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Lst>
  <p:sldSz cx="12192000" cy="6858000"/>
  <p:notesSz cx="7010400" cy="9236075"/>
  <p:embeddedFontLst>
    <p:embeddedFont>
      <p:font typeface="Roboto" panose="020B0604020202020204" charset="0"/>
      <p:regular r:id="rId54"/>
      <p:bold r:id="rId55"/>
      <p:italic r:id="rId56"/>
      <p:boldItalic r:id="rId57"/>
    </p:embeddedFont>
    <p:embeddedFont>
      <p:font typeface="Calibri" panose="020F0502020204030204" pitchFamily="34" charset="0"/>
      <p:regular r:id="rId58"/>
      <p:bold r:id="rId59"/>
      <p:italic r:id="rId60"/>
      <p:boldItalic r:id="rId6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62" roundtripDataSignature="AMtx7mg34+5GKrwW4+lkGdsuzutagtXKK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AE12B7B-3C4C-4BBD-A392-3584C0FD9DD8}">
  <a:tblStyle styleId="{DAE12B7B-3C4C-4BBD-A392-3584C0FD9DD8}"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42" y="7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2.fntdata"/><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1.fntdata"/><Relationship Id="rId62"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font" Target="fonts/font5.fntdata"/><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4.fntdata"/><Relationship Id="rId61"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7.fntdata"/><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3.fntdata"/><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1"/>
            <a:ext cx="3037840" cy="463408"/>
          </a:xfrm>
          <a:prstGeom prst="rect">
            <a:avLst/>
          </a:prstGeom>
          <a:noFill/>
          <a:ln>
            <a:noFill/>
          </a:ln>
        </p:spPr>
        <p:txBody>
          <a:bodyPr spcFirstLastPara="1" wrap="square" lIns="92300" tIns="46150" rIns="92300" bIns="4615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9" y="1"/>
            <a:ext cx="3037840" cy="463408"/>
          </a:xfrm>
          <a:prstGeom prst="rect">
            <a:avLst/>
          </a:prstGeom>
          <a:noFill/>
          <a:ln>
            <a:noFill/>
          </a:ln>
        </p:spPr>
        <p:txBody>
          <a:bodyPr spcFirstLastPara="1" wrap="square" lIns="92300" tIns="46150" rIns="92300" bIns="4615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35013" y="1154113"/>
            <a:ext cx="5540375" cy="3116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44861"/>
            <a:ext cx="5608320" cy="3636704"/>
          </a:xfrm>
          <a:prstGeom prst="rect">
            <a:avLst/>
          </a:prstGeom>
          <a:noFill/>
          <a:ln>
            <a:noFill/>
          </a:ln>
        </p:spPr>
        <p:txBody>
          <a:bodyPr spcFirstLastPara="1" wrap="square" lIns="92300" tIns="46150" rIns="92300" bIns="4615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772670"/>
            <a:ext cx="3037840" cy="463407"/>
          </a:xfrm>
          <a:prstGeom prst="rect">
            <a:avLst/>
          </a:prstGeom>
          <a:noFill/>
          <a:ln>
            <a:noFill/>
          </a:ln>
        </p:spPr>
        <p:txBody>
          <a:bodyPr spcFirstLastPara="1" wrap="square" lIns="92300" tIns="46150" rIns="92300" bIns="4615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9" y="8772670"/>
            <a:ext cx="3037840" cy="463407"/>
          </a:xfrm>
          <a:prstGeom prst="rect">
            <a:avLst/>
          </a:prstGeom>
          <a:noFill/>
          <a:ln>
            <a:noFill/>
          </a:ln>
        </p:spPr>
        <p:txBody>
          <a:bodyPr spcFirstLastPara="1" wrap="square" lIns="92300" tIns="46150" rIns="92300" bIns="461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1:notes"/>
          <p:cNvSpPr>
            <a:spLocks noGrp="1" noRot="1" noChangeAspect="1"/>
          </p:cNvSpPr>
          <p:nvPr>
            <p:ph type="sldImg" idx="2"/>
          </p:nvPr>
        </p:nvSpPr>
        <p:spPr>
          <a:xfrm>
            <a:off x="735013" y="1154113"/>
            <a:ext cx="5540375" cy="3116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1:notes"/>
          <p:cNvSpPr txBox="1">
            <a:spLocks noGrp="1"/>
          </p:cNvSpPr>
          <p:nvPr>
            <p:ph type="body" idx="1"/>
          </p:nvPr>
        </p:nvSpPr>
        <p:spPr>
          <a:xfrm>
            <a:off x="701040" y="4444861"/>
            <a:ext cx="5608320" cy="3636704"/>
          </a:xfrm>
          <a:prstGeom prst="rect">
            <a:avLst/>
          </a:prstGeom>
          <a:noFill/>
          <a:ln>
            <a:noFill/>
          </a:ln>
        </p:spPr>
        <p:txBody>
          <a:bodyPr spcFirstLastPara="1" wrap="square" lIns="92300" tIns="46150" rIns="92300" bIns="46150" anchor="t" anchorCtr="0">
            <a:noAutofit/>
          </a:bodyPr>
          <a:lstStyle/>
          <a:p>
            <a:pPr marL="0" lvl="0" indent="0" algn="l" rtl="0">
              <a:lnSpc>
                <a:spcPct val="100000"/>
              </a:lnSpc>
              <a:spcBef>
                <a:spcPts val="0"/>
              </a:spcBef>
              <a:spcAft>
                <a:spcPts val="0"/>
              </a:spcAft>
              <a:buSzPts val="1400"/>
              <a:buNone/>
            </a:pPr>
            <a:endParaRPr/>
          </a:p>
        </p:txBody>
      </p:sp>
      <p:sp>
        <p:nvSpPr>
          <p:cNvPr id="128" name="Google Shape;128;p1:notes"/>
          <p:cNvSpPr txBox="1">
            <a:spLocks noGrp="1"/>
          </p:cNvSpPr>
          <p:nvPr>
            <p:ph type="sldNum" idx="12"/>
          </p:nvPr>
        </p:nvSpPr>
        <p:spPr>
          <a:xfrm>
            <a:off x="3970939" y="8772670"/>
            <a:ext cx="3037840" cy="463407"/>
          </a:xfrm>
          <a:prstGeom prst="rect">
            <a:avLst/>
          </a:prstGeom>
          <a:noFill/>
          <a:ln>
            <a:noFill/>
          </a:ln>
        </p:spPr>
        <p:txBody>
          <a:bodyPr spcFirstLastPara="1" wrap="square" lIns="92300" tIns="46150" rIns="92300" bIns="4615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7a97f4d4c9_2_300: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7a97f4d4c9_2_300:notes"/>
          <p:cNvSpPr txBox="1">
            <a:spLocks noGrp="1"/>
          </p:cNvSpPr>
          <p:nvPr>
            <p:ph type="body" idx="1"/>
          </p:nvPr>
        </p:nvSpPr>
        <p:spPr>
          <a:xfrm>
            <a:off x="701040" y="4444861"/>
            <a:ext cx="5608200" cy="3636900"/>
          </a:xfrm>
          <a:prstGeom prst="rect">
            <a:avLst/>
          </a:prstGeom>
        </p:spPr>
        <p:txBody>
          <a:bodyPr spcFirstLastPara="1" wrap="square" lIns="92300" tIns="46150" rIns="92300" bIns="46150" anchor="t" anchorCtr="0">
            <a:noAutofit/>
          </a:bodyPr>
          <a:lstStyle/>
          <a:p>
            <a:pPr marL="0" lvl="0" indent="0" algn="l" rtl="0">
              <a:spcBef>
                <a:spcPts val="0"/>
              </a:spcBef>
              <a:spcAft>
                <a:spcPts val="0"/>
              </a:spcAft>
              <a:buNone/>
            </a:pPr>
            <a:r>
              <a:rPr lang="en-US"/>
              <a:t>note an evaluation process a change management process</a:t>
            </a:r>
            <a:endParaRPr/>
          </a:p>
        </p:txBody>
      </p:sp>
      <p:sp>
        <p:nvSpPr>
          <p:cNvPr id="211" name="Google Shape;211;g7a97f4d4c9_2_300:notes"/>
          <p:cNvSpPr txBox="1">
            <a:spLocks noGrp="1"/>
          </p:cNvSpPr>
          <p:nvPr>
            <p:ph type="sldNum" idx="12"/>
          </p:nvPr>
        </p:nvSpPr>
        <p:spPr>
          <a:xfrm>
            <a:off x="3970938" y="8772669"/>
            <a:ext cx="3037800" cy="463200"/>
          </a:xfrm>
          <a:prstGeom prst="rect">
            <a:avLst/>
          </a:prstGeom>
        </p:spPr>
        <p:txBody>
          <a:bodyPr spcFirstLastPara="1" wrap="square" lIns="92300" tIns="46150" rIns="92300" bIns="4615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7a97f4d4c9_2_43: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7a97f4d4c9_2_43:notes"/>
          <p:cNvSpPr txBox="1">
            <a:spLocks noGrp="1"/>
          </p:cNvSpPr>
          <p:nvPr>
            <p:ph type="body" idx="1"/>
          </p:nvPr>
        </p:nvSpPr>
        <p:spPr>
          <a:xfrm>
            <a:off x="701040" y="4444861"/>
            <a:ext cx="5608200" cy="3636900"/>
          </a:xfrm>
          <a:prstGeom prst="rect">
            <a:avLst/>
          </a:prstGeom>
        </p:spPr>
        <p:txBody>
          <a:bodyPr spcFirstLastPara="1" wrap="square" lIns="92300" tIns="46150" rIns="92300" bIns="4615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b="1">
                <a:latin typeface="Arial"/>
                <a:ea typeface="Arial"/>
                <a:cs typeface="Arial"/>
                <a:sym typeface="Arial"/>
              </a:rPr>
              <a:t>Anchor 1:</a:t>
            </a:r>
            <a:r>
              <a:rPr lang="en-US" sz="1100">
                <a:latin typeface="Arial"/>
                <a:ea typeface="Arial"/>
                <a:cs typeface="Arial"/>
                <a:sym typeface="Arial"/>
              </a:rPr>
              <a:t> The ESF Diagnostic process is primarily a </a:t>
            </a:r>
            <a:r>
              <a:rPr lang="en-US" sz="1100" b="1">
                <a:latin typeface="Arial"/>
                <a:ea typeface="Arial"/>
                <a:cs typeface="Arial"/>
                <a:sym typeface="Arial"/>
              </a:rPr>
              <a:t>change management process</a:t>
            </a:r>
            <a:r>
              <a:rPr lang="en-US" sz="1100">
                <a:latin typeface="Arial"/>
                <a:ea typeface="Arial"/>
                <a:cs typeface="Arial"/>
                <a:sym typeface="Arial"/>
              </a:rPr>
              <a:t>. It serves as the mirror. It reflects back to leaders a clear picture of their gaps in current practice and builds a sense of urgency around the need for change. With this in mind, we focus less on the implementation levels themselves and more on what the relative implementation levels compel leaders to do. </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b="1">
                <a:latin typeface="Arial"/>
                <a:ea typeface="Arial"/>
                <a:cs typeface="Arial"/>
                <a:sym typeface="Arial"/>
              </a:rPr>
              <a:t>Related Reflections:</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Framing the role of the DCSI is critical to the Diagnostic Process. </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Scaling the relationship to the district level versus just the campus level is critical to the change management process. </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Continue to emphasize the aspirational nature of the framework to build investment (compare to T-Tess).  </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When we are strategic in our scheduling, communication, messaging with campuses and districts, we can be better equipped to frontload purpose/ rationale for the District level/ DCSI involvement in the process. </a:t>
            </a:r>
            <a:endParaRPr sz="1100">
              <a:latin typeface="Arial"/>
              <a:ea typeface="Arial"/>
              <a:cs typeface="Arial"/>
              <a:sym typeface="Arial"/>
            </a:endParaRPr>
          </a:p>
          <a:p>
            <a:pPr marL="0" lvl="0" indent="0" algn="l" rtl="0">
              <a:spcBef>
                <a:spcPts val="0"/>
              </a:spcBef>
              <a:spcAft>
                <a:spcPts val="0"/>
              </a:spcAft>
              <a:buNone/>
            </a:pPr>
            <a:endParaRPr/>
          </a:p>
        </p:txBody>
      </p:sp>
      <p:sp>
        <p:nvSpPr>
          <p:cNvPr id="220" name="Google Shape;220;g7a97f4d4c9_2_43:notes"/>
          <p:cNvSpPr txBox="1">
            <a:spLocks noGrp="1"/>
          </p:cNvSpPr>
          <p:nvPr>
            <p:ph type="sldNum" idx="12"/>
          </p:nvPr>
        </p:nvSpPr>
        <p:spPr>
          <a:xfrm>
            <a:off x="3970938" y="8772669"/>
            <a:ext cx="3037800" cy="463200"/>
          </a:xfrm>
          <a:prstGeom prst="rect">
            <a:avLst/>
          </a:prstGeom>
        </p:spPr>
        <p:txBody>
          <a:bodyPr spcFirstLastPara="1" wrap="square" lIns="92300" tIns="46150" rIns="92300" bIns="4615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7a97f4d4c9_2_50: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7a97f4d4c9_2_50:notes"/>
          <p:cNvSpPr txBox="1">
            <a:spLocks noGrp="1"/>
          </p:cNvSpPr>
          <p:nvPr>
            <p:ph type="body" idx="1"/>
          </p:nvPr>
        </p:nvSpPr>
        <p:spPr>
          <a:xfrm>
            <a:off x="701040" y="4444861"/>
            <a:ext cx="5608200" cy="3636900"/>
          </a:xfrm>
          <a:prstGeom prst="rect">
            <a:avLst/>
          </a:prstGeom>
        </p:spPr>
        <p:txBody>
          <a:bodyPr spcFirstLastPara="1" wrap="square" lIns="92300" tIns="46150" rIns="92300" bIns="4615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b="1">
                <a:latin typeface="Arial"/>
                <a:ea typeface="Arial"/>
                <a:cs typeface="Arial"/>
                <a:sym typeface="Arial"/>
              </a:rPr>
              <a:t>Anchor 2: </a:t>
            </a:r>
            <a:r>
              <a:rPr lang="en-US" sz="1100">
                <a:latin typeface="Arial"/>
                <a:ea typeface="Arial"/>
                <a:cs typeface="Arial"/>
                <a:sym typeface="Arial"/>
              </a:rPr>
              <a:t>ESF Facilitators are coaches first and foremost. The foundation of a strong ESF Diagnostic is a trusting, collaborative relationship between the ESF Facilitator and the rest of the diagnostic team. ESF Facilitators leverage this relationship to coach through influence during all steps of the diagnostic process. </a:t>
            </a:r>
            <a:endParaRPr sz="1100">
              <a:latin typeface="Arial"/>
              <a:ea typeface="Arial"/>
              <a:cs typeface="Arial"/>
              <a:sym typeface="Arial"/>
            </a:endParaRPr>
          </a:p>
          <a:p>
            <a:pPr marL="457200" lvl="0" indent="0" algn="l" rtl="0">
              <a:lnSpc>
                <a:spcPct val="115000"/>
              </a:lnSpc>
              <a:spcBef>
                <a:spcPts val="0"/>
              </a:spcBef>
              <a:spcAft>
                <a:spcPts val="0"/>
              </a:spcAft>
              <a:buClr>
                <a:schemeClr val="dk1"/>
              </a:buClr>
              <a:buSzPts val="1100"/>
              <a:buFont typeface="Arial"/>
              <a:buNone/>
            </a:pPr>
            <a:endParaRPr sz="1100" b="1">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b="1">
                <a:latin typeface="Arial"/>
                <a:ea typeface="Arial"/>
                <a:cs typeface="Arial"/>
                <a:sym typeface="Arial"/>
              </a:rPr>
              <a:t>Related Reflections:</a:t>
            </a:r>
            <a:endParaRPr sz="1100" b="1">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Knowing when and where to use different coaching strategies is critical; for instance, we know there is a time and a place for each model (cognitive coaching, SiNiDi coaching). Using your best judgement and coach perspective to use the appropriate tools. </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Being proactive in planning for a potentially difficult conversation- consider areas for push back and potential response. </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Understand that we may wear two hats. We may act as a facilitator during the diagnostic. We may also serve as a capacity builder prior to and following the diagnostic. This is ok, and potentially really beneficial to TIL implementation planning. It is helpful to be upfront about the work we will do while wearing the facilitator hat and the work we do while wearing the TIL coach hat. </a:t>
            </a:r>
            <a:endParaRPr sz="1100">
              <a:latin typeface="Arial"/>
              <a:ea typeface="Arial"/>
              <a:cs typeface="Arial"/>
              <a:sym typeface="Arial"/>
            </a:endParaRPr>
          </a:p>
          <a:p>
            <a:pPr marL="0" lvl="0" indent="0" algn="l" rtl="0">
              <a:spcBef>
                <a:spcPts val="0"/>
              </a:spcBef>
              <a:spcAft>
                <a:spcPts val="0"/>
              </a:spcAft>
              <a:buNone/>
            </a:pPr>
            <a:endParaRPr/>
          </a:p>
        </p:txBody>
      </p:sp>
      <p:sp>
        <p:nvSpPr>
          <p:cNvPr id="228" name="Google Shape;228;g7a97f4d4c9_2_50:notes"/>
          <p:cNvSpPr txBox="1">
            <a:spLocks noGrp="1"/>
          </p:cNvSpPr>
          <p:nvPr>
            <p:ph type="sldNum" idx="12"/>
          </p:nvPr>
        </p:nvSpPr>
        <p:spPr>
          <a:xfrm>
            <a:off x="3970938" y="8772669"/>
            <a:ext cx="3037800" cy="463200"/>
          </a:xfrm>
          <a:prstGeom prst="rect">
            <a:avLst/>
          </a:prstGeom>
        </p:spPr>
        <p:txBody>
          <a:bodyPr spcFirstLastPara="1" wrap="square" lIns="92300" tIns="46150" rIns="92300" bIns="4615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7a97f4d4c9_2_57: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7a97f4d4c9_2_57:notes"/>
          <p:cNvSpPr txBox="1">
            <a:spLocks noGrp="1"/>
          </p:cNvSpPr>
          <p:nvPr>
            <p:ph type="body" idx="1"/>
          </p:nvPr>
        </p:nvSpPr>
        <p:spPr>
          <a:xfrm>
            <a:off x="701040" y="4444861"/>
            <a:ext cx="5608200" cy="3636900"/>
          </a:xfrm>
          <a:prstGeom prst="rect">
            <a:avLst/>
          </a:prstGeom>
        </p:spPr>
        <p:txBody>
          <a:bodyPr spcFirstLastPara="1" wrap="square" lIns="92300" tIns="46150" rIns="92300" bIns="4615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b="1">
                <a:latin typeface="Arial"/>
                <a:ea typeface="Arial"/>
                <a:cs typeface="Arial"/>
                <a:sym typeface="Arial"/>
              </a:rPr>
              <a:t>Anchor 3</a:t>
            </a:r>
            <a:r>
              <a:rPr lang="en-US" sz="1100">
                <a:latin typeface="Arial"/>
                <a:ea typeface="Arial"/>
                <a:cs typeface="Arial"/>
                <a:sym typeface="Arial"/>
              </a:rPr>
              <a:t>: The ESF Diagnostic tools, particularly the success criteria, point to the destination and shrink the change. In order to be effective, ESF Facilitators use the tools with fidelity. </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b="1">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b="1">
                <a:latin typeface="Arial"/>
                <a:ea typeface="Arial"/>
                <a:cs typeface="Arial"/>
                <a:sym typeface="Arial"/>
              </a:rPr>
              <a:t>Related Reflections</a:t>
            </a:r>
            <a:r>
              <a:rPr lang="en-US" sz="1100">
                <a:latin typeface="Arial"/>
                <a:ea typeface="Arial"/>
                <a:cs typeface="Arial"/>
                <a:sym typeface="Arial"/>
              </a:rPr>
              <a:t>:</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The tools make the process manageable- they help to guide our process. We are excited about the potential for a platform that systematizes the input of diagnostic data. </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It’s important to calibrate around the process, instead of getting caught up in details specific to our own expertise  or job content focus. We need to ground our work through the perspective of the success criteria. </a:t>
            </a:r>
            <a:endParaRPr sz="1100">
              <a:latin typeface="Arial"/>
              <a:ea typeface="Arial"/>
              <a:cs typeface="Arial"/>
              <a:sym typeface="Arial"/>
            </a:endParaRPr>
          </a:p>
          <a:p>
            <a:pPr marL="0" lvl="0" indent="0" algn="l" rtl="0">
              <a:spcBef>
                <a:spcPts val="0"/>
              </a:spcBef>
              <a:spcAft>
                <a:spcPts val="0"/>
              </a:spcAft>
              <a:buNone/>
            </a:pPr>
            <a:endParaRPr/>
          </a:p>
        </p:txBody>
      </p:sp>
      <p:sp>
        <p:nvSpPr>
          <p:cNvPr id="236" name="Google Shape;236;g7a97f4d4c9_2_57:notes"/>
          <p:cNvSpPr txBox="1">
            <a:spLocks noGrp="1"/>
          </p:cNvSpPr>
          <p:nvPr>
            <p:ph type="sldNum" idx="12"/>
          </p:nvPr>
        </p:nvSpPr>
        <p:spPr>
          <a:xfrm>
            <a:off x="3970938" y="8772669"/>
            <a:ext cx="3037800" cy="463200"/>
          </a:xfrm>
          <a:prstGeom prst="rect">
            <a:avLst/>
          </a:prstGeom>
        </p:spPr>
        <p:txBody>
          <a:bodyPr spcFirstLastPara="1" wrap="square" lIns="92300" tIns="46150" rIns="92300" bIns="4615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6bdb4aa8a6_0_6:notes"/>
          <p:cNvSpPr>
            <a:spLocks noGrp="1" noRot="1" noChangeAspect="1"/>
          </p:cNvSpPr>
          <p:nvPr>
            <p:ph type="sldImg" idx="2"/>
          </p:nvPr>
        </p:nvSpPr>
        <p:spPr>
          <a:xfrm>
            <a:off x="735013" y="1154113"/>
            <a:ext cx="5540375" cy="3116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3" name="Google Shape;243;g6bdb4aa8a6_0_6:notes"/>
          <p:cNvSpPr txBox="1">
            <a:spLocks noGrp="1"/>
          </p:cNvSpPr>
          <p:nvPr>
            <p:ph type="body" idx="1"/>
          </p:nvPr>
        </p:nvSpPr>
        <p:spPr>
          <a:xfrm>
            <a:off x="701040" y="4444861"/>
            <a:ext cx="5608200" cy="3636600"/>
          </a:xfrm>
          <a:prstGeom prst="rect">
            <a:avLst/>
          </a:prstGeom>
          <a:noFill/>
          <a:ln>
            <a:noFill/>
          </a:ln>
        </p:spPr>
        <p:txBody>
          <a:bodyPr spcFirstLastPara="1" wrap="square" lIns="92300" tIns="46150" rIns="92300" bIns="46150" anchor="t" anchorCtr="0">
            <a:noAutofit/>
          </a:bodyPr>
          <a:lstStyle/>
          <a:p>
            <a:pPr marL="0" lvl="0" indent="0" algn="l" rtl="0">
              <a:lnSpc>
                <a:spcPct val="100000"/>
              </a:lnSpc>
              <a:spcBef>
                <a:spcPts val="0"/>
              </a:spcBef>
              <a:spcAft>
                <a:spcPts val="0"/>
              </a:spcAft>
              <a:buSzPts val="1400"/>
              <a:buNone/>
            </a:pPr>
            <a:r>
              <a:rPr lang="en-US"/>
              <a:t>CES Slide</a:t>
            </a:r>
            <a:endParaRPr/>
          </a:p>
        </p:txBody>
      </p:sp>
      <p:sp>
        <p:nvSpPr>
          <p:cNvPr id="244" name="Google Shape;244;g6bdb4aa8a6_0_6:notes"/>
          <p:cNvSpPr txBox="1">
            <a:spLocks noGrp="1"/>
          </p:cNvSpPr>
          <p:nvPr>
            <p:ph type="sldNum" idx="12"/>
          </p:nvPr>
        </p:nvSpPr>
        <p:spPr>
          <a:xfrm>
            <a:off x="3970939" y="8772670"/>
            <a:ext cx="3037800" cy="463500"/>
          </a:xfrm>
          <a:prstGeom prst="rect">
            <a:avLst/>
          </a:prstGeom>
          <a:noFill/>
          <a:ln>
            <a:noFill/>
          </a:ln>
        </p:spPr>
        <p:txBody>
          <a:bodyPr spcFirstLastPara="1" wrap="square" lIns="92300" tIns="46150" rIns="92300" bIns="4615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6bdb4aa8a6_0_12:notes"/>
          <p:cNvSpPr>
            <a:spLocks noGrp="1" noRot="1" noChangeAspect="1"/>
          </p:cNvSpPr>
          <p:nvPr>
            <p:ph type="sldImg" idx="2"/>
          </p:nvPr>
        </p:nvSpPr>
        <p:spPr>
          <a:xfrm>
            <a:off x="735013" y="1154113"/>
            <a:ext cx="5540375" cy="3116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1" name="Google Shape;251;g6bdb4aa8a6_0_12:notes"/>
          <p:cNvSpPr txBox="1">
            <a:spLocks noGrp="1"/>
          </p:cNvSpPr>
          <p:nvPr>
            <p:ph type="body" idx="1"/>
          </p:nvPr>
        </p:nvSpPr>
        <p:spPr>
          <a:xfrm>
            <a:off x="701040" y="4444861"/>
            <a:ext cx="5608200" cy="3636600"/>
          </a:xfrm>
          <a:prstGeom prst="rect">
            <a:avLst/>
          </a:prstGeom>
          <a:noFill/>
          <a:ln>
            <a:noFill/>
          </a:ln>
        </p:spPr>
        <p:txBody>
          <a:bodyPr spcFirstLastPara="1" wrap="square" lIns="92300" tIns="46150" rIns="92300" bIns="46150" anchor="t" anchorCtr="0">
            <a:noAutofit/>
          </a:bodyPr>
          <a:lstStyle/>
          <a:p>
            <a:pPr marL="0" lvl="0" indent="0" algn="l" rtl="0">
              <a:lnSpc>
                <a:spcPct val="100000"/>
              </a:lnSpc>
              <a:spcBef>
                <a:spcPts val="0"/>
              </a:spcBef>
              <a:spcAft>
                <a:spcPts val="0"/>
              </a:spcAft>
              <a:buSzPts val="1400"/>
              <a:buNone/>
            </a:pPr>
            <a:r>
              <a:rPr lang="en-US"/>
              <a:t>CES Slide</a:t>
            </a:r>
            <a:endParaRPr/>
          </a:p>
        </p:txBody>
      </p:sp>
      <p:sp>
        <p:nvSpPr>
          <p:cNvPr id="252" name="Google Shape;252;g6bdb4aa8a6_0_12:notes"/>
          <p:cNvSpPr txBox="1">
            <a:spLocks noGrp="1"/>
          </p:cNvSpPr>
          <p:nvPr>
            <p:ph type="sldNum" idx="12"/>
          </p:nvPr>
        </p:nvSpPr>
        <p:spPr>
          <a:xfrm>
            <a:off x="3970939" y="8772670"/>
            <a:ext cx="3037800" cy="463500"/>
          </a:xfrm>
          <a:prstGeom prst="rect">
            <a:avLst/>
          </a:prstGeom>
          <a:noFill/>
          <a:ln>
            <a:noFill/>
          </a:ln>
        </p:spPr>
        <p:txBody>
          <a:bodyPr spcFirstLastPara="1" wrap="square" lIns="92300" tIns="46150" rIns="92300" bIns="4615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7a97f4d4c9_2_14:notes"/>
          <p:cNvSpPr>
            <a:spLocks noGrp="1" noRot="1" noChangeAspect="1"/>
          </p:cNvSpPr>
          <p:nvPr>
            <p:ph type="sldImg" idx="2"/>
          </p:nvPr>
        </p:nvSpPr>
        <p:spPr>
          <a:xfrm>
            <a:off x="735013" y="1154113"/>
            <a:ext cx="5540375" cy="3116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g7a97f4d4c9_2_14:notes"/>
          <p:cNvSpPr txBox="1">
            <a:spLocks noGrp="1"/>
          </p:cNvSpPr>
          <p:nvPr>
            <p:ph type="body" idx="1"/>
          </p:nvPr>
        </p:nvSpPr>
        <p:spPr>
          <a:xfrm>
            <a:off x="701040" y="4444861"/>
            <a:ext cx="5608200" cy="3636600"/>
          </a:xfrm>
          <a:prstGeom prst="rect">
            <a:avLst/>
          </a:prstGeom>
          <a:noFill/>
          <a:ln>
            <a:noFill/>
          </a:ln>
        </p:spPr>
        <p:txBody>
          <a:bodyPr spcFirstLastPara="1" wrap="square" lIns="92300" tIns="46150" rIns="92300" bIns="46150" anchor="t" anchorCtr="0">
            <a:noAutofit/>
          </a:bodyPr>
          <a:lstStyle/>
          <a:p>
            <a:pPr marL="0" lvl="0" indent="0" algn="l" rtl="0">
              <a:lnSpc>
                <a:spcPct val="100000"/>
              </a:lnSpc>
              <a:spcBef>
                <a:spcPts val="0"/>
              </a:spcBef>
              <a:spcAft>
                <a:spcPts val="0"/>
              </a:spcAft>
              <a:buSzPts val="1400"/>
              <a:buNone/>
            </a:pPr>
            <a:r>
              <a:rPr lang="en-US"/>
              <a:t>CES Slide</a:t>
            </a:r>
            <a:endParaRPr/>
          </a:p>
        </p:txBody>
      </p:sp>
      <p:sp>
        <p:nvSpPr>
          <p:cNvPr id="260" name="Google Shape;260;g7a97f4d4c9_2_14:notes"/>
          <p:cNvSpPr txBox="1">
            <a:spLocks noGrp="1"/>
          </p:cNvSpPr>
          <p:nvPr>
            <p:ph type="sldNum" idx="12"/>
          </p:nvPr>
        </p:nvSpPr>
        <p:spPr>
          <a:xfrm>
            <a:off x="3970939" y="8772670"/>
            <a:ext cx="3037800" cy="463500"/>
          </a:xfrm>
          <a:prstGeom prst="rect">
            <a:avLst/>
          </a:prstGeom>
          <a:noFill/>
          <a:ln>
            <a:noFill/>
          </a:ln>
        </p:spPr>
        <p:txBody>
          <a:bodyPr spcFirstLastPara="1" wrap="square" lIns="92300" tIns="46150" rIns="92300" bIns="4615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7a97f4d4c9_2_316:notes"/>
          <p:cNvSpPr>
            <a:spLocks noGrp="1" noRot="1" noChangeAspect="1"/>
          </p:cNvSpPr>
          <p:nvPr>
            <p:ph type="sldImg" idx="2"/>
          </p:nvPr>
        </p:nvSpPr>
        <p:spPr>
          <a:xfrm>
            <a:off x="735013" y="1154113"/>
            <a:ext cx="5540375" cy="3116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g7a97f4d4c9_2_316:notes"/>
          <p:cNvSpPr txBox="1">
            <a:spLocks noGrp="1"/>
          </p:cNvSpPr>
          <p:nvPr>
            <p:ph type="body" idx="1"/>
          </p:nvPr>
        </p:nvSpPr>
        <p:spPr>
          <a:xfrm>
            <a:off x="701040" y="4444861"/>
            <a:ext cx="5608200" cy="3636600"/>
          </a:xfrm>
          <a:prstGeom prst="rect">
            <a:avLst/>
          </a:prstGeom>
          <a:noFill/>
          <a:ln>
            <a:noFill/>
          </a:ln>
        </p:spPr>
        <p:txBody>
          <a:bodyPr spcFirstLastPara="1" wrap="square" lIns="92300" tIns="46150" rIns="92300" bIns="46150" anchor="t" anchorCtr="0">
            <a:noAutofit/>
          </a:bodyPr>
          <a:lstStyle/>
          <a:p>
            <a:pPr marL="0" lvl="0" indent="0" algn="l" rtl="0">
              <a:lnSpc>
                <a:spcPct val="100000"/>
              </a:lnSpc>
              <a:spcBef>
                <a:spcPts val="0"/>
              </a:spcBef>
              <a:spcAft>
                <a:spcPts val="0"/>
              </a:spcAft>
              <a:buSzPts val="1400"/>
              <a:buNone/>
            </a:pPr>
            <a:r>
              <a:rPr lang="en-US"/>
              <a:t>CES Slide</a:t>
            </a:r>
            <a:endParaRPr/>
          </a:p>
        </p:txBody>
      </p:sp>
      <p:sp>
        <p:nvSpPr>
          <p:cNvPr id="268" name="Google Shape;268;g7a97f4d4c9_2_316:notes"/>
          <p:cNvSpPr txBox="1">
            <a:spLocks noGrp="1"/>
          </p:cNvSpPr>
          <p:nvPr>
            <p:ph type="sldNum" idx="12"/>
          </p:nvPr>
        </p:nvSpPr>
        <p:spPr>
          <a:xfrm>
            <a:off x="3970939" y="8772670"/>
            <a:ext cx="3037800" cy="463500"/>
          </a:xfrm>
          <a:prstGeom prst="rect">
            <a:avLst/>
          </a:prstGeom>
          <a:noFill/>
          <a:ln>
            <a:noFill/>
          </a:ln>
        </p:spPr>
        <p:txBody>
          <a:bodyPr spcFirstLastPara="1" wrap="square" lIns="92300" tIns="46150" rIns="92300" bIns="4615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6bdb4aa8a6_0_0:notes"/>
          <p:cNvSpPr>
            <a:spLocks noGrp="1" noRot="1" noChangeAspect="1"/>
          </p:cNvSpPr>
          <p:nvPr>
            <p:ph type="sldImg" idx="2"/>
          </p:nvPr>
        </p:nvSpPr>
        <p:spPr>
          <a:xfrm>
            <a:off x="735013" y="1154113"/>
            <a:ext cx="5540375" cy="3116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g6bdb4aa8a6_0_0:notes"/>
          <p:cNvSpPr txBox="1">
            <a:spLocks noGrp="1"/>
          </p:cNvSpPr>
          <p:nvPr>
            <p:ph type="body" idx="1"/>
          </p:nvPr>
        </p:nvSpPr>
        <p:spPr>
          <a:xfrm>
            <a:off x="701040" y="4444861"/>
            <a:ext cx="5608200" cy="3636600"/>
          </a:xfrm>
          <a:prstGeom prst="rect">
            <a:avLst/>
          </a:prstGeom>
          <a:noFill/>
          <a:ln>
            <a:noFill/>
          </a:ln>
        </p:spPr>
        <p:txBody>
          <a:bodyPr spcFirstLastPara="1" wrap="square" lIns="92300" tIns="46150" rIns="92300" bIns="46150" anchor="t" anchorCtr="0">
            <a:noAutofit/>
          </a:bodyPr>
          <a:lstStyle/>
          <a:p>
            <a:pPr marL="0" lvl="0" indent="0" algn="l" rtl="0">
              <a:lnSpc>
                <a:spcPct val="100000"/>
              </a:lnSpc>
              <a:spcBef>
                <a:spcPts val="0"/>
              </a:spcBef>
              <a:spcAft>
                <a:spcPts val="0"/>
              </a:spcAft>
              <a:buSzPts val="1400"/>
              <a:buNone/>
            </a:pPr>
            <a:r>
              <a:rPr lang="en-US"/>
              <a:t>CES Slide</a:t>
            </a:r>
            <a:endParaRPr/>
          </a:p>
        </p:txBody>
      </p:sp>
      <p:sp>
        <p:nvSpPr>
          <p:cNvPr id="276" name="Google Shape;276;g6bdb4aa8a6_0_0:notes"/>
          <p:cNvSpPr txBox="1">
            <a:spLocks noGrp="1"/>
          </p:cNvSpPr>
          <p:nvPr>
            <p:ph type="sldNum" idx="12"/>
          </p:nvPr>
        </p:nvSpPr>
        <p:spPr>
          <a:xfrm>
            <a:off x="3970939" y="8772670"/>
            <a:ext cx="3037800" cy="463500"/>
          </a:xfrm>
          <a:prstGeom prst="rect">
            <a:avLst/>
          </a:prstGeom>
          <a:noFill/>
          <a:ln>
            <a:noFill/>
          </a:ln>
        </p:spPr>
        <p:txBody>
          <a:bodyPr spcFirstLastPara="1" wrap="square" lIns="92300" tIns="46150" rIns="92300" bIns="4615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19:notes"/>
          <p:cNvSpPr>
            <a:spLocks noGrp="1" noRot="1" noChangeAspect="1"/>
          </p:cNvSpPr>
          <p:nvPr>
            <p:ph type="sldImg" idx="2"/>
          </p:nvPr>
        </p:nvSpPr>
        <p:spPr>
          <a:xfrm>
            <a:off x="735013" y="1154113"/>
            <a:ext cx="5540375" cy="3116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Google Shape;283;p19:notes"/>
          <p:cNvSpPr txBox="1">
            <a:spLocks noGrp="1"/>
          </p:cNvSpPr>
          <p:nvPr>
            <p:ph type="body" idx="1"/>
          </p:nvPr>
        </p:nvSpPr>
        <p:spPr>
          <a:xfrm>
            <a:off x="701040" y="4444861"/>
            <a:ext cx="5608200" cy="3636600"/>
          </a:xfrm>
          <a:prstGeom prst="rect">
            <a:avLst/>
          </a:prstGeom>
          <a:noFill/>
          <a:ln>
            <a:noFill/>
          </a:ln>
        </p:spPr>
        <p:txBody>
          <a:bodyPr spcFirstLastPara="1" wrap="square" lIns="92300" tIns="46150" rIns="92300" bIns="46150" anchor="t" anchorCtr="0">
            <a:noAutofit/>
          </a:bodyPr>
          <a:lstStyle/>
          <a:p>
            <a:pPr marL="0" lvl="0" indent="0" algn="l" rtl="0">
              <a:lnSpc>
                <a:spcPct val="100000"/>
              </a:lnSpc>
              <a:spcBef>
                <a:spcPts val="0"/>
              </a:spcBef>
              <a:spcAft>
                <a:spcPts val="0"/>
              </a:spcAft>
              <a:buSzPts val="1400"/>
              <a:buNone/>
            </a:pPr>
            <a:r>
              <a:rPr lang="en-US"/>
              <a:t>CES Slide</a:t>
            </a:r>
            <a:endParaRPr/>
          </a:p>
        </p:txBody>
      </p:sp>
      <p:sp>
        <p:nvSpPr>
          <p:cNvPr id="284" name="Google Shape;284;p19:notes"/>
          <p:cNvSpPr txBox="1">
            <a:spLocks noGrp="1"/>
          </p:cNvSpPr>
          <p:nvPr>
            <p:ph type="sldNum" idx="12"/>
          </p:nvPr>
        </p:nvSpPr>
        <p:spPr>
          <a:xfrm>
            <a:off x="3970939" y="8772670"/>
            <a:ext cx="3037800" cy="463500"/>
          </a:xfrm>
          <a:prstGeom prst="rect">
            <a:avLst/>
          </a:prstGeom>
          <a:noFill/>
          <a:ln>
            <a:noFill/>
          </a:ln>
        </p:spPr>
        <p:txBody>
          <a:bodyPr spcFirstLastPara="1" wrap="square" lIns="92300" tIns="46150" rIns="92300" bIns="4615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2:notes"/>
          <p:cNvSpPr>
            <a:spLocks noGrp="1" noRot="1" noChangeAspect="1"/>
          </p:cNvSpPr>
          <p:nvPr>
            <p:ph type="sldImg" idx="2"/>
          </p:nvPr>
        </p:nvSpPr>
        <p:spPr>
          <a:xfrm>
            <a:off x="735013" y="1154113"/>
            <a:ext cx="5540375" cy="3116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2:notes"/>
          <p:cNvSpPr txBox="1">
            <a:spLocks noGrp="1"/>
          </p:cNvSpPr>
          <p:nvPr>
            <p:ph type="body" idx="1"/>
          </p:nvPr>
        </p:nvSpPr>
        <p:spPr>
          <a:xfrm>
            <a:off x="701040" y="4444861"/>
            <a:ext cx="5608320" cy="3636704"/>
          </a:xfrm>
          <a:prstGeom prst="rect">
            <a:avLst/>
          </a:prstGeom>
          <a:noFill/>
          <a:ln>
            <a:noFill/>
          </a:ln>
        </p:spPr>
        <p:txBody>
          <a:bodyPr spcFirstLastPara="1" wrap="square" lIns="92300" tIns="46150" rIns="92300" bIns="46150" anchor="t" anchorCtr="0">
            <a:noAutofit/>
          </a:bodyPr>
          <a:lstStyle/>
          <a:p>
            <a:pPr marL="0" lvl="0" indent="0" algn="l" rtl="0">
              <a:lnSpc>
                <a:spcPct val="100000"/>
              </a:lnSpc>
              <a:spcBef>
                <a:spcPts val="0"/>
              </a:spcBef>
              <a:spcAft>
                <a:spcPts val="0"/>
              </a:spcAft>
              <a:buSzPts val="1400"/>
              <a:buNone/>
            </a:pPr>
            <a:endParaRPr/>
          </a:p>
        </p:txBody>
      </p:sp>
      <p:sp>
        <p:nvSpPr>
          <p:cNvPr id="136" name="Google Shape;136;p2:notes"/>
          <p:cNvSpPr txBox="1">
            <a:spLocks noGrp="1"/>
          </p:cNvSpPr>
          <p:nvPr>
            <p:ph type="sldNum" idx="12"/>
          </p:nvPr>
        </p:nvSpPr>
        <p:spPr>
          <a:xfrm>
            <a:off x="3970939" y="8772670"/>
            <a:ext cx="3037840" cy="463407"/>
          </a:xfrm>
          <a:prstGeom prst="rect">
            <a:avLst/>
          </a:prstGeom>
          <a:noFill/>
          <a:ln>
            <a:noFill/>
          </a:ln>
        </p:spPr>
        <p:txBody>
          <a:bodyPr spcFirstLastPara="1" wrap="square" lIns="92300" tIns="46150" rIns="92300" bIns="4615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13:notes"/>
          <p:cNvSpPr>
            <a:spLocks noGrp="1" noRot="1" noChangeAspect="1"/>
          </p:cNvSpPr>
          <p:nvPr>
            <p:ph type="sldImg" idx="2"/>
          </p:nvPr>
        </p:nvSpPr>
        <p:spPr>
          <a:xfrm>
            <a:off x="735013" y="1154113"/>
            <a:ext cx="5540375" cy="3116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2" name="Google Shape;292;p13:notes"/>
          <p:cNvSpPr txBox="1">
            <a:spLocks noGrp="1"/>
          </p:cNvSpPr>
          <p:nvPr>
            <p:ph type="body" idx="1"/>
          </p:nvPr>
        </p:nvSpPr>
        <p:spPr>
          <a:xfrm>
            <a:off x="701040" y="4444861"/>
            <a:ext cx="5608200" cy="3636600"/>
          </a:xfrm>
          <a:prstGeom prst="rect">
            <a:avLst/>
          </a:prstGeom>
          <a:noFill/>
          <a:ln>
            <a:noFill/>
          </a:ln>
        </p:spPr>
        <p:txBody>
          <a:bodyPr spcFirstLastPara="1" wrap="square" lIns="92300" tIns="46150" rIns="92300" bIns="46150" anchor="t" anchorCtr="0">
            <a:noAutofit/>
          </a:bodyPr>
          <a:lstStyle/>
          <a:p>
            <a:pPr marL="457200" lvl="0" indent="-298450" algn="l" rtl="0">
              <a:lnSpc>
                <a:spcPct val="115000"/>
              </a:lnSpc>
              <a:spcBef>
                <a:spcPts val="1200"/>
              </a:spcBef>
              <a:spcAft>
                <a:spcPts val="0"/>
              </a:spcAft>
              <a:buClr>
                <a:schemeClr val="dk1"/>
              </a:buClr>
              <a:buSzPts val="1100"/>
              <a:buChar char="●"/>
            </a:pPr>
            <a:r>
              <a:rPr lang="en-US" sz="1100" b="1">
                <a:latin typeface="Arial"/>
                <a:ea typeface="Arial"/>
                <a:cs typeface="Arial"/>
                <a:sym typeface="Arial"/>
              </a:rPr>
              <a:t>Survey Final Extension ends on 12/6/19: </a:t>
            </a:r>
            <a:r>
              <a:rPr lang="en-US" sz="1100">
                <a:latin typeface="Arial"/>
                <a:ea typeface="Arial"/>
                <a:cs typeface="Arial"/>
                <a:sym typeface="Arial"/>
              </a:rPr>
              <a:t>Just a reminder, the final extension ends on 12/6/19. On 11/25/19, all 0 responder and campuses with 0 response for staff and/or students received an email from TEA School Improvement. We have been closely tracking those campuses. A huge thank you to those of you have continued to reach out to these campuses and send them our way. </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b="1">
                <a:latin typeface="Arial"/>
                <a:ea typeface="Arial"/>
                <a:cs typeface="Arial"/>
                <a:sym typeface="Arial"/>
              </a:rPr>
              <a:t>Early Diagnostic Campus Visits: </a:t>
            </a:r>
            <a:r>
              <a:rPr lang="en-US" sz="1100">
                <a:latin typeface="Arial"/>
                <a:ea typeface="Arial"/>
                <a:cs typeface="Arial"/>
                <a:sym typeface="Arial"/>
              </a:rPr>
              <a:t>Campuses with early diagnostics prior to February 1 will not likely be able to submit their pre-work to include their survey reflection. Please direct them to prioritize time between Jan 6-10 to complete their reflections and submit upon completion, prior to the campus visit. This will still allow the facilitator to review their reflections prior to the campus visit, and make any relative adjustments to focus group questions or observation look fors. </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b="1">
                <a:latin typeface="Arial"/>
                <a:ea typeface="Arial"/>
                <a:cs typeface="Arial"/>
                <a:sym typeface="Arial"/>
              </a:rPr>
              <a:t>ESFF access to survey results: </a:t>
            </a:r>
            <a:r>
              <a:rPr lang="en-US" sz="1100">
                <a:latin typeface="Arial"/>
                <a:ea typeface="Arial"/>
                <a:cs typeface="Arial"/>
                <a:sym typeface="Arial"/>
              </a:rPr>
              <a:t>Panorama will provide all ESFFs access to their campus’ data on 1/6/19. What does this mean for the diagnostic process? You will have access to the data immediately to incorporate into your pre-work analysis, even though you may not yet have the campus reflection tool. </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b="1">
                <a:latin typeface="Arial"/>
                <a:ea typeface="Arial"/>
                <a:cs typeface="Arial"/>
                <a:sym typeface="Arial"/>
              </a:rPr>
              <a:t>Campus Access to tools for survey results analysis: </a:t>
            </a:r>
            <a:r>
              <a:rPr lang="en-US" sz="1100">
                <a:latin typeface="Arial"/>
                <a:ea typeface="Arial"/>
                <a:cs typeface="Arial"/>
                <a:sym typeface="Arial"/>
              </a:rPr>
              <a:t>as a reminder, campuses will receive their survey data from Panorama on 1/6/19. They will also receive the recorded training webinar and the accompanying campus reflection tool. They will have context for the tool by receiving it alongside the training model to alleviate confusion. </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b="1">
                <a:latin typeface="Arial"/>
                <a:ea typeface="Arial"/>
                <a:cs typeface="Arial"/>
                <a:sym typeface="Arial"/>
              </a:rPr>
              <a:t>ESFF training module for the Panorama Platform: </a:t>
            </a:r>
            <a:r>
              <a:rPr lang="en-US" sz="1100">
                <a:latin typeface="Arial"/>
                <a:ea typeface="Arial"/>
                <a:cs typeface="Arial"/>
                <a:sym typeface="Arial"/>
              </a:rPr>
              <a:t>The training module for accessing the Panorama Platform will be available prior to December 21. This module simply provide the steps for accessing data on the platform once you have your login and the survey results have been released. </a:t>
            </a:r>
            <a:endParaRPr/>
          </a:p>
        </p:txBody>
      </p:sp>
      <p:sp>
        <p:nvSpPr>
          <p:cNvPr id="293" name="Google Shape;293;p13:notes"/>
          <p:cNvSpPr txBox="1">
            <a:spLocks noGrp="1"/>
          </p:cNvSpPr>
          <p:nvPr>
            <p:ph type="sldNum" idx="12"/>
          </p:nvPr>
        </p:nvSpPr>
        <p:spPr>
          <a:xfrm>
            <a:off x="3970939" y="8772670"/>
            <a:ext cx="3037800" cy="463500"/>
          </a:xfrm>
          <a:prstGeom prst="rect">
            <a:avLst/>
          </a:prstGeom>
          <a:noFill/>
          <a:ln>
            <a:noFill/>
          </a:ln>
        </p:spPr>
        <p:txBody>
          <a:bodyPr spcFirstLastPara="1" wrap="square" lIns="92300" tIns="46150" rIns="92300" bIns="4615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7a97f4d4c9_0_0:notes"/>
          <p:cNvSpPr>
            <a:spLocks noGrp="1" noRot="1" noChangeAspect="1"/>
          </p:cNvSpPr>
          <p:nvPr>
            <p:ph type="sldImg" idx="2"/>
          </p:nvPr>
        </p:nvSpPr>
        <p:spPr>
          <a:xfrm>
            <a:off x="735013" y="1154113"/>
            <a:ext cx="5540375" cy="3116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0" name="Google Shape;300;g7a97f4d4c9_0_0:notes"/>
          <p:cNvSpPr txBox="1">
            <a:spLocks noGrp="1"/>
          </p:cNvSpPr>
          <p:nvPr>
            <p:ph type="body" idx="1"/>
          </p:nvPr>
        </p:nvSpPr>
        <p:spPr>
          <a:xfrm>
            <a:off x="701040" y="4444861"/>
            <a:ext cx="5608200" cy="3636600"/>
          </a:xfrm>
          <a:prstGeom prst="rect">
            <a:avLst/>
          </a:prstGeom>
          <a:noFill/>
          <a:ln>
            <a:noFill/>
          </a:ln>
        </p:spPr>
        <p:txBody>
          <a:bodyPr spcFirstLastPara="1" wrap="square" lIns="92300" tIns="46150" rIns="92300" bIns="46150" anchor="t" anchorCtr="0">
            <a:noAutofit/>
          </a:bodyPr>
          <a:lstStyle/>
          <a:p>
            <a:pPr marL="457200" lvl="0" indent="-298450" algn="l" rtl="0">
              <a:lnSpc>
                <a:spcPct val="115000"/>
              </a:lnSpc>
              <a:spcBef>
                <a:spcPts val="1200"/>
              </a:spcBef>
              <a:spcAft>
                <a:spcPts val="0"/>
              </a:spcAft>
              <a:buClr>
                <a:schemeClr val="dk1"/>
              </a:buClr>
              <a:buSzPts val="1100"/>
              <a:buChar char="●"/>
            </a:pPr>
            <a:r>
              <a:rPr lang="en-US" sz="1100" b="1">
                <a:latin typeface="Arial"/>
                <a:ea typeface="Arial"/>
                <a:cs typeface="Arial"/>
                <a:sym typeface="Arial"/>
              </a:rPr>
              <a:t>Survey Final Extension ends on 12/6/19: </a:t>
            </a:r>
            <a:r>
              <a:rPr lang="en-US" sz="1100">
                <a:latin typeface="Arial"/>
                <a:ea typeface="Arial"/>
                <a:cs typeface="Arial"/>
                <a:sym typeface="Arial"/>
              </a:rPr>
              <a:t>Just a reminder, the final extension ends on 12/6/19. On 11/25/19, all 0 responder and campuses with 0 response for staff and/or students received an email from TEA School Improvement. We have been closely tracking those campuses. A huge thank you to those of you have continued to reach out to these campuses and send them our way. </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b="1">
                <a:latin typeface="Arial"/>
                <a:ea typeface="Arial"/>
                <a:cs typeface="Arial"/>
                <a:sym typeface="Arial"/>
              </a:rPr>
              <a:t>Early Diagnostic Campus Visits: </a:t>
            </a:r>
            <a:r>
              <a:rPr lang="en-US" sz="1100">
                <a:latin typeface="Arial"/>
                <a:ea typeface="Arial"/>
                <a:cs typeface="Arial"/>
                <a:sym typeface="Arial"/>
              </a:rPr>
              <a:t>Campuses with early diagnostics prior to February 1 will not likely be able to submit their pre-work to include their survey reflection. Please direct them to prioritize time between Jan 6-10 to complete their reflections and submit upon completion, prior to the campus visit. This will still allow the facilitator to review their reflections prior to the campus visit, and make any relative adjustments to focus group questions or observation look fors. </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b="1">
                <a:latin typeface="Arial"/>
                <a:ea typeface="Arial"/>
                <a:cs typeface="Arial"/>
                <a:sym typeface="Arial"/>
              </a:rPr>
              <a:t>ESFF access to survey results: </a:t>
            </a:r>
            <a:r>
              <a:rPr lang="en-US" sz="1100">
                <a:latin typeface="Arial"/>
                <a:ea typeface="Arial"/>
                <a:cs typeface="Arial"/>
                <a:sym typeface="Arial"/>
              </a:rPr>
              <a:t>Panorama will provide all ESFFs access to their campus’ data on 1/6/19. What does this mean for the diagnostic process? You will have access to the data immediately to incorporate into your pre-work analysis, even though you may not yet have the campus reflection tool. </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b="1">
                <a:latin typeface="Arial"/>
                <a:ea typeface="Arial"/>
                <a:cs typeface="Arial"/>
                <a:sym typeface="Arial"/>
              </a:rPr>
              <a:t>Campus Access to tools for survey results analysis: </a:t>
            </a:r>
            <a:r>
              <a:rPr lang="en-US" sz="1100">
                <a:latin typeface="Arial"/>
                <a:ea typeface="Arial"/>
                <a:cs typeface="Arial"/>
                <a:sym typeface="Arial"/>
              </a:rPr>
              <a:t>as a reminder, campuses will receive their survey data from Panorama on 1/6/19. They will also receive the recorded training webinar and the accompanying campus reflection tool. They will have context for the tool by receiving it alongside the training model to alleviate confusion. </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b="1">
                <a:latin typeface="Arial"/>
                <a:ea typeface="Arial"/>
                <a:cs typeface="Arial"/>
                <a:sym typeface="Arial"/>
              </a:rPr>
              <a:t>ESFF training module for the Panorama Platform: </a:t>
            </a:r>
            <a:r>
              <a:rPr lang="en-US" sz="1100">
                <a:latin typeface="Arial"/>
                <a:ea typeface="Arial"/>
                <a:cs typeface="Arial"/>
                <a:sym typeface="Arial"/>
              </a:rPr>
              <a:t>The training module for accessing the Panorama Platform will be available prior to December 21. This module simply provide the steps for accessing data on the platform once you have your login and the survey results have been released. </a:t>
            </a:r>
            <a:endParaRPr/>
          </a:p>
        </p:txBody>
      </p:sp>
      <p:sp>
        <p:nvSpPr>
          <p:cNvPr id="301" name="Google Shape;301;g7a97f4d4c9_0_0:notes"/>
          <p:cNvSpPr txBox="1">
            <a:spLocks noGrp="1"/>
          </p:cNvSpPr>
          <p:nvPr>
            <p:ph type="sldNum" idx="12"/>
          </p:nvPr>
        </p:nvSpPr>
        <p:spPr>
          <a:xfrm>
            <a:off x="3970939" y="8772670"/>
            <a:ext cx="3037800" cy="463500"/>
          </a:xfrm>
          <a:prstGeom prst="rect">
            <a:avLst/>
          </a:prstGeom>
          <a:noFill/>
          <a:ln>
            <a:noFill/>
          </a:ln>
        </p:spPr>
        <p:txBody>
          <a:bodyPr spcFirstLastPara="1" wrap="square" lIns="92300" tIns="46150" rIns="92300" bIns="4615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12:notes"/>
          <p:cNvSpPr>
            <a:spLocks noGrp="1" noRot="1" noChangeAspect="1"/>
          </p:cNvSpPr>
          <p:nvPr>
            <p:ph type="sldImg" idx="2"/>
          </p:nvPr>
        </p:nvSpPr>
        <p:spPr>
          <a:xfrm>
            <a:off x="735013" y="1154113"/>
            <a:ext cx="5540375" cy="3116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 name="Google Shape;308;p12:notes"/>
          <p:cNvSpPr txBox="1">
            <a:spLocks noGrp="1"/>
          </p:cNvSpPr>
          <p:nvPr>
            <p:ph type="body" idx="1"/>
          </p:nvPr>
        </p:nvSpPr>
        <p:spPr>
          <a:xfrm>
            <a:off x="701040" y="4444861"/>
            <a:ext cx="5608200" cy="3636600"/>
          </a:xfrm>
          <a:prstGeom prst="rect">
            <a:avLst/>
          </a:prstGeom>
          <a:noFill/>
          <a:ln>
            <a:noFill/>
          </a:ln>
        </p:spPr>
        <p:txBody>
          <a:bodyPr spcFirstLastPara="1" wrap="square" lIns="92300" tIns="46150" rIns="92300" bIns="46150" anchor="t" anchorCtr="0">
            <a:noAutofit/>
          </a:bodyPr>
          <a:lstStyle/>
          <a:p>
            <a:pPr marL="0" lvl="0" indent="0" algn="l" rtl="0">
              <a:lnSpc>
                <a:spcPct val="100000"/>
              </a:lnSpc>
              <a:spcBef>
                <a:spcPts val="0"/>
              </a:spcBef>
              <a:spcAft>
                <a:spcPts val="0"/>
              </a:spcAft>
              <a:buSzPts val="1400"/>
              <a:buNone/>
            </a:pPr>
            <a:r>
              <a:rPr lang="en-US"/>
              <a:t>CES Slide</a:t>
            </a:r>
            <a:endParaRPr/>
          </a:p>
        </p:txBody>
      </p:sp>
      <p:sp>
        <p:nvSpPr>
          <p:cNvPr id="309" name="Google Shape;309;p12:notes"/>
          <p:cNvSpPr txBox="1">
            <a:spLocks noGrp="1"/>
          </p:cNvSpPr>
          <p:nvPr>
            <p:ph type="sldNum" idx="12"/>
          </p:nvPr>
        </p:nvSpPr>
        <p:spPr>
          <a:xfrm>
            <a:off x="3970939" y="8772670"/>
            <a:ext cx="3037800" cy="463500"/>
          </a:xfrm>
          <a:prstGeom prst="rect">
            <a:avLst/>
          </a:prstGeom>
          <a:noFill/>
          <a:ln>
            <a:noFill/>
          </a:ln>
        </p:spPr>
        <p:txBody>
          <a:bodyPr spcFirstLastPara="1" wrap="square" lIns="92300" tIns="46150" rIns="92300" bIns="4615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7a97f4d4c9_2_6:notes"/>
          <p:cNvSpPr>
            <a:spLocks noGrp="1" noRot="1" noChangeAspect="1"/>
          </p:cNvSpPr>
          <p:nvPr>
            <p:ph type="sldImg" idx="2"/>
          </p:nvPr>
        </p:nvSpPr>
        <p:spPr>
          <a:xfrm>
            <a:off x="735013" y="1154113"/>
            <a:ext cx="5540375" cy="3116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6" name="Google Shape;316;g7a97f4d4c9_2_6:notes"/>
          <p:cNvSpPr txBox="1">
            <a:spLocks noGrp="1"/>
          </p:cNvSpPr>
          <p:nvPr>
            <p:ph type="body" idx="1"/>
          </p:nvPr>
        </p:nvSpPr>
        <p:spPr>
          <a:xfrm>
            <a:off x="701040" y="4444861"/>
            <a:ext cx="5608200" cy="3636600"/>
          </a:xfrm>
          <a:prstGeom prst="rect">
            <a:avLst/>
          </a:prstGeom>
          <a:noFill/>
          <a:ln>
            <a:noFill/>
          </a:ln>
        </p:spPr>
        <p:txBody>
          <a:bodyPr spcFirstLastPara="1" wrap="square" lIns="92300" tIns="46150" rIns="92300" bIns="46150" anchor="t" anchorCtr="0">
            <a:noAutofit/>
          </a:bodyPr>
          <a:lstStyle/>
          <a:p>
            <a:pPr marL="0" lvl="0" indent="0" algn="l" rtl="0">
              <a:lnSpc>
                <a:spcPct val="100000"/>
              </a:lnSpc>
              <a:spcBef>
                <a:spcPts val="0"/>
              </a:spcBef>
              <a:spcAft>
                <a:spcPts val="0"/>
              </a:spcAft>
              <a:buSzPts val="1400"/>
              <a:buNone/>
            </a:pPr>
            <a:r>
              <a:rPr lang="en-US"/>
              <a:t>CES Slide</a:t>
            </a:r>
            <a:endParaRPr/>
          </a:p>
        </p:txBody>
      </p:sp>
      <p:sp>
        <p:nvSpPr>
          <p:cNvPr id="317" name="Google Shape;317;g7a97f4d4c9_2_6:notes"/>
          <p:cNvSpPr txBox="1">
            <a:spLocks noGrp="1"/>
          </p:cNvSpPr>
          <p:nvPr>
            <p:ph type="sldNum" idx="12"/>
          </p:nvPr>
        </p:nvSpPr>
        <p:spPr>
          <a:xfrm>
            <a:off x="3970939" y="8772670"/>
            <a:ext cx="3037800" cy="463500"/>
          </a:xfrm>
          <a:prstGeom prst="rect">
            <a:avLst/>
          </a:prstGeom>
          <a:noFill/>
          <a:ln>
            <a:noFill/>
          </a:ln>
        </p:spPr>
        <p:txBody>
          <a:bodyPr spcFirstLastPara="1" wrap="square" lIns="92300" tIns="46150" rIns="92300" bIns="4615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7a97f4d4c9_2_308:notes"/>
          <p:cNvSpPr>
            <a:spLocks noGrp="1" noRot="1" noChangeAspect="1"/>
          </p:cNvSpPr>
          <p:nvPr>
            <p:ph type="sldImg" idx="2"/>
          </p:nvPr>
        </p:nvSpPr>
        <p:spPr>
          <a:xfrm>
            <a:off x="735013" y="1154113"/>
            <a:ext cx="5540375" cy="3116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5" name="Google Shape;325;g7a97f4d4c9_2_308:notes"/>
          <p:cNvSpPr txBox="1">
            <a:spLocks noGrp="1"/>
          </p:cNvSpPr>
          <p:nvPr>
            <p:ph type="body" idx="1"/>
          </p:nvPr>
        </p:nvSpPr>
        <p:spPr>
          <a:xfrm>
            <a:off x="701040" y="4444861"/>
            <a:ext cx="5608200" cy="3636600"/>
          </a:xfrm>
          <a:prstGeom prst="rect">
            <a:avLst/>
          </a:prstGeom>
          <a:noFill/>
          <a:ln>
            <a:noFill/>
          </a:ln>
        </p:spPr>
        <p:txBody>
          <a:bodyPr spcFirstLastPara="1" wrap="square" lIns="92300" tIns="46150" rIns="92300" bIns="46150" anchor="t" anchorCtr="0">
            <a:noAutofit/>
          </a:bodyPr>
          <a:lstStyle/>
          <a:p>
            <a:pPr marL="0" lvl="0" indent="0" algn="l" rtl="0">
              <a:lnSpc>
                <a:spcPct val="100000"/>
              </a:lnSpc>
              <a:spcBef>
                <a:spcPts val="0"/>
              </a:spcBef>
              <a:spcAft>
                <a:spcPts val="0"/>
              </a:spcAft>
              <a:buSzPts val="1400"/>
              <a:buNone/>
            </a:pPr>
            <a:r>
              <a:rPr lang="en-US"/>
              <a:t>CES Slide</a:t>
            </a:r>
            <a:endParaRPr/>
          </a:p>
        </p:txBody>
      </p:sp>
      <p:sp>
        <p:nvSpPr>
          <p:cNvPr id="326" name="Google Shape;326;g7a97f4d4c9_2_308:notes"/>
          <p:cNvSpPr txBox="1">
            <a:spLocks noGrp="1"/>
          </p:cNvSpPr>
          <p:nvPr>
            <p:ph type="sldNum" idx="12"/>
          </p:nvPr>
        </p:nvSpPr>
        <p:spPr>
          <a:xfrm>
            <a:off x="3970939" y="8772670"/>
            <a:ext cx="3037800" cy="463500"/>
          </a:xfrm>
          <a:prstGeom prst="rect">
            <a:avLst/>
          </a:prstGeom>
          <a:noFill/>
          <a:ln>
            <a:noFill/>
          </a:ln>
        </p:spPr>
        <p:txBody>
          <a:bodyPr spcFirstLastPara="1" wrap="square" lIns="92300" tIns="46150" rIns="92300" bIns="4615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10:notes"/>
          <p:cNvSpPr>
            <a:spLocks noGrp="1" noRot="1" noChangeAspect="1"/>
          </p:cNvSpPr>
          <p:nvPr>
            <p:ph type="sldImg" idx="2"/>
          </p:nvPr>
        </p:nvSpPr>
        <p:spPr>
          <a:xfrm>
            <a:off x="735013" y="1154113"/>
            <a:ext cx="5540375" cy="3116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4" name="Google Shape;334;p10:notes"/>
          <p:cNvSpPr txBox="1">
            <a:spLocks noGrp="1"/>
          </p:cNvSpPr>
          <p:nvPr>
            <p:ph type="body" idx="1"/>
          </p:nvPr>
        </p:nvSpPr>
        <p:spPr>
          <a:xfrm>
            <a:off x="701040" y="4444861"/>
            <a:ext cx="5608200" cy="3636600"/>
          </a:xfrm>
          <a:prstGeom prst="rect">
            <a:avLst/>
          </a:prstGeom>
          <a:noFill/>
          <a:ln>
            <a:noFill/>
          </a:ln>
        </p:spPr>
        <p:txBody>
          <a:bodyPr spcFirstLastPara="1" wrap="square" lIns="92300" tIns="46150" rIns="92300" bIns="46150" anchor="t" anchorCtr="0">
            <a:noAutofit/>
          </a:bodyPr>
          <a:lstStyle/>
          <a:p>
            <a:pPr marL="457200" lvl="0" indent="-317500" algn="l" rtl="0">
              <a:lnSpc>
                <a:spcPct val="100000"/>
              </a:lnSpc>
              <a:spcBef>
                <a:spcPts val="0"/>
              </a:spcBef>
              <a:spcAft>
                <a:spcPts val="0"/>
              </a:spcAft>
              <a:buSzPts val="1400"/>
              <a:buChar char="-"/>
            </a:pPr>
            <a:r>
              <a:rPr lang="en-US"/>
              <a:t>reminder about final reports submitted within the next week for those final diagnostics the last week of october</a:t>
            </a:r>
            <a:endParaRPr/>
          </a:p>
          <a:p>
            <a:pPr marL="457200" lvl="0" indent="-317500" algn="l" rtl="0">
              <a:lnSpc>
                <a:spcPct val="100000"/>
              </a:lnSpc>
              <a:spcBef>
                <a:spcPts val="0"/>
              </a:spcBef>
              <a:spcAft>
                <a:spcPts val="0"/>
              </a:spcAft>
              <a:buSzPts val="1400"/>
              <a:buChar char="-"/>
            </a:pPr>
            <a:r>
              <a:rPr lang="en-US"/>
              <a:t>reminder- schedule previsit convo and initial reach out reminder re: prework </a:t>
            </a:r>
            <a:endParaRPr/>
          </a:p>
        </p:txBody>
      </p:sp>
      <p:sp>
        <p:nvSpPr>
          <p:cNvPr id="335" name="Google Shape;335;p10:notes"/>
          <p:cNvSpPr txBox="1">
            <a:spLocks noGrp="1"/>
          </p:cNvSpPr>
          <p:nvPr>
            <p:ph type="sldNum" idx="12"/>
          </p:nvPr>
        </p:nvSpPr>
        <p:spPr>
          <a:xfrm>
            <a:off x="3970939" y="8772670"/>
            <a:ext cx="3037800" cy="463500"/>
          </a:xfrm>
          <a:prstGeom prst="rect">
            <a:avLst/>
          </a:prstGeom>
          <a:noFill/>
          <a:ln>
            <a:noFill/>
          </a:ln>
        </p:spPr>
        <p:txBody>
          <a:bodyPr spcFirstLastPara="1" wrap="square" lIns="92300" tIns="46150" rIns="92300" bIns="4615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20:notes"/>
          <p:cNvSpPr txBox="1">
            <a:spLocks noGrp="1"/>
          </p:cNvSpPr>
          <p:nvPr>
            <p:ph type="body" idx="1"/>
          </p:nvPr>
        </p:nvSpPr>
        <p:spPr>
          <a:xfrm>
            <a:off x="701040" y="4444861"/>
            <a:ext cx="5608200" cy="3636600"/>
          </a:xfrm>
          <a:prstGeom prst="rect">
            <a:avLst/>
          </a:prstGeom>
          <a:noFill/>
          <a:ln>
            <a:noFill/>
          </a:ln>
        </p:spPr>
        <p:txBody>
          <a:bodyPr spcFirstLastPara="1" wrap="square" lIns="92300" tIns="46150" rIns="92300" bIns="46150" anchor="t" anchorCtr="0">
            <a:noAutofit/>
          </a:bodyPr>
          <a:lstStyle/>
          <a:p>
            <a:pPr marL="0" lvl="0" indent="0" algn="l" rtl="0">
              <a:lnSpc>
                <a:spcPct val="100000"/>
              </a:lnSpc>
              <a:spcBef>
                <a:spcPts val="0"/>
              </a:spcBef>
              <a:spcAft>
                <a:spcPts val="0"/>
              </a:spcAft>
              <a:buSzPts val="1400"/>
              <a:buNone/>
            </a:pPr>
            <a:endParaRPr/>
          </a:p>
        </p:txBody>
      </p:sp>
      <p:sp>
        <p:nvSpPr>
          <p:cNvPr id="383" name="Google Shape;383;p20:notes"/>
          <p:cNvSpPr>
            <a:spLocks noGrp="1" noRot="1" noChangeAspect="1"/>
          </p:cNvSpPr>
          <p:nvPr>
            <p:ph type="sldImg" idx="2"/>
          </p:nvPr>
        </p:nvSpPr>
        <p:spPr>
          <a:xfrm>
            <a:off x="735013" y="1154113"/>
            <a:ext cx="5540375" cy="3116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7a97f4d4c9_2_323:notes"/>
          <p:cNvSpPr>
            <a:spLocks noGrp="1" noRot="1" noChangeAspect="1"/>
          </p:cNvSpPr>
          <p:nvPr>
            <p:ph type="sldImg" idx="2"/>
          </p:nvPr>
        </p:nvSpPr>
        <p:spPr>
          <a:xfrm>
            <a:off x="735013" y="1154113"/>
            <a:ext cx="5540375" cy="3116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1" name="Google Shape;391;g7a97f4d4c9_2_323:notes"/>
          <p:cNvSpPr txBox="1">
            <a:spLocks noGrp="1"/>
          </p:cNvSpPr>
          <p:nvPr>
            <p:ph type="body" idx="1"/>
          </p:nvPr>
        </p:nvSpPr>
        <p:spPr>
          <a:xfrm>
            <a:off x="701040" y="4444861"/>
            <a:ext cx="5608200" cy="3636600"/>
          </a:xfrm>
          <a:prstGeom prst="rect">
            <a:avLst/>
          </a:prstGeom>
          <a:noFill/>
          <a:ln>
            <a:noFill/>
          </a:ln>
        </p:spPr>
        <p:txBody>
          <a:bodyPr spcFirstLastPara="1" wrap="square" lIns="92300" tIns="46150" rIns="92300" bIns="46150" anchor="t" anchorCtr="0">
            <a:noAutofit/>
          </a:bodyPr>
          <a:lstStyle/>
          <a:p>
            <a:pPr marL="0" lvl="0" indent="0" algn="l" rtl="0">
              <a:lnSpc>
                <a:spcPct val="100000"/>
              </a:lnSpc>
              <a:spcBef>
                <a:spcPts val="0"/>
              </a:spcBef>
              <a:spcAft>
                <a:spcPts val="0"/>
              </a:spcAft>
              <a:buSzPts val="1400"/>
              <a:buNone/>
            </a:pPr>
            <a:r>
              <a:rPr lang="en-US"/>
              <a:t>CES Slide</a:t>
            </a:r>
            <a:endParaRPr/>
          </a:p>
        </p:txBody>
      </p:sp>
      <p:sp>
        <p:nvSpPr>
          <p:cNvPr id="392" name="Google Shape;392;g7a97f4d4c9_2_323:notes"/>
          <p:cNvSpPr txBox="1">
            <a:spLocks noGrp="1"/>
          </p:cNvSpPr>
          <p:nvPr>
            <p:ph type="sldNum" idx="12"/>
          </p:nvPr>
        </p:nvSpPr>
        <p:spPr>
          <a:xfrm>
            <a:off x="3970939" y="8772670"/>
            <a:ext cx="3037800" cy="463500"/>
          </a:xfrm>
          <a:prstGeom prst="rect">
            <a:avLst/>
          </a:prstGeom>
          <a:noFill/>
          <a:ln>
            <a:noFill/>
          </a:ln>
        </p:spPr>
        <p:txBody>
          <a:bodyPr spcFirstLastPara="1" wrap="square" lIns="92300" tIns="46150" rIns="92300" bIns="4615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24:notes"/>
          <p:cNvSpPr>
            <a:spLocks noGrp="1" noRot="1" noChangeAspect="1"/>
          </p:cNvSpPr>
          <p:nvPr>
            <p:ph type="sldImg" idx="2"/>
          </p:nvPr>
        </p:nvSpPr>
        <p:spPr>
          <a:xfrm>
            <a:off x="735013" y="1154113"/>
            <a:ext cx="5540375" cy="3116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9" name="Google Shape;399;p24:notes"/>
          <p:cNvSpPr txBox="1">
            <a:spLocks noGrp="1"/>
          </p:cNvSpPr>
          <p:nvPr>
            <p:ph type="body" idx="1"/>
          </p:nvPr>
        </p:nvSpPr>
        <p:spPr>
          <a:xfrm>
            <a:off x="701040" y="4444861"/>
            <a:ext cx="5608200" cy="3636600"/>
          </a:xfrm>
          <a:prstGeom prst="rect">
            <a:avLst/>
          </a:prstGeom>
          <a:noFill/>
          <a:ln>
            <a:noFill/>
          </a:ln>
        </p:spPr>
        <p:txBody>
          <a:bodyPr spcFirstLastPara="1" wrap="square" lIns="92300" tIns="46150" rIns="92300" bIns="46150" anchor="t" anchorCtr="0">
            <a:noAutofit/>
          </a:bodyPr>
          <a:lstStyle/>
          <a:p>
            <a:pPr marL="0" lvl="0" indent="0" algn="l" rtl="0">
              <a:lnSpc>
                <a:spcPct val="100000"/>
              </a:lnSpc>
              <a:spcBef>
                <a:spcPts val="0"/>
              </a:spcBef>
              <a:spcAft>
                <a:spcPts val="0"/>
              </a:spcAft>
              <a:buSzPts val="1400"/>
              <a:buNone/>
            </a:pPr>
            <a:r>
              <a:rPr lang="en-US"/>
              <a:t>transition to document</a:t>
            </a:r>
            <a:endParaRPr/>
          </a:p>
        </p:txBody>
      </p:sp>
      <p:sp>
        <p:nvSpPr>
          <p:cNvPr id="400" name="Google Shape;400;p24:notes"/>
          <p:cNvSpPr txBox="1">
            <a:spLocks noGrp="1"/>
          </p:cNvSpPr>
          <p:nvPr>
            <p:ph type="sldNum" idx="12"/>
          </p:nvPr>
        </p:nvSpPr>
        <p:spPr>
          <a:xfrm>
            <a:off x="3970939" y="8772670"/>
            <a:ext cx="3037800" cy="463500"/>
          </a:xfrm>
          <a:prstGeom prst="rect">
            <a:avLst/>
          </a:prstGeom>
          <a:noFill/>
          <a:ln>
            <a:noFill/>
          </a:ln>
        </p:spPr>
        <p:txBody>
          <a:bodyPr spcFirstLastPara="1" wrap="square" lIns="92300" tIns="46150" rIns="92300" bIns="46150" anchor="b" anchorCtr="0">
            <a:noAutofit/>
          </a:bodyPr>
          <a:lstStyle/>
          <a:p>
            <a:pPr marL="0" lvl="0" indent="0" algn="r" rtl="0">
              <a:lnSpc>
                <a:spcPct val="100000"/>
              </a:lnSpc>
              <a:spcBef>
                <a:spcPts val="0"/>
              </a:spcBef>
              <a:spcAft>
                <a:spcPts val="0"/>
              </a:spcAft>
              <a:buSzPts val="1400"/>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6be2b84555_0_0:notes"/>
          <p:cNvSpPr>
            <a:spLocks noGrp="1" noRot="1" noChangeAspect="1"/>
          </p:cNvSpPr>
          <p:nvPr>
            <p:ph type="sldImg" idx="2"/>
          </p:nvPr>
        </p:nvSpPr>
        <p:spPr>
          <a:xfrm>
            <a:off x="735013" y="1154113"/>
            <a:ext cx="5540375" cy="31162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6be2b84555_0_0:notes"/>
          <p:cNvSpPr txBox="1">
            <a:spLocks noGrp="1"/>
          </p:cNvSpPr>
          <p:nvPr>
            <p:ph type="body" idx="1"/>
          </p:nvPr>
        </p:nvSpPr>
        <p:spPr>
          <a:xfrm>
            <a:off x="701040" y="4444861"/>
            <a:ext cx="5608200" cy="3636600"/>
          </a:xfrm>
          <a:prstGeom prst="rect">
            <a:avLst/>
          </a:prstGeom>
        </p:spPr>
        <p:txBody>
          <a:bodyPr spcFirstLastPara="1" wrap="square" lIns="92300" tIns="46150" rIns="92300" bIns="46150" anchor="t" anchorCtr="0">
            <a:noAutofit/>
          </a:bodyPr>
          <a:lstStyle/>
          <a:p>
            <a:pPr marL="0" lvl="0" indent="0" algn="l" rtl="0">
              <a:spcBef>
                <a:spcPts val="0"/>
              </a:spcBef>
              <a:spcAft>
                <a:spcPts val="0"/>
              </a:spcAft>
              <a:buNone/>
            </a:pPr>
            <a:endParaRPr/>
          </a:p>
        </p:txBody>
      </p:sp>
      <p:sp>
        <p:nvSpPr>
          <p:cNvPr id="409" name="Google Shape;409;g6be2b84555_0_0:notes"/>
          <p:cNvSpPr txBox="1">
            <a:spLocks noGrp="1"/>
          </p:cNvSpPr>
          <p:nvPr>
            <p:ph type="sldNum" idx="12"/>
          </p:nvPr>
        </p:nvSpPr>
        <p:spPr>
          <a:xfrm>
            <a:off x="3970939" y="8772670"/>
            <a:ext cx="3037800" cy="463500"/>
          </a:xfrm>
          <a:prstGeom prst="rect">
            <a:avLst/>
          </a:prstGeom>
        </p:spPr>
        <p:txBody>
          <a:bodyPr spcFirstLastPara="1" wrap="square" lIns="92300" tIns="46150" rIns="92300" bIns="461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3:notes"/>
          <p:cNvSpPr>
            <a:spLocks noGrp="1" noRot="1" noChangeAspect="1"/>
          </p:cNvSpPr>
          <p:nvPr>
            <p:ph type="sldImg" idx="2"/>
          </p:nvPr>
        </p:nvSpPr>
        <p:spPr>
          <a:xfrm>
            <a:off x="735013" y="1154113"/>
            <a:ext cx="5540375" cy="3116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3:notes"/>
          <p:cNvSpPr txBox="1">
            <a:spLocks noGrp="1"/>
          </p:cNvSpPr>
          <p:nvPr>
            <p:ph type="body" idx="1"/>
          </p:nvPr>
        </p:nvSpPr>
        <p:spPr>
          <a:xfrm>
            <a:off x="701040" y="4444861"/>
            <a:ext cx="5608200" cy="3636600"/>
          </a:xfrm>
          <a:prstGeom prst="rect">
            <a:avLst/>
          </a:prstGeom>
          <a:noFill/>
          <a:ln>
            <a:noFill/>
          </a:ln>
        </p:spPr>
        <p:txBody>
          <a:bodyPr spcFirstLastPara="1" wrap="square" lIns="92300" tIns="46150" rIns="92300" bIns="46150" anchor="t" anchorCtr="0">
            <a:noAutofit/>
          </a:bodyPr>
          <a:lstStyle/>
          <a:p>
            <a:pPr marL="0" lvl="0" indent="0" algn="l" rtl="0">
              <a:lnSpc>
                <a:spcPct val="100000"/>
              </a:lnSpc>
              <a:spcBef>
                <a:spcPts val="0"/>
              </a:spcBef>
              <a:spcAft>
                <a:spcPts val="0"/>
              </a:spcAft>
              <a:buSzPts val="1400"/>
              <a:buNone/>
            </a:pPr>
            <a:endParaRPr/>
          </a:p>
        </p:txBody>
      </p:sp>
      <p:sp>
        <p:nvSpPr>
          <p:cNvPr id="144" name="Google Shape;144;p3:notes"/>
          <p:cNvSpPr txBox="1">
            <a:spLocks noGrp="1"/>
          </p:cNvSpPr>
          <p:nvPr>
            <p:ph type="sldNum" idx="12"/>
          </p:nvPr>
        </p:nvSpPr>
        <p:spPr>
          <a:xfrm>
            <a:off x="3970939" y="8772670"/>
            <a:ext cx="3037800" cy="463500"/>
          </a:xfrm>
          <a:prstGeom prst="rect">
            <a:avLst/>
          </a:prstGeom>
          <a:noFill/>
          <a:ln>
            <a:noFill/>
          </a:ln>
        </p:spPr>
        <p:txBody>
          <a:bodyPr spcFirstLastPara="1" wrap="square" lIns="92300" tIns="46150" rIns="92300" bIns="4615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6be2b84555_0_6:notes"/>
          <p:cNvSpPr>
            <a:spLocks noGrp="1" noRot="1" noChangeAspect="1"/>
          </p:cNvSpPr>
          <p:nvPr>
            <p:ph type="sldImg" idx="2"/>
          </p:nvPr>
        </p:nvSpPr>
        <p:spPr>
          <a:xfrm>
            <a:off x="735013" y="1154113"/>
            <a:ext cx="5540375" cy="31162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6" name="Google Shape;416;g6be2b84555_0_6:notes"/>
          <p:cNvSpPr txBox="1">
            <a:spLocks noGrp="1"/>
          </p:cNvSpPr>
          <p:nvPr>
            <p:ph type="body" idx="1"/>
          </p:nvPr>
        </p:nvSpPr>
        <p:spPr>
          <a:xfrm>
            <a:off x="701040" y="4444861"/>
            <a:ext cx="5608200" cy="3636600"/>
          </a:xfrm>
          <a:prstGeom prst="rect">
            <a:avLst/>
          </a:prstGeom>
        </p:spPr>
        <p:txBody>
          <a:bodyPr spcFirstLastPara="1" wrap="square" lIns="92300" tIns="46150" rIns="92300" bIns="46150" anchor="t" anchorCtr="0">
            <a:noAutofit/>
          </a:bodyPr>
          <a:lstStyle/>
          <a:p>
            <a:pPr marL="0" lvl="0" indent="0" algn="l" rtl="0">
              <a:spcBef>
                <a:spcPts val="0"/>
              </a:spcBef>
              <a:spcAft>
                <a:spcPts val="0"/>
              </a:spcAft>
              <a:buNone/>
            </a:pPr>
            <a:endParaRPr/>
          </a:p>
        </p:txBody>
      </p:sp>
      <p:sp>
        <p:nvSpPr>
          <p:cNvPr id="417" name="Google Shape;417;g6be2b84555_0_6:notes"/>
          <p:cNvSpPr txBox="1">
            <a:spLocks noGrp="1"/>
          </p:cNvSpPr>
          <p:nvPr>
            <p:ph type="sldNum" idx="12"/>
          </p:nvPr>
        </p:nvSpPr>
        <p:spPr>
          <a:xfrm>
            <a:off x="3970939" y="8772670"/>
            <a:ext cx="3037800" cy="463500"/>
          </a:xfrm>
          <a:prstGeom prst="rect">
            <a:avLst/>
          </a:prstGeom>
        </p:spPr>
        <p:txBody>
          <a:bodyPr spcFirstLastPara="1" wrap="square" lIns="92300" tIns="46150" rIns="92300" bIns="4615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6be2b84555_0_12:notes"/>
          <p:cNvSpPr>
            <a:spLocks noGrp="1" noRot="1" noChangeAspect="1"/>
          </p:cNvSpPr>
          <p:nvPr>
            <p:ph type="sldImg" idx="2"/>
          </p:nvPr>
        </p:nvSpPr>
        <p:spPr>
          <a:xfrm>
            <a:off x="735013" y="1154113"/>
            <a:ext cx="5540375" cy="31162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5" name="Google Shape;425;g6be2b84555_0_12:notes"/>
          <p:cNvSpPr txBox="1">
            <a:spLocks noGrp="1"/>
          </p:cNvSpPr>
          <p:nvPr>
            <p:ph type="body" idx="1"/>
          </p:nvPr>
        </p:nvSpPr>
        <p:spPr>
          <a:xfrm>
            <a:off x="701040" y="4444861"/>
            <a:ext cx="5608200" cy="3636600"/>
          </a:xfrm>
          <a:prstGeom prst="rect">
            <a:avLst/>
          </a:prstGeom>
        </p:spPr>
        <p:txBody>
          <a:bodyPr spcFirstLastPara="1" wrap="square" lIns="92300" tIns="46150" rIns="92300" bIns="46150" anchor="t" anchorCtr="0">
            <a:noAutofit/>
          </a:bodyPr>
          <a:lstStyle/>
          <a:p>
            <a:pPr marL="0" lvl="0" indent="0" algn="l" rtl="0">
              <a:spcBef>
                <a:spcPts val="0"/>
              </a:spcBef>
              <a:spcAft>
                <a:spcPts val="0"/>
              </a:spcAft>
              <a:buNone/>
            </a:pPr>
            <a:endParaRPr/>
          </a:p>
        </p:txBody>
      </p:sp>
      <p:sp>
        <p:nvSpPr>
          <p:cNvPr id="426" name="Google Shape;426;g6be2b84555_0_12:notes"/>
          <p:cNvSpPr txBox="1">
            <a:spLocks noGrp="1"/>
          </p:cNvSpPr>
          <p:nvPr>
            <p:ph type="sldNum" idx="12"/>
          </p:nvPr>
        </p:nvSpPr>
        <p:spPr>
          <a:xfrm>
            <a:off x="3970939" y="8772670"/>
            <a:ext cx="3037800" cy="463500"/>
          </a:xfrm>
          <a:prstGeom prst="rect">
            <a:avLst/>
          </a:prstGeom>
        </p:spPr>
        <p:txBody>
          <a:bodyPr spcFirstLastPara="1" wrap="square" lIns="92300" tIns="46150" rIns="92300" bIns="4615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27:notes"/>
          <p:cNvSpPr>
            <a:spLocks noGrp="1" noRot="1" noChangeAspect="1"/>
          </p:cNvSpPr>
          <p:nvPr>
            <p:ph type="sldImg" idx="2"/>
          </p:nvPr>
        </p:nvSpPr>
        <p:spPr>
          <a:xfrm>
            <a:off x="735013" y="1154113"/>
            <a:ext cx="5540375" cy="3116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3" name="Google Shape;433;p27:notes"/>
          <p:cNvSpPr txBox="1">
            <a:spLocks noGrp="1"/>
          </p:cNvSpPr>
          <p:nvPr>
            <p:ph type="body" idx="1"/>
          </p:nvPr>
        </p:nvSpPr>
        <p:spPr>
          <a:xfrm>
            <a:off x="701040" y="4444861"/>
            <a:ext cx="5608200" cy="3636600"/>
          </a:xfrm>
          <a:prstGeom prst="rect">
            <a:avLst/>
          </a:prstGeom>
          <a:noFill/>
          <a:ln>
            <a:noFill/>
          </a:ln>
        </p:spPr>
        <p:txBody>
          <a:bodyPr spcFirstLastPara="1" wrap="square" lIns="92300" tIns="46150" rIns="92300" bIns="46150" anchor="t" anchorCtr="0">
            <a:noAutofit/>
          </a:bodyPr>
          <a:lstStyle/>
          <a:p>
            <a:pPr marL="0" lvl="0" indent="0" algn="l" rtl="0">
              <a:lnSpc>
                <a:spcPct val="100000"/>
              </a:lnSpc>
              <a:spcBef>
                <a:spcPts val="0"/>
              </a:spcBef>
              <a:spcAft>
                <a:spcPts val="0"/>
              </a:spcAft>
              <a:buSzPts val="1400"/>
              <a:buNone/>
            </a:pPr>
            <a:endParaRPr/>
          </a:p>
        </p:txBody>
      </p:sp>
      <p:sp>
        <p:nvSpPr>
          <p:cNvPr id="434" name="Google Shape;434;p27:notes"/>
          <p:cNvSpPr txBox="1">
            <a:spLocks noGrp="1"/>
          </p:cNvSpPr>
          <p:nvPr>
            <p:ph type="sldNum" idx="12"/>
          </p:nvPr>
        </p:nvSpPr>
        <p:spPr>
          <a:xfrm>
            <a:off x="3970939" y="8772670"/>
            <a:ext cx="3037800" cy="463500"/>
          </a:xfrm>
          <a:prstGeom prst="rect">
            <a:avLst/>
          </a:prstGeom>
          <a:noFill/>
          <a:ln>
            <a:noFill/>
          </a:ln>
        </p:spPr>
        <p:txBody>
          <a:bodyPr spcFirstLastPara="1" wrap="square" lIns="92300" tIns="46150" rIns="92300" bIns="46150" anchor="b" anchorCtr="0">
            <a:noAutofit/>
          </a:bodyPr>
          <a:lstStyle/>
          <a:p>
            <a:pPr marL="0" lvl="0" indent="0" algn="r" rtl="0">
              <a:lnSpc>
                <a:spcPct val="100000"/>
              </a:lnSpc>
              <a:spcBef>
                <a:spcPts val="0"/>
              </a:spcBef>
              <a:spcAft>
                <a:spcPts val="0"/>
              </a:spcAft>
              <a:buSzPts val="1400"/>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75a1e8a588_0_9:notes"/>
          <p:cNvSpPr>
            <a:spLocks noGrp="1" noRot="1" noChangeAspect="1"/>
          </p:cNvSpPr>
          <p:nvPr>
            <p:ph type="sldImg" idx="2"/>
          </p:nvPr>
        </p:nvSpPr>
        <p:spPr>
          <a:xfrm>
            <a:off x="735013" y="1154113"/>
            <a:ext cx="5540375" cy="3116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2" name="Google Shape;442;g75a1e8a588_0_9:notes"/>
          <p:cNvSpPr txBox="1">
            <a:spLocks noGrp="1"/>
          </p:cNvSpPr>
          <p:nvPr>
            <p:ph type="body" idx="1"/>
          </p:nvPr>
        </p:nvSpPr>
        <p:spPr>
          <a:xfrm>
            <a:off x="701040" y="4444861"/>
            <a:ext cx="5608200" cy="3636600"/>
          </a:xfrm>
          <a:prstGeom prst="rect">
            <a:avLst/>
          </a:prstGeom>
          <a:noFill/>
          <a:ln>
            <a:noFill/>
          </a:ln>
        </p:spPr>
        <p:txBody>
          <a:bodyPr spcFirstLastPara="1" wrap="square" lIns="92300" tIns="46150" rIns="92300" bIns="46150" anchor="t" anchorCtr="0">
            <a:noAutofit/>
          </a:bodyPr>
          <a:lstStyle/>
          <a:p>
            <a:pPr marL="0" lvl="0" indent="0" algn="l" rtl="0">
              <a:lnSpc>
                <a:spcPct val="100000"/>
              </a:lnSpc>
              <a:spcBef>
                <a:spcPts val="0"/>
              </a:spcBef>
              <a:spcAft>
                <a:spcPts val="0"/>
              </a:spcAft>
              <a:buSzPts val="1400"/>
              <a:buNone/>
            </a:pPr>
            <a:endParaRPr/>
          </a:p>
        </p:txBody>
      </p:sp>
      <p:sp>
        <p:nvSpPr>
          <p:cNvPr id="443" name="Google Shape;443;g75a1e8a588_0_9:notes"/>
          <p:cNvSpPr txBox="1">
            <a:spLocks noGrp="1"/>
          </p:cNvSpPr>
          <p:nvPr>
            <p:ph type="sldNum" idx="12"/>
          </p:nvPr>
        </p:nvSpPr>
        <p:spPr>
          <a:xfrm>
            <a:off x="3970939" y="8772670"/>
            <a:ext cx="3037800" cy="463500"/>
          </a:xfrm>
          <a:prstGeom prst="rect">
            <a:avLst/>
          </a:prstGeom>
          <a:noFill/>
          <a:ln>
            <a:noFill/>
          </a:ln>
        </p:spPr>
        <p:txBody>
          <a:bodyPr spcFirstLastPara="1" wrap="square" lIns="92300" tIns="46150" rIns="92300" bIns="46150" anchor="b" anchorCtr="0">
            <a:noAutofit/>
          </a:bodyPr>
          <a:lstStyle/>
          <a:p>
            <a:pPr marL="0" lvl="0" indent="0" algn="r" rtl="0">
              <a:lnSpc>
                <a:spcPct val="100000"/>
              </a:lnSpc>
              <a:spcBef>
                <a:spcPts val="0"/>
              </a:spcBef>
              <a:spcAft>
                <a:spcPts val="0"/>
              </a:spcAft>
              <a:buSzPts val="1400"/>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75a1e8a588_0_0:notes"/>
          <p:cNvSpPr>
            <a:spLocks noGrp="1" noRot="1" noChangeAspect="1"/>
          </p:cNvSpPr>
          <p:nvPr>
            <p:ph type="sldImg" idx="2"/>
          </p:nvPr>
        </p:nvSpPr>
        <p:spPr>
          <a:xfrm>
            <a:off x="735013" y="1154113"/>
            <a:ext cx="5540375" cy="3116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1" name="Google Shape;451;g75a1e8a588_0_0:notes"/>
          <p:cNvSpPr txBox="1">
            <a:spLocks noGrp="1"/>
          </p:cNvSpPr>
          <p:nvPr>
            <p:ph type="body" idx="1"/>
          </p:nvPr>
        </p:nvSpPr>
        <p:spPr>
          <a:xfrm>
            <a:off x="701040" y="4444861"/>
            <a:ext cx="5608200" cy="3636600"/>
          </a:xfrm>
          <a:prstGeom prst="rect">
            <a:avLst/>
          </a:prstGeom>
          <a:noFill/>
          <a:ln>
            <a:noFill/>
          </a:ln>
        </p:spPr>
        <p:txBody>
          <a:bodyPr spcFirstLastPara="1" wrap="square" lIns="92300" tIns="46150" rIns="92300" bIns="46150" anchor="t" anchorCtr="0">
            <a:noAutofit/>
          </a:bodyPr>
          <a:lstStyle/>
          <a:p>
            <a:pPr marL="0" lvl="0" indent="0" algn="l" rtl="0">
              <a:lnSpc>
                <a:spcPct val="100000"/>
              </a:lnSpc>
              <a:spcBef>
                <a:spcPts val="0"/>
              </a:spcBef>
              <a:spcAft>
                <a:spcPts val="0"/>
              </a:spcAft>
              <a:buSzPts val="1400"/>
              <a:buNone/>
            </a:pPr>
            <a:endParaRPr/>
          </a:p>
        </p:txBody>
      </p:sp>
      <p:sp>
        <p:nvSpPr>
          <p:cNvPr id="452" name="Google Shape;452;g75a1e8a588_0_0:notes"/>
          <p:cNvSpPr txBox="1">
            <a:spLocks noGrp="1"/>
          </p:cNvSpPr>
          <p:nvPr>
            <p:ph type="sldNum" idx="12"/>
          </p:nvPr>
        </p:nvSpPr>
        <p:spPr>
          <a:xfrm>
            <a:off x="3970939" y="8772670"/>
            <a:ext cx="3037800" cy="463500"/>
          </a:xfrm>
          <a:prstGeom prst="rect">
            <a:avLst/>
          </a:prstGeom>
          <a:noFill/>
          <a:ln>
            <a:noFill/>
          </a:ln>
        </p:spPr>
        <p:txBody>
          <a:bodyPr spcFirstLastPara="1" wrap="square" lIns="92300" tIns="46150" rIns="92300" bIns="46150" anchor="b" anchorCtr="0">
            <a:noAutofit/>
          </a:bodyPr>
          <a:lstStyle/>
          <a:p>
            <a:pPr marL="0" lvl="0" indent="0" algn="r" rtl="0">
              <a:lnSpc>
                <a:spcPct val="100000"/>
              </a:lnSpc>
              <a:spcBef>
                <a:spcPts val="0"/>
              </a:spcBef>
              <a:spcAft>
                <a:spcPts val="0"/>
              </a:spcAft>
              <a:buSzPts val="1400"/>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28:notes"/>
          <p:cNvSpPr>
            <a:spLocks noGrp="1" noRot="1" noChangeAspect="1"/>
          </p:cNvSpPr>
          <p:nvPr>
            <p:ph type="sldImg" idx="2"/>
          </p:nvPr>
        </p:nvSpPr>
        <p:spPr>
          <a:xfrm>
            <a:off x="735013" y="1154113"/>
            <a:ext cx="5540375" cy="3116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0" name="Google Shape;460;p28:notes"/>
          <p:cNvSpPr txBox="1">
            <a:spLocks noGrp="1"/>
          </p:cNvSpPr>
          <p:nvPr>
            <p:ph type="body" idx="1"/>
          </p:nvPr>
        </p:nvSpPr>
        <p:spPr>
          <a:xfrm>
            <a:off x="701040" y="4444861"/>
            <a:ext cx="5608200" cy="3636600"/>
          </a:xfrm>
          <a:prstGeom prst="rect">
            <a:avLst/>
          </a:prstGeom>
          <a:noFill/>
          <a:ln>
            <a:noFill/>
          </a:ln>
        </p:spPr>
        <p:txBody>
          <a:bodyPr spcFirstLastPara="1" wrap="square" lIns="92300" tIns="46150" rIns="92300" bIns="46150" anchor="t" anchorCtr="0">
            <a:noAutofit/>
          </a:bodyPr>
          <a:lstStyle/>
          <a:p>
            <a:pPr marL="0" lvl="0" indent="0" algn="l" rtl="0">
              <a:lnSpc>
                <a:spcPct val="100000"/>
              </a:lnSpc>
              <a:spcBef>
                <a:spcPts val="0"/>
              </a:spcBef>
              <a:spcAft>
                <a:spcPts val="0"/>
              </a:spcAft>
              <a:buSzPts val="1400"/>
              <a:buNone/>
            </a:pPr>
            <a:endParaRPr/>
          </a:p>
        </p:txBody>
      </p:sp>
      <p:sp>
        <p:nvSpPr>
          <p:cNvPr id="461" name="Google Shape;461;p28:notes"/>
          <p:cNvSpPr txBox="1">
            <a:spLocks noGrp="1"/>
          </p:cNvSpPr>
          <p:nvPr>
            <p:ph type="sldNum" idx="12"/>
          </p:nvPr>
        </p:nvSpPr>
        <p:spPr>
          <a:xfrm>
            <a:off x="3970939" y="8772670"/>
            <a:ext cx="3037800" cy="463500"/>
          </a:xfrm>
          <a:prstGeom prst="rect">
            <a:avLst/>
          </a:prstGeom>
          <a:noFill/>
          <a:ln>
            <a:noFill/>
          </a:ln>
        </p:spPr>
        <p:txBody>
          <a:bodyPr spcFirstLastPara="1" wrap="square" lIns="92300" tIns="46150" rIns="92300" bIns="46150" anchor="b" anchorCtr="0">
            <a:noAutofit/>
          </a:bodyPr>
          <a:lstStyle/>
          <a:p>
            <a:pPr marL="0" lvl="0" indent="0" algn="r" rtl="0">
              <a:lnSpc>
                <a:spcPct val="100000"/>
              </a:lnSpc>
              <a:spcBef>
                <a:spcPts val="0"/>
              </a:spcBef>
              <a:spcAft>
                <a:spcPts val="0"/>
              </a:spcAft>
              <a:buSzPts val="1400"/>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p29:notes"/>
          <p:cNvSpPr>
            <a:spLocks noGrp="1" noRot="1" noChangeAspect="1"/>
          </p:cNvSpPr>
          <p:nvPr>
            <p:ph type="sldImg" idx="2"/>
          </p:nvPr>
        </p:nvSpPr>
        <p:spPr>
          <a:xfrm>
            <a:off x="735013" y="1154113"/>
            <a:ext cx="5540375" cy="3116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9" name="Google Shape;469;p29:notes"/>
          <p:cNvSpPr txBox="1">
            <a:spLocks noGrp="1"/>
          </p:cNvSpPr>
          <p:nvPr>
            <p:ph type="body" idx="1"/>
          </p:nvPr>
        </p:nvSpPr>
        <p:spPr>
          <a:xfrm>
            <a:off x="701040" y="4444861"/>
            <a:ext cx="5608200" cy="3636600"/>
          </a:xfrm>
          <a:prstGeom prst="rect">
            <a:avLst/>
          </a:prstGeom>
          <a:noFill/>
          <a:ln>
            <a:noFill/>
          </a:ln>
        </p:spPr>
        <p:txBody>
          <a:bodyPr spcFirstLastPara="1" wrap="square" lIns="92300" tIns="46150" rIns="92300" bIns="46150" anchor="t" anchorCtr="0">
            <a:noAutofit/>
          </a:bodyPr>
          <a:lstStyle/>
          <a:p>
            <a:pPr marL="0" lvl="0" indent="0" algn="l" rtl="0">
              <a:lnSpc>
                <a:spcPct val="100000"/>
              </a:lnSpc>
              <a:spcBef>
                <a:spcPts val="0"/>
              </a:spcBef>
              <a:spcAft>
                <a:spcPts val="0"/>
              </a:spcAft>
              <a:buSzPts val="1400"/>
              <a:buNone/>
            </a:pPr>
            <a:endParaRPr/>
          </a:p>
        </p:txBody>
      </p:sp>
      <p:sp>
        <p:nvSpPr>
          <p:cNvPr id="470" name="Google Shape;470;p29:notes"/>
          <p:cNvSpPr txBox="1">
            <a:spLocks noGrp="1"/>
          </p:cNvSpPr>
          <p:nvPr>
            <p:ph type="sldNum" idx="12"/>
          </p:nvPr>
        </p:nvSpPr>
        <p:spPr>
          <a:xfrm>
            <a:off x="3970939" y="8772670"/>
            <a:ext cx="3037800" cy="463500"/>
          </a:xfrm>
          <a:prstGeom prst="rect">
            <a:avLst/>
          </a:prstGeom>
          <a:noFill/>
          <a:ln>
            <a:noFill/>
          </a:ln>
        </p:spPr>
        <p:txBody>
          <a:bodyPr spcFirstLastPara="1" wrap="square" lIns="92300" tIns="46150" rIns="92300" bIns="46150" anchor="b" anchorCtr="0">
            <a:noAutofit/>
          </a:bodyPr>
          <a:lstStyle/>
          <a:p>
            <a:pPr marL="0" lvl="0" indent="0" algn="r" rtl="0">
              <a:lnSpc>
                <a:spcPct val="100000"/>
              </a:lnSpc>
              <a:spcBef>
                <a:spcPts val="0"/>
              </a:spcBef>
              <a:spcAft>
                <a:spcPts val="0"/>
              </a:spcAft>
              <a:buSzPts val="1400"/>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p33:notes"/>
          <p:cNvSpPr>
            <a:spLocks noGrp="1" noRot="1" noChangeAspect="1"/>
          </p:cNvSpPr>
          <p:nvPr>
            <p:ph type="sldImg" idx="2"/>
          </p:nvPr>
        </p:nvSpPr>
        <p:spPr>
          <a:xfrm>
            <a:off x="735013" y="1154113"/>
            <a:ext cx="5540375" cy="3116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8" name="Google Shape;478;p33:notes"/>
          <p:cNvSpPr txBox="1">
            <a:spLocks noGrp="1"/>
          </p:cNvSpPr>
          <p:nvPr>
            <p:ph type="body" idx="1"/>
          </p:nvPr>
        </p:nvSpPr>
        <p:spPr>
          <a:xfrm>
            <a:off x="701040" y="4444861"/>
            <a:ext cx="5608200" cy="3636600"/>
          </a:xfrm>
          <a:prstGeom prst="rect">
            <a:avLst/>
          </a:prstGeom>
          <a:noFill/>
          <a:ln>
            <a:noFill/>
          </a:ln>
        </p:spPr>
        <p:txBody>
          <a:bodyPr spcFirstLastPara="1" wrap="square" lIns="92300" tIns="46150" rIns="92300" bIns="46150" anchor="t" anchorCtr="0">
            <a:noAutofit/>
          </a:bodyPr>
          <a:lstStyle/>
          <a:p>
            <a:pPr marL="0" lvl="0" indent="0" algn="l" rtl="0">
              <a:lnSpc>
                <a:spcPct val="100000"/>
              </a:lnSpc>
              <a:spcBef>
                <a:spcPts val="0"/>
              </a:spcBef>
              <a:spcAft>
                <a:spcPts val="0"/>
              </a:spcAft>
              <a:buSzPts val="1400"/>
              <a:buNone/>
            </a:pPr>
            <a:endParaRPr/>
          </a:p>
        </p:txBody>
      </p:sp>
      <p:sp>
        <p:nvSpPr>
          <p:cNvPr id="479" name="Google Shape;479;p33:notes"/>
          <p:cNvSpPr txBox="1">
            <a:spLocks noGrp="1"/>
          </p:cNvSpPr>
          <p:nvPr>
            <p:ph type="sldNum" idx="12"/>
          </p:nvPr>
        </p:nvSpPr>
        <p:spPr>
          <a:xfrm>
            <a:off x="3970939" y="8772670"/>
            <a:ext cx="3037800" cy="463500"/>
          </a:xfrm>
          <a:prstGeom prst="rect">
            <a:avLst/>
          </a:prstGeom>
          <a:noFill/>
          <a:ln>
            <a:noFill/>
          </a:ln>
        </p:spPr>
        <p:txBody>
          <a:bodyPr spcFirstLastPara="1" wrap="square" lIns="92300" tIns="46150" rIns="92300" bIns="46150" anchor="b" anchorCtr="0">
            <a:noAutofit/>
          </a:bodyPr>
          <a:lstStyle/>
          <a:p>
            <a:pPr marL="0" lvl="0" indent="0" algn="r" rtl="0">
              <a:lnSpc>
                <a:spcPct val="100000"/>
              </a:lnSpc>
              <a:spcBef>
                <a:spcPts val="0"/>
              </a:spcBef>
              <a:spcAft>
                <a:spcPts val="0"/>
              </a:spcAft>
              <a:buSzPts val="1400"/>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p34:notes"/>
          <p:cNvSpPr>
            <a:spLocks noGrp="1" noRot="1" noChangeAspect="1"/>
          </p:cNvSpPr>
          <p:nvPr>
            <p:ph type="sldImg" idx="2"/>
          </p:nvPr>
        </p:nvSpPr>
        <p:spPr>
          <a:xfrm>
            <a:off x="735013" y="1154113"/>
            <a:ext cx="5540375" cy="3116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7" name="Google Shape;487;p34:notes"/>
          <p:cNvSpPr txBox="1">
            <a:spLocks noGrp="1"/>
          </p:cNvSpPr>
          <p:nvPr>
            <p:ph type="body" idx="1"/>
          </p:nvPr>
        </p:nvSpPr>
        <p:spPr>
          <a:xfrm>
            <a:off x="701040" y="4444861"/>
            <a:ext cx="5608200" cy="3636600"/>
          </a:xfrm>
          <a:prstGeom prst="rect">
            <a:avLst/>
          </a:prstGeom>
          <a:noFill/>
          <a:ln>
            <a:noFill/>
          </a:ln>
        </p:spPr>
        <p:txBody>
          <a:bodyPr spcFirstLastPara="1" wrap="square" lIns="92300" tIns="46150" rIns="92300" bIns="46150" anchor="t" anchorCtr="0">
            <a:noAutofit/>
          </a:bodyPr>
          <a:lstStyle/>
          <a:p>
            <a:pPr marL="0" lvl="0" indent="0" algn="l" rtl="0">
              <a:lnSpc>
                <a:spcPct val="100000"/>
              </a:lnSpc>
              <a:spcBef>
                <a:spcPts val="0"/>
              </a:spcBef>
              <a:spcAft>
                <a:spcPts val="0"/>
              </a:spcAft>
              <a:buSzPts val="1400"/>
              <a:buNone/>
            </a:pPr>
            <a:endParaRPr/>
          </a:p>
        </p:txBody>
      </p:sp>
      <p:sp>
        <p:nvSpPr>
          <p:cNvPr id="488" name="Google Shape;488;p34:notes"/>
          <p:cNvSpPr txBox="1">
            <a:spLocks noGrp="1"/>
          </p:cNvSpPr>
          <p:nvPr>
            <p:ph type="sldNum" idx="12"/>
          </p:nvPr>
        </p:nvSpPr>
        <p:spPr>
          <a:xfrm>
            <a:off x="3970939" y="8772670"/>
            <a:ext cx="3037800" cy="463500"/>
          </a:xfrm>
          <a:prstGeom prst="rect">
            <a:avLst/>
          </a:prstGeom>
          <a:noFill/>
          <a:ln>
            <a:noFill/>
          </a:ln>
        </p:spPr>
        <p:txBody>
          <a:bodyPr spcFirstLastPara="1" wrap="square" lIns="92300" tIns="46150" rIns="92300" bIns="4615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p35:notes"/>
          <p:cNvSpPr txBox="1">
            <a:spLocks noGrp="1"/>
          </p:cNvSpPr>
          <p:nvPr>
            <p:ph type="body" idx="1"/>
          </p:nvPr>
        </p:nvSpPr>
        <p:spPr>
          <a:xfrm>
            <a:off x="701040" y="4444861"/>
            <a:ext cx="5608200" cy="3636600"/>
          </a:xfrm>
          <a:prstGeom prst="rect">
            <a:avLst/>
          </a:prstGeom>
          <a:noFill/>
          <a:ln>
            <a:noFill/>
          </a:ln>
        </p:spPr>
        <p:txBody>
          <a:bodyPr spcFirstLastPara="1" wrap="square" lIns="92300" tIns="46150" rIns="92300" bIns="46150" anchor="t" anchorCtr="0">
            <a:noAutofit/>
          </a:bodyPr>
          <a:lstStyle/>
          <a:p>
            <a:pPr marL="0" lvl="0" indent="0" algn="l" rtl="0">
              <a:lnSpc>
                <a:spcPct val="100000"/>
              </a:lnSpc>
              <a:spcBef>
                <a:spcPts val="0"/>
              </a:spcBef>
              <a:spcAft>
                <a:spcPts val="0"/>
              </a:spcAft>
              <a:buSzPts val="1400"/>
              <a:buNone/>
            </a:pPr>
            <a:endParaRPr/>
          </a:p>
        </p:txBody>
      </p:sp>
      <p:sp>
        <p:nvSpPr>
          <p:cNvPr id="496" name="Google Shape;496;p35:notes"/>
          <p:cNvSpPr>
            <a:spLocks noGrp="1" noRot="1" noChangeAspect="1"/>
          </p:cNvSpPr>
          <p:nvPr>
            <p:ph type="sldImg" idx="2"/>
          </p:nvPr>
        </p:nvSpPr>
        <p:spPr>
          <a:xfrm>
            <a:off x="735013" y="1154113"/>
            <a:ext cx="5540375" cy="3116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4:notes"/>
          <p:cNvSpPr>
            <a:spLocks noGrp="1" noRot="1" noChangeAspect="1"/>
          </p:cNvSpPr>
          <p:nvPr>
            <p:ph type="sldImg" idx="2"/>
          </p:nvPr>
        </p:nvSpPr>
        <p:spPr>
          <a:xfrm>
            <a:off x="735013" y="1154113"/>
            <a:ext cx="5540375" cy="3116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4:notes"/>
          <p:cNvSpPr txBox="1">
            <a:spLocks noGrp="1"/>
          </p:cNvSpPr>
          <p:nvPr>
            <p:ph type="body" idx="1"/>
          </p:nvPr>
        </p:nvSpPr>
        <p:spPr>
          <a:xfrm>
            <a:off x="701040" y="4444861"/>
            <a:ext cx="5608320" cy="3636704"/>
          </a:xfrm>
          <a:prstGeom prst="rect">
            <a:avLst/>
          </a:prstGeom>
          <a:noFill/>
          <a:ln>
            <a:noFill/>
          </a:ln>
        </p:spPr>
        <p:txBody>
          <a:bodyPr spcFirstLastPara="1" wrap="square" lIns="92300" tIns="46150" rIns="92300" bIns="46150" anchor="t" anchorCtr="0">
            <a:noAutofit/>
          </a:bodyPr>
          <a:lstStyle/>
          <a:p>
            <a:pPr marL="0" lvl="0" indent="0" algn="l" rtl="0">
              <a:lnSpc>
                <a:spcPct val="100000"/>
              </a:lnSpc>
              <a:spcBef>
                <a:spcPts val="0"/>
              </a:spcBef>
              <a:spcAft>
                <a:spcPts val="0"/>
              </a:spcAft>
              <a:buSzPts val="1400"/>
              <a:buNone/>
            </a:pPr>
            <a:endParaRPr/>
          </a:p>
        </p:txBody>
      </p:sp>
      <p:sp>
        <p:nvSpPr>
          <p:cNvPr id="153" name="Google Shape;153;p4:notes"/>
          <p:cNvSpPr txBox="1">
            <a:spLocks noGrp="1"/>
          </p:cNvSpPr>
          <p:nvPr>
            <p:ph type="sldNum" idx="12"/>
          </p:nvPr>
        </p:nvSpPr>
        <p:spPr>
          <a:xfrm>
            <a:off x="3970939" y="8772670"/>
            <a:ext cx="3037840" cy="463407"/>
          </a:xfrm>
          <a:prstGeom prst="rect">
            <a:avLst/>
          </a:prstGeom>
          <a:noFill/>
          <a:ln>
            <a:noFill/>
          </a:ln>
        </p:spPr>
        <p:txBody>
          <a:bodyPr spcFirstLastPara="1" wrap="square" lIns="92300" tIns="46150" rIns="92300" bIns="4615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7a97f4d4c9_2_330:notes"/>
          <p:cNvSpPr>
            <a:spLocks noGrp="1" noRot="1" noChangeAspect="1"/>
          </p:cNvSpPr>
          <p:nvPr>
            <p:ph type="sldImg" idx="2"/>
          </p:nvPr>
        </p:nvSpPr>
        <p:spPr>
          <a:xfrm>
            <a:off x="735013" y="1154113"/>
            <a:ext cx="5540375" cy="3116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4" name="Google Shape;504;g7a97f4d4c9_2_330:notes"/>
          <p:cNvSpPr txBox="1">
            <a:spLocks noGrp="1"/>
          </p:cNvSpPr>
          <p:nvPr>
            <p:ph type="body" idx="1"/>
          </p:nvPr>
        </p:nvSpPr>
        <p:spPr>
          <a:xfrm>
            <a:off x="701040" y="4444861"/>
            <a:ext cx="5608200" cy="3636600"/>
          </a:xfrm>
          <a:prstGeom prst="rect">
            <a:avLst/>
          </a:prstGeom>
          <a:noFill/>
          <a:ln>
            <a:noFill/>
          </a:ln>
        </p:spPr>
        <p:txBody>
          <a:bodyPr spcFirstLastPara="1" wrap="square" lIns="92300" tIns="46150" rIns="92300" bIns="46150" anchor="t" anchorCtr="0">
            <a:noAutofit/>
          </a:bodyPr>
          <a:lstStyle/>
          <a:p>
            <a:pPr marL="0" lvl="0" indent="0" algn="l" rtl="0">
              <a:lnSpc>
                <a:spcPct val="100000"/>
              </a:lnSpc>
              <a:spcBef>
                <a:spcPts val="0"/>
              </a:spcBef>
              <a:spcAft>
                <a:spcPts val="0"/>
              </a:spcAft>
              <a:buSzPts val="1400"/>
              <a:buNone/>
            </a:pPr>
            <a:r>
              <a:rPr lang="en-US"/>
              <a:t>CES Slide</a:t>
            </a:r>
            <a:endParaRPr/>
          </a:p>
        </p:txBody>
      </p:sp>
      <p:sp>
        <p:nvSpPr>
          <p:cNvPr id="505" name="Google Shape;505;g7a97f4d4c9_2_330:notes"/>
          <p:cNvSpPr txBox="1">
            <a:spLocks noGrp="1"/>
          </p:cNvSpPr>
          <p:nvPr>
            <p:ph type="sldNum" idx="12"/>
          </p:nvPr>
        </p:nvSpPr>
        <p:spPr>
          <a:xfrm>
            <a:off x="3970939" y="8772670"/>
            <a:ext cx="3037800" cy="463500"/>
          </a:xfrm>
          <a:prstGeom prst="rect">
            <a:avLst/>
          </a:prstGeom>
          <a:noFill/>
          <a:ln>
            <a:noFill/>
          </a:ln>
        </p:spPr>
        <p:txBody>
          <a:bodyPr spcFirstLastPara="1" wrap="square" lIns="92300" tIns="46150" rIns="92300" bIns="4615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p36:notes"/>
          <p:cNvSpPr>
            <a:spLocks noGrp="1" noRot="1" noChangeAspect="1"/>
          </p:cNvSpPr>
          <p:nvPr>
            <p:ph type="sldImg" idx="2"/>
          </p:nvPr>
        </p:nvSpPr>
        <p:spPr>
          <a:xfrm>
            <a:off x="735013" y="1154113"/>
            <a:ext cx="5540375" cy="3116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2" name="Google Shape;512;p36:notes"/>
          <p:cNvSpPr txBox="1">
            <a:spLocks noGrp="1"/>
          </p:cNvSpPr>
          <p:nvPr>
            <p:ph type="body" idx="1"/>
          </p:nvPr>
        </p:nvSpPr>
        <p:spPr>
          <a:xfrm>
            <a:off x="701040" y="4444861"/>
            <a:ext cx="5608200" cy="3636600"/>
          </a:xfrm>
          <a:prstGeom prst="rect">
            <a:avLst/>
          </a:prstGeom>
          <a:noFill/>
          <a:ln>
            <a:noFill/>
          </a:ln>
        </p:spPr>
        <p:txBody>
          <a:bodyPr spcFirstLastPara="1" wrap="square" lIns="92300" tIns="46150" rIns="92300" bIns="46150" anchor="t" anchorCtr="0">
            <a:noAutofit/>
          </a:bodyPr>
          <a:lstStyle/>
          <a:p>
            <a:pPr marL="0" lvl="0" indent="0" algn="l" rtl="0">
              <a:lnSpc>
                <a:spcPct val="100000"/>
              </a:lnSpc>
              <a:spcBef>
                <a:spcPts val="0"/>
              </a:spcBef>
              <a:spcAft>
                <a:spcPts val="0"/>
              </a:spcAft>
              <a:buSzPts val="1400"/>
              <a:buNone/>
            </a:pPr>
            <a:endParaRPr/>
          </a:p>
        </p:txBody>
      </p:sp>
      <p:sp>
        <p:nvSpPr>
          <p:cNvPr id="513" name="Google Shape;513;p36:notes"/>
          <p:cNvSpPr txBox="1">
            <a:spLocks noGrp="1"/>
          </p:cNvSpPr>
          <p:nvPr>
            <p:ph type="sldNum" idx="12"/>
          </p:nvPr>
        </p:nvSpPr>
        <p:spPr>
          <a:xfrm>
            <a:off x="3970939" y="8772670"/>
            <a:ext cx="3037800" cy="463500"/>
          </a:xfrm>
          <a:prstGeom prst="rect">
            <a:avLst/>
          </a:prstGeom>
          <a:noFill/>
          <a:ln>
            <a:noFill/>
          </a:ln>
        </p:spPr>
        <p:txBody>
          <a:bodyPr spcFirstLastPara="1" wrap="square" lIns="92300" tIns="46150" rIns="92300" bIns="46150" anchor="b" anchorCtr="0">
            <a:noAutofit/>
          </a:bodyPr>
          <a:lstStyle/>
          <a:p>
            <a:pPr marL="0" lvl="0" indent="0" algn="r" rtl="0">
              <a:lnSpc>
                <a:spcPct val="100000"/>
              </a:lnSpc>
              <a:spcBef>
                <a:spcPts val="0"/>
              </a:spcBef>
              <a:spcAft>
                <a:spcPts val="0"/>
              </a:spcAft>
              <a:buSzPts val="1400"/>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g7a93a6f46f_0_17:notes"/>
          <p:cNvSpPr>
            <a:spLocks noGrp="1" noRot="1" noChangeAspect="1"/>
          </p:cNvSpPr>
          <p:nvPr>
            <p:ph type="sldImg" idx="2"/>
          </p:nvPr>
        </p:nvSpPr>
        <p:spPr>
          <a:xfrm>
            <a:off x="735013" y="1154113"/>
            <a:ext cx="5540375" cy="3116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2" name="Google Shape;522;g7a93a6f46f_0_17:notes"/>
          <p:cNvSpPr txBox="1">
            <a:spLocks noGrp="1"/>
          </p:cNvSpPr>
          <p:nvPr>
            <p:ph type="body" idx="1"/>
          </p:nvPr>
        </p:nvSpPr>
        <p:spPr>
          <a:xfrm>
            <a:off x="701040" y="4444861"/>
            <a:ext cx="5608200" cy="3636600"/>
          </a:xfrm>
          <a:prstGeom prst="rect">
            <a:avLst/>
          </a:prstGeom>
          <a:noFill/>
          <a:ln>
            <a:noFill/>
          </a:ln>
        </p:spPr>
        <p:txBody>
          <a:bodyPr spcFirstLastPara="1" wrap="square" lIns="92300" tIns="46150" rIns="92300" bIns="46150" anchor="t" anchorCtr="0">
            <a:noAutofit/>
          </a:bodyPr>
          <a:lstStyle/>
          <a:p>
            <a:pPr marL="0" lvl="0" indent="0" algn="l" rtl="0">
              <a:lnSpc>
                <a:spcPct val="100000"/>
              </a:lnSpc>
              <a:spcBef>
                <a:spcPts val="0"/>
              </a:spcBef>
              <a:spcAft>
                <a:spcPts val="0"/>
              </a:spcAft>
              <a:buSzPts val="1400"/>
              <a:buNone/>
            </a:pPr>
            <a:endParaRPr/>
          </a:p>
        </p:txBody>
      </p:sp>
      <p:sp>
        <p:nvSpPr>
          <p:cNvPr id="523" name="Google Shape;523;g7a93a6f46f_0_17:notes"/>
          <p:cNvSpPr txBox="1">
            <a:spLocks noGrp="1"/>
          </p:cNvSpPr>
          <p:nvPr>
            <p:ph type="sldNum" idx="12"/>
          </p:nvPr>
        </p:nvSpPr>
        <p:spPr>
          <a:xfrm>
            <a:off x="3970939" y="8772670"/>
            <a:ext cx="3037800" cy="463500"/>
          </a:xfrm>
          <a:prstGeom prst="rect">
            <a:avLst/>
          </a:prstGeom>
          <a:noFill/>
          <a:ln>
            <a:noFill/>
          </a:ln>
        </p:spPr>
        <p:txBody>
          <a:bodyPr spcFirstLastPara="1" wrap="square" lIns="92300" tIns="46150" rIns="92300" bIns="46150" anchor="b" anchorCtr="0">
            <a:noAutofit/>
          </a:bodyPr>
          <a:lstStyle/>
          <a:p>
            <a:pPr marL="0" lvl="0" indent="0" algn="r" rtl="0">
              <a:lnSpc>
                <a:spcPct val="100000"/>
              </a:lnSpc>
              <a:spcBef>
                <a:spcPts val="0"/>
              </a:spcBef>
              <a:spcAft>
                <a:spcPts val="0"/>
              </a:spcAft>
              <a:buSzPts val="1400"/>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g7a93a6f46f_1_0:notes"/>
          <p:cNvSpPr>
            <a:spLocks noGrp="1" noRot="1" noChangeAspect="1"/>
          </p:cNvSpPr>
          <p:nvPr>
            <p:ph type="sldImg" idx="2"/>
          </p:nvPr>
        </p:nvSpPr>
        <p:spPr>
          <a:xfrm>
            <a:off x="735013" y="1154113"/>
            <a:ext cx="5540375" cy="3116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1" name="Google Shape;531;g7a93a6f46f_1_0:notes"/>
          <p:cNvSpPr txBox="1">
            <a:spLocks noGrp="1"/>
          </p:cNvSpPr>
          <p:nvPr>
            <p:ph type="body" idx="1"/>
          </p:nvPr>
        </p:nvSpPr>
        <p:spPr>
          <a:xfrm>
            <a:off x="701040" y="4444861"/>
            <a:ext cx="5608200" cy="3636600"/>
          </a:xfrm>
          <a:prstGeom prst="rect">
            <a:avLst/>
          </a:prstGeom>
          <a:noFill/>
          <a:ln>
            <a:noFill/>
          </a:ln>
        </p:spPr>
        <p:txBody>
          <a:bodyPr spcFirstLastPara="1" wrap="square" lIns="92300" tIns="46150" rIns="92300" bIns="46150" anchor="t" anchorCtr="0">
            <a:noAutofit/>
          </a:bodyPr>
          <a:lstStyle/>
          <a:p>
            <a:pPr marL="0" lvl="0" indent="0" algn="l" rtl="0">
              <a:lnSpc>
                <a:spcPct val="100000"/>
              </a:lnSpc>
              <a:spcBef>
                <a:spcPts val="0"/>
              </a:spcBef>
              <a:spcAft>
                <a:spcPts val="0"/>
              </a:spcAft>
              <a:buSzPts val="1400"/>
              <a:buNone/>
            </a:pPr>
            <a:endParaRPr/>
          </a:p>
        </p:txBody>
      </p:sp>
      <p:sp>
        <p:nvSpPr>
          <p:cNvPr id="532" name="Google Shape;532;g7a93a6f46f_1_0:notes"/>
          <p:cNvSpPr txBox="1">
            <a:spLocks noGrp="1"/>
          </p:cNvSpPr>
          <p:nvPr>
            <p:ph type="sldNum" idx="12"/>
          </p:nvPr>
        </p:nvSpPr>
        <p:spPr>
          <a:xfrm>
            <a:off x="3970939" y="8772670"/>
            <a:ext cx="3037800" cy="463500"/>
          </a:xfrm>
          <a:prstGeom prst="rect">
            <a:avLst/>
          </a:prstGeom>
          <a:noFill/>
          <a:ln>
            <a:noFill/>
          </a:ln>
        </p:spPr>
        <p:txBody>
          <a:bodyPr spcFirstLastPara="1" wrap="square" lIns="92300" tIns="46150" rIns="92300" bIns="46150" anchor="b" anchorCtr="0">
            <a:noAutofit/>
          </a:bodyPr>
          <a:lstStyle/>
          <a:p>
            <a:pPr marL="0" lvl="0" indent="0" algn="r" rtl="0">
              <a:lnSpc>
                <a:spcPct val="100000"/>
              </a:lnSpc>
              <a:spcBef>
                <a:spcPts val="0"/>
              </a:spcBef>
              <a:spcAft>
                <a:spcPts val="0"/>
              </a:spcAft>
              <a:buSzPts val="1400"/>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g7a93a6f46f_0_0:notes"/>
          <p:cNvSpPr>
            <a:spLocks noGrp="1" noRot="1" noChangeAspect="1"/>
          </p:cNvSpPr>
          <p:nvPr>
            <p:ph type="sldImg" idx="2"/>
          </p:nvPr>
        </p:nvSpPr>
        <p:spPr>
          <a:xfrm>
            <a:off x="735013" y="1154113"/>
            <a:ext cx="5540375" cy="3116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0" name="Google Shape;540;g7a93a6f46f_0_0:notes"/>
          <p:cNvSpPr txBox="1">
            <a:spLocks noGrp="1"/>
          </p:cNvSpPr>
          <p:nvPr>
            <p:ph type="body" idx="1"/>
          </p:nvPr>
        </p:nvSpPr>
        <p:spPr>
          <a:xfrm>
            <a:off x="701040" y="4444861"/>
            <a:ext cx="5608200" cy="3636600"/>
          </a:xfrm>
          <a:prstGeom prst="rect">
            <a:avLst/>
          </a:prstGeom>
          <a:noFill/>
          <a:ln>
            <a:noFill/>
          </a:ln>
        </p:spPr>
        <p:txBody>
          <a:bodyPr spcFirstLastPara="1" wrap="square" lIns="92300" tIns="46150" rIns="92300" bIns="46150" anchor="t" anchorCtr="0">
            <a:noAutofit/>
          </a:bodyPr>
          <a:lstStyle/>
          <a:p>
            <a:pPr marL="0" lvl="0" indent="0" algn="l" rtl="0">
              <a:lnSpc>
                <a:spcPct val="100000"/>
              </a:lnSpc>
              <a:spcBef>
                <a:spcPts val="0"/>
              </a:spcBef>
              <a:spcAft>
                <a:spcPts val="0"/>
              </a:spcAft>
              <a:buSzPts val="1400"/>
              <a:buNone/>
            </a:pPr>
            <a:endParaRPr/>
          </a:p>
        </p:txBody>
      </p:sp>
      <p:sp>
        <p:nvSpPr>
          <p:cNvPr id="541" name="Google Shape;541;g7a93a6f46f_0_0:notes"/>
          <p:cNvSpPr txBox="1">
            <a:spLocks noGrp="1"/>
          </p:cNvSpPr>
          <p:nvPr>
            <p:ph type="sldNum" idx="12"/>
          </p:nvPr>
        </p:nvSpPr>
        <p:spPr>
          <a:xfrm>
            <a:off x="3970939" y="8772670"/>
            <a:ext cx="3037800" cy="463500"/>
          </a:xfrm>
          <a:prstGeom prst="rect">
            <a:avLst/>
          </a:prstGeom>
          <a:noFill/>
          <a:ln>
            <a:noFill/>
          </a:ln>
        </p:spPr>
        <p:txBody>
          <a:bodyPr spcFirstLastPara="1" wrap="square" lIns="92300" tIns="46150" rIns="92300" bIns="46150" anchor="b" anchorCtr="0">
            <a:noAutofit/>
          </a:bodyPr>
          <a:lstStyle/>
          <a:p>
            <a:pPr marL="0" lvl="0" indent="0" algn="r" rtl="0">
              <a:lnSpc>
                <a:spcPct val="100000"/>
              </a:lnSpc>
              <a:spcBef>
                <a:spcPts val="0"/>
              </a:spcBef>
              <a:spcAft>
                <a:spcPts val="0"/>
              </a:spcAft>
              <a:buSzPts val="1400"/>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g7a93a6f46f_0_8:notes"/>
          <p:cNvSpPr>
            <a:spLocks noGrp="1" noRot="1" noChangeAspect="1"/>
          </p:cNvSpPr>
          <p:nvPr>
            <p:ph type="sldImg" idx="2"/>
          </p:nvPr>
        </p:nvSpPr>
        <p:spPr>
          <a:xfrm>
            <a:off x="735013" y="1154113"/>
            <a:ext cx="5540375" cy="3116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9" name="Google Shape;549;g7a93a6f46f_0_8:notes"/>
          <p:cNvSpPr txBox="1">
            <a:spLocks noGrp="1"/>
          </p:cNvSpPr>
          <p:nvPr>
            <p:ph type="body" idx="1"/>
          </p:nvPr>
        </p:nvSpPr>
        <p:spPr>
          <a:xfrm>
            <a:off x="701040" y="4444861"/>
            <a:ext cx="5608200" cy="3636600"/>
          </a:xfrm>
          <a:prstGeom prst="rect">
            <a:avLst/>
          </a:prstGeom>
          <a:noFill/>
          <a:ln>
            <a:noFill/>
          </a:ln>
        </p:spPr>
        <p:txBody>
          <a:bodyPr spcFirstLastPara="1" wrap="square" lIns="92300" tIns="46150" rIns="92300" bIns="46150" anchor="t" anchorCtr="0">
            <a:noAutofit/>
          </a:bodyPr>
          <a:lstStyle/>
          <a:p>
            <a:pPr marL="0" lvl="0" indent="0" algn="l" rtl="0">
              <a:lnSpc>
                <a:spcPct val="100000"/>
              </a:lnSpc>
              <a:spcBef>
                <a:spcPts val="0"/>
              </a:spcBef>
              <a:spcAft>
                <a:spcPts val="0"/>
              </a:spcAft>
              <a:buSzPts val="1400"/>
              <a:buNone/>
            </a:pPr>
            <a:endParaRPr/>
          </a:p>
        </p:txBody>
      </p:sp>
      <p:sp>
        <p:nvSpPr>
          <p:cNvPr id="550" name="Google Shape;550;g7a93a6f46f_0_8:notes"/>
          <p:cNvSpPr txBox="1">
            <a:spLocks noGrp="1"/>
          </p:cNvSpPr>
          <p:nvPr>
            <p:ph type="sldNum" idx="12"/>
          </p:nvPr>
        </p:nvSpPr>
        <p:spPr>
          <a:xfrm>
            <a:off x="3970939" y="8772670"/>
            <a:ext cx="3037800" cy="463500"/>
          </a:xfrm>
          <a:prstGeom prst="rect">
            <a:avLst/>
          </a:prstGeom>
          <a:noFill/>
          <a:ln>
            <a:noFill/>
          </a:ln>
        </p:spPr>
        <p:txBody>
          <a:bodyPr spcFirstLastPara="1" wrap="square" lIns="92300" tIns="46150" rIns="92300" bIns="46150" anchor="b" anchorCtr="0">
            <a:noAutofit/>
          </a:bodyPr>
          <a:lstStyle/>
          <a:p>
            <a:pPr marL="0" lvl="0" indent="0" algn="r" rtl="0">
              <a:lnSpc>
                <a:spcPct val="100000"/>
              </a:lnSpc>
              <a:spcBef>
                <a:spcPts val="0"/>
              </a:spcBef>
              <a:spcAft>
                <a:spcPts val="0"/>
              </a:spcAft>
              <a:buSzPts val="1400"/>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p38:notes"/>
          <p:cNvSpPr txBox="1">
            <a:spLocks noGrp="1"/>
          </p:cNvSpPr>
          <p:nvPr>
            <p:ph type="body" idx="1"/>
          </p:nvPr>
        </p:nvSpPr>
        <p:spPr>
          <a:xfrm>
            <a:off x="701040" y="4444861"/>
            <a:ext cx="5608200" cy="3636600"/>
          </a:xfrm>
          <a:prstGeom prst="rect">
            <a:avLst/>
          </a:prstGeom>
          <a:noFill/>
          <a:ln>
            <a:noFill/>
          </a:ln>
        </p:spPr>
        <p:txBody>
          <a:bodyPr spcFirstLastPara="1" wrap="square" lIns="92300" tIns="46150" rIns="92300" bIns="46150" anchor="t" anchorCtr="0">
            <a:noAutofit/>
          </a:bodyPr>
          <a:lstStyle/>
          <a:p>
            <a:pPr marL="0" lvl="0" indent="0" algn="l" rtl="0">
              <a:lnSpc>
                <a:spcPct val="100000"/>
              </a:lnSpc>
              <a:spcBef>
                <a:spcPts val="0"/>
              </a:spcBef>
              <a:spcAft>
                <a:spcPts val="0"/>
              </a:spcAft>
              <a:buSzPts val="1400"/>
              <a:buNone/>
            </a:pPr>
            <a:endParaRPr/>
          </a:p>
        </p:txBody>
      </p:sp>
      <p:sp>
        <p:nvSpPr>
          <p:cNvPr id="558" name="Google Shape;558;p38:notes"/>
          <p:cNvSpPr>
            <a:spLocks noGrp="1" noRot="1" noChangeAspect="1"/>
          </p:cNvSpPr>
          <p:nvPr>
            <p:ph type="sldImg" idx="2"/>
          </p:nvPr>
        </p:nvSpPr>
        <p:spPr>
          <a:xfrm>
            <a:off x="735013" y="1154113"/>
            <a:ext cx="5540375" cy="3116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g7a85c49db1_0_0:notes"/>
          <p:cNvSpPr>
            <a:spLocks noGrp="1" noRot="1" noChangeAspect="1"/>
          </p:cNvSpPr>
          <p:nvPr>
            <p:ph type="sldImg" idx="2"/>
          </p:nvPr>
        </p:nvSpPr>
        <p:spPr>
          <a:xfrm>
            <a:off x="735013" y="1154113"/>
            <a:ext cx="5540375" cy="31162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6" name="Google Shape;566;g7a85c49db1_0_0:notes"/>
          <p:cNvSpPr txBox="1">
            <a:spLocks noGrp="1"/>
          </p:cNvSpPr>
          <p:nvPr>
            <p:ph type="body" idx="1"/>
          </p:nvPr>
        </p:nvSpPr>
        <p:spPr>
          <a:xfrm>
            <a:off x="701040" y="4444861"/>
            <a:ext cx="5608200" cy="3636600"/>
          </a:xfrm>
          <a:prstGeom prst="rect">
            <a:avLst/>
          </a:prstGeom>
        </p:spPr>
        <p:txBody>
          <a:bodyPr spcFirstLastPara="1" wrap="square" lIns="92300" tIns="46150" rIns="92300" bIns="46150" anchor="t" anchorCtr="0">
            <a:noAutofit/>
          </a:bodyPr>
          <a:lstStyle/>
          <a:p>
            <a:pPr marL="0" lvl="0" indent="0" algn="l" rtl="0">
              <a:spcBef>
                <a:spcPts val="0"/>
              </a:spcBef>
              <a:spcAft>
                <a:spcPts val="0"/>
              </a:spcAft>
              <a:buNone/>
            </a:pPr>
            <a:r>
              <a:rPr lang="en-US" dirty="0"/>
              <a:t>CES Slide</a:t>
            </a:r>
            <a:endParaRPr dirty="0"/>
          </a:p>
          <a:p>
            <a:pPr marL="0" lvl="0" indent="0" algn="l" rtl="0">
              <a:spcBef>
                <a:spcPts val="0"/>
              </a:spcBef>
              <a:spcAft>
                <a:spcPts val="0"/>
              </a:spcAft>
              <a:buNone/>
            </a:pPr>
            <a:r>
              <a:rPr lang="en-US" dirty="0"/>
              <a:t>The training will be on Thursday and Friday.  Friday will be a half day (8:00-12:00)</a:t>
            </a:r>
            <a:endParaRPr dirty="0"/>
          </a:p>
          <a:p>
            <a:pPr marL="0" lvl="0" indent="0" algn="l" rtl="0">
              <a:spcBef>
                <a:spcPts val="0"/>
              </a:spcBef>
              <a:spcAft>
                <a:spcPts val="0"/>
              </a:spcAft>
              <a:buNone/>
            </a:pPr>
            <a:r>
              <a:rPr lang="en-US" dirty="0"/>
              <a:t>Hotel information will be coming soon for block registration,</a:t>
            </a:r>
            <a:endParaRPr dirty="0"/>
          </a:p>
        </p:txBody>
      </p:sp>
      <p:sp>
        <p:nvSpPr>
          <p:cNvPr id="567" name="Google Shape;567;g7a85c49db1_0_0:notes"/>
          <p:cNvSpPr txBox="1">
            <a:spLocks noGrp="1"/>
          </p:cNvSpPr>
          <p:nvPr>
            <p:ph type="sldNum" idx="12"/>
          </p:nvPr>
        </p:nvSpPr>
        <p:spPr>
          <a:xfrm>
            <a:off x="3970939" y="8772670"/>
            <a:ext cx="3037800" cy="463500"/>
          </a:xfrm>
          <a:prstGeom prst="rect">
            <a:avLst/>
          </a:prstGeom>
        </p:spPr>
        <p:txBody>
          <a:bodyPr spcFirstLastPara="1" wrap="square" lIns="92300" tIns="46150" rIns="92300" bIns="461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g7a85c49db1_0_6:notes"/>
          <p:cNvSpPr>
            <a:spLocks noGrp="1" noRot="1" noChangeAspect="1"/>
          </p:cNvSpPr>
          <p:nvPr>
            <p:ph type="sldImg" idx="2"/>
          </p:nvPr>
        </p:nvSpPr>
        <p:spPr>
          <a:xfrm>
            <a:off x="735013" y="1154113"/>
            <a:ext cx="5540375" cy="31162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3" name="Google Shape;573;g7a85c49db1_0_6:notes"/>
          <p:cNvSpPr txBox="1">
            <a:spLocks noGrp="1"/>
          </p:cNvSpPr>
          <p:nvPr>
            <p:ph type="body" idx="1"/>
          </p:nvPr>
        </p:nvSpPr>
        <p:spPr>
          <a:xfrm>
            <a:off x="701040" y="4444861"/>
            <a:ext cx="5608200" cy="3636600"/>
          </a:xfrm>
          <a:prstGeom prst="rect">
            <a:avLst/>
          </a:prstGeom>
        </p:spPr>
        <p:txBody>
          <a:bodyPr spcFirstLastPara="1" wrap="square" lIns="92300" tIns="46150" rIns="92300" bIns="46150"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r>
              <a:rPr lang="en-US" dirty="0"/>
              <a:t>CES Slide</a:t>
            </a:r>
            <a:endParaRPr dirty="0"/>
          </a:p>
          <a:p>
            <a:pPr marL="0" lvl="0" indent="0" algn="l" rtl="0">
              <a:spcBef>
                <a:spcPts val="0"/>
              </a:spcBef>
              <a:spcAft>
                <a:spcPts val="0"/>
              </a:spcAft>
              <a:buNone/>
            </a:pPr>
            <a:r>
              <a:rPr lang="en-US" dirty="0"/>
              <a:t>Contact Joe Marks or Rachel Simic if you have any questions about the upcoming TTIPS training.</a:t>
            </a:r>
            <a:endParaRPr dirty="0"/>
          </a:p>
        </p:txBody>
      </p:sp>
      <p:sp>
        <p:nvSpPr>
          <p:cNvPr id="574" name="Google Shape;574;g7a85c49db1_0_6:notes"/>
          <p:cNvSpPr txBox="1">
            <a:spLocks noGrp="1"/>
          </p:cNvSpPr>
          <p:nvPr>
            <p:ph type="sldNum" idx="12"/>
          </p:nvPr>
        </p:nvSpPr>
        <p:spPr>
          <a:xfrm>
            <a:off x="3970939" y="8772670"/>
            <a:ext cx="3037800" cy="463500"/>
          </a:xfrm>
          <a:prstGeom prst="rect">
            <a:avLst/>
          </a:prstGeom>
        </p:spPr>
        <p:txBody>
          <a:bodyPr spcFirstLastPara="1" wrap="square" lIns="92300" tIns="46150" rIns="92300" bIns="461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p39:notes"/>
          <p:cNvSpPr>
            <a:spLocks noGrp="1" noRot="1" noChangeAspect="1"/>
          </p:cNvSpPr>
          <p:nvPr>
            <p:ph type="sldImg" idx="2"/>
          </p:nvPr>
        </p:nvSpPr>
        <p:spPr>
          <a:xfrm>
            <a:off x="735013" y="1154113"/>
            <a:ext cx="5540375" cy="3116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0" name="Google Shape;580;p39:notes"/>
          <p:cNvSpPr txBox="1">
            <a:spLocks noGrp="1"/>
          </p:cNvSpPr>
          <p:nvPr>
            <p:ph type="body" idx="1"/>
          </p:nvPr>
        </p:nvSpPr>
        <p:spPr>
          <a:xfrm>
            <a:off x="701040" y="4444861"/>
            <a:ext cx="5608200" cy="3636600"/>
          </a:xfrm>
          <a:prstGeom prst="rect">
            <a:avLst/>
          </a:prstGeom>
          <a:noFill/>
          <a:ln>
            <a:noFill/>
          </a:ln>
        </p:spPr>
        <p:txBody>
          <a:bodyPr spcFirstLastPara="1" wrap="square" lIns="92300" tIns="46150" rIns="92300" bIns="46150" anchor="t" anchorCtr="0">
            <a:noAutofit/>
          </a:bodyPr>
          <a:lstStyle/>
          <a:p>
            <a:pPr marL="0" lvl="0" indent="0" algn="l" rtl="0">
              <a:lnSpc>
                <a:spcPct val="100000"/>
              </a:lnSpc>
              <a:spcBef>
                <a:spcPts val="0"/>
              </a:spcBef>
              <a:spcAft>
                <a:spcPts val="0"/>
              </a:spcAft>
              <a:buSzPts val="1400"/>
              <a:buNone/>
            </a:pPr>
            <a:endParaRPr/>
          </a:p>
        </p:txBody>
      </p:sp>
      <p:sp>
        <p:nvSpPr>
          <p:cNvPr id="581" name="Google Shape;581;p39:notes"/>
          <p:cNvSpPr txBox="1">
            <a:spLocks noGrp="1"/>
          </p:cNvSpPr>
          <p:nvPr>
            <p:ph type="sldNum" idx="12"/>
          </p:nvPr>
        </p:nvSpPr>
        <p:spPr>
          <a:xfrm>
            <a:off x="3970939" y="8772670"/>
            <a:ext cx="3037800" cy="463500"/>
          </a:xfrm>
          <a:prstGeom prst="rect">
            <a:avLst/>
          </a:prstGeom>
          <a:noFill/>
          <a:ln>
            <a:noFill/>
          </a:ln>
        </p:spPr>
        <p:txBody>
          <a:bodyPr spcFirstLastPara="1" wrap="square" lIns="92300" tIns="46150" rIns="92300" bIns="46150" anchor="b" anchorCtr="0">
            <a:noAutofit/>
          </a:bodyPr>
          <a:lstStyle/>
          <a:p>
            <a:pPr marL="0" lvl="0" indent="0" algn="r" rtl="0">
              <a:lnSpc>
                <a:spcPct val="100000"/>
              </a:lnSpc>
              <a:spcBef>
                <a:spcPts val="0"/>
              </a:spcBef>
              <a:spcAft>
                <a:spcPts val="0"/>
              </a:spcAft>
              <a:buSzPts val="1400"/>
              <a:buNone/>
            </a:pPr>
            <a:fld id="{00000000-1234-1234-1234-123412341234}" type="slidenum">
              <a:rPr lang="en-US"/>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5:notes"/>
          <p:cNvSpPr>
            <a:spLocks noGrp="1" noRot="1" noChangeAspect="1"/>
          </p:cNvSpPr>
          <p:nvPr>
            <p:ph type="sldImg" idx="2"/>
          </p:nvPr>
        </p:nvSpPr>
        <p:spPr>
          <a:xfrm>
            <a:off x="735013" y="1154113"/>
            <a:ext cx="5540375" cy="3116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 name="Google Shape;160;p5:notes"/>
          <p:cNvSpPr txBox="1">
            <a:spLocks noGrp="1"/>
          </p:cNvSpPr>
          <p:nvPr>
            <p:ph type="body" idx="1"/>
          </p:nvPr>
        </p:nvSpPr>
        <p:spPr>
          <a:xfrm>
            <a:off x="701040" y="4444861"/>
            <a:ext cx="5608320" cy="3636704"/>
          </a:xfrm>
          <a:prstGeom prst="rect">
            <a:avLst/>
          </a:prstGeom>
          <a:noFill/>
          <a:ln>
            <a:noFill/>
          </a:ln>
        </p:spPr>
        <p:txBody>
          <a:bodyPr spcFirstLastPara="1" wrap="square" lIns="92300" tIns="46150" rIns="92300" bIns="46150"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
        <p:nvSpPr>
          <p:cNvPr id="161" name="Google Shape;161;p5:notes"/>
          <p:cNvSpPr txBox="1">
            <a:spLocks noGrp="1"/>
          </p:cNvSpPr>
          <p:nvPr>
            <p:ph type="sldNum" idx="12"/>
          </p:nvPr>
        </p:nvSpPr>
        <p:spPr>
          <a:xfrm>
            <a:off x="3970939" y="8772670"/>
            <a:ext cx="3037840" cy="463407"/>
          </a:xfrm>
          <a:prstGeom prst="rect">
            <a:avLst/>
          </a:prstGeom>
          <a:noFill/>
          <a:ln>
            <a:noFill/>
          </a:ln>
        </p:spPr>
        <p:txBody>
          <a:bodyPr spcFirstLastPara="1" wrap="square" lIns="92300" tIns="46150" rIns="92300" bIns="4615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p40:notes"/>
          <p:cNvSpPr>
            <a:spLocks noGrp="1" noRot="1" noChangeAspect="1"/>
          </p:cNvSpPr>
          <p:nvPr>
            <p:ph type="sldImg" idx="2"/>
          </p:nvPr>
        </p:nvSpPr>
        <p:spPr>
          <a:xfrm>
            <a:off x="735013" y="1154113"/>
            <a:ext cx="5540375" cy="3116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9" name="Google Shape;589;p40:notes"/>
          <p:cNvSpPr txBox="1">
            <a:spLocks noGrp="1"/>
          </p:cNvSpPr>
          <p:nvPr>
            <p:ph type="body" idx="1"/>
          </p:nvPr>
        </p:nvSpPr>
        <p:spPr>
          <a:xfrm>
            <a:off x="701040" y="4444861"/>
            <a:ext cx="5608200" cy="3636600"/>
          </a:xfrm>
          <a:prstGeom prst="rect">
            <a:avLst/>
          </a:prstGeom>
          <a:noFill/>
          <a:ln>
            <a:noFill/>
          </a:ln>
        </p:spPr>
        <p:txBody>
          <a:bodyPr spcFirstLastPara="1" wrap="square" lIns="92300" tIns="46150" rIns="92300" bIns="46150" anchor="t" anchorCtr="0">
            <a:noAutofit/>
          </a:bodyPr>
          <a:lstStyle/>
          <a:p>
            <a:pPr marL="0" lvl="0" indent="0" algn="l" rtl="0">
              <a:lnSpc>
                <a:spcPct val="100000"/>
              </a:lnSpc>
              <a:spcBef>
                <a:spcPts val="0"/>
              </a:spcBef>
              <a:spcAft>
                <a:spcPts val="0"/>
              </a:spcAft>
              <a:buSzPts val="1400"/>
              <a:buNone/>
            </a:pPr>
            <a:endParaRPr dirty="0"/>
          </a:p>
        </p:txBody>
      </p:sp>
      <p:sp>
        <p:nvSpPr>
          <p:cNvPr id="590" name="Google Shape;590;p40:notes"/>
          <p:cNvSpPr txBox="1">
            <a:spLocks noGrp="1"/>
          </p:cNvSpPr>
          <p:nvPr>
            <p:ph type="sldNum" idx="12"/>
          </p:nvPr>
        </p:nvSpPr>
        <p:spPr>
          <a:xfrm>
            <a:off x="3970939" y="8772670"/>
            <a:ext cx="3037800" cy="463500"/>
          </a:xfrm>
          <a:prstGeom prst="rect">
            <a:avLst/>
          </a:prstGeom>
          <a:noFill/>
          <a:ln>
            <a:noFill/>
          </a:ln>
        </p:spPr>
        <p:txBody>
          <a:bodyPr spcFirstLastPara="1" wrap="square" lIns="92300" tIns="46150" rIns="92300" bIns="46150" anchor="b" anchorCtr="0">
            <a:noAutofit/>
          </a:bodyPr>
          <a:lstStyle/>
          <a:p>
            <a:pPr marL="0" lvl="0" indent="0" algn="r" rtl="0">
              <a:lnSpc>
                <a:spcPct val="100000"/>
              </a:lnSpc>
              <a:spcBef>
                <a:spcPts val="0"/>
              </a:spcBef>
              <a:spcAft>
                <a:spcPts val="0"/>
              </a:spcAft>
              <a:buSzPts val="1400"/>
              <a:buNone/>
            </a:pPr>
            <a:fld id="{00000000-1234-1234-1234-123412341234}" type="slidenum">
              <a:rPr lang="en-US"/>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p42:notes"/>
          <p:cNvSpPr>
            <a:spLocks noGrp="1" noRot="1" noChangeAspect="1"/>
          </p:cNvSpPr>
          <p:nvPr>
            <p:ph type="sldImg" idx="2"/>
          </p:nvPr>
        </p:nvSpPr>
        <p:spPr>
          <a:xfrm>
            <a:off x="735013" y="1154113"/>
            <a:ext cx="5540375" cy="3116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8" name="Google Shape;598;p42:notes"/>
          <p:cNvSpPr txBox="1">
            <a:spLocks noGrp="1"/>
          </p:cNvSpPr>
          <p:nvPr>
            <p:ph type="body" idx="1"/>
          </p:nvPr>
        </p:nvSpPr>
        <p:spPr>
          <a:xfrm>
            <a:off x="701040" y="4444861"/>
            <a:ext cx="5608320" cy="3636704"/>
          </a:xfrm>
          <a:prstGeom prst="rect">
            <a:avLst/>
          </a:prstGeom>
          <a:noFill/>
          <a:ln>
            <a:noFill/>
          </a:ln>
        </p:spPr>
        <p:txBody>
          <a:bodyPr spcFirstLastPara="1" wrap="square" lIns="92300" tIns="46150" rIns="92300" bIns="46150" anchor="t" anchorCtr="0">
            <a:noAutofit/>
          </a:bodyPr>
          <a:lstStyle/>
          <a:p>
            <a:pPr marL="0" lvl="0" indent="0" algn="l" rtl="0">
              <a:lnSpc>
                <a:spcPct val="100000"/>
              </a:lnSpc>
              <a:spcBef>
                <a:spcPts val="0"/>
              </a:spcBef>
              <a:spcAft>
                <a:spcPts val="0"/>
              </a:spcAft>
              <a:buSzPts val="1400"/>
              <a:buNone/>
            </a:pPr>
            <a:endParaRPr/>
          </a:p>
        </p:txBody>
      </p:sp>
      <p:sp>
        <p:nvSpPr>
          <p:cNvPr id="599" name="Google Shape;599;p42:notes"/>
          <p:cNvSpPr txBox="1">
            <a:spLocks noGrp="1"/>
          </p:cNvSpPr>
          <p:nvPr>
            <p:ph type="sldNum" idx="12"/>
          </p:nvPr>
        </p:nvSpPr>
        <p:spPr>
          <a:xfrm>
            <a:off x="3970939" y="8772670"/>
            <a:ext cx="3037840" cy="463407"/>
          </a:xfrm>
          <a:prstGeom prst="rect">
            <a:avLst/>
          </a:prstGeom>
          <a:noFill/>
          <a:ln>
            <a:noFill/>
          </a:ln>
        </p:spPr>
        <p:txBody>
          <a:bodyPr spcFirstLastPara="1" wrap="square" lIns="92300" tIns="46150" rIns="92300" bIns="46150" anchor="b" anchorCtr="0">
            <a:noAutofit/>
          </a:bodyPr>
          <a:lstStyle/>
          <a:p>
            <a:pPr marL="0" lvl="0" indent="0" algn="r" rtl="0">
              <a:lnSpc>
                <a:spcPct val="100000"/>
              </a:lnSpc>
              <a:spcBef>
                <a:spcPts val="0"/>
              </a:spcBef>
              <a:spcAft>
                <a:spcPts val="0"/>
              </a:spcAft>
              <a:buSzPts val="1400"/>
              <a:buNone/>
            </a:pPr>
            <a:fld id="{00000000-1234-1234-1234-123412341234}" type="slidenum">
              <a:rPr lang="en-US"/>
              <a:t>51</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6:notes"/>
          <p:cNvSpPr txBox="1">
            <a:spLocks noGrp="1"/>
          </p:cNvSpPr>
          <p:nvPr>
            <p:ph type="body" idx="1"/>
          </p:nvPr>
        </p:nvSpPr>
        <p:spPr>
          <a:xfrm>
            <a:off x="701040" y="4444861"/>
            <a:ext cx="5608200" cy="3636600"/>
          </a:xfrm>
          <a:prstGeom prst="rect">
            <a:avLst/>
          </a:prstGeom>
          <a:noFill/>
          <a:ln>
            <a:noFill/>
          </a:ln>
        </p:spPr>
        <p:txBody>
          <a:bodyPr spcFirstLastPara="1" wrap="square" lIns="92300" tIns="46150" rIns="92300" bIns="46150" anchor="t" anchorCtr="0">
            <a:noAutofit/>
          </a:bodyPr>
          <a:lstStyle/>
          <a:p>
            <a:pPr marL="0" lvl="0" indent="0" algn="l" rtl="0">
              <a:lnSpc>
                <a:spcPct val="100000"/>
              </a:lnSpc>
              <a:spcBef>
                <a:spcPts val="0"/>
              </a:spcBef>
              <a:spcAft>
                <a:spcPts val="0"/>
              </a:spcAft>
              <a:buSzPts val="1400"/>
              <a:buNone/>
            </a:pPr>
            <a:endParaRPr/>
          </a:p>
        </p:txBody>
      </p:sp>
      <p:sp>
        <p:nvSpPr>
          <p:cNvPr id="180" name="Google Shape;180;p6:notes"/>
          <p:cNvSpPr>
            <a:spLocks noGrp="1" noRot="1" noChangeAspect="1"/>
          </p:cNvSpPr>
          <p:nvPr>
            <p:ph type="sldImg" idx="2"/>
          </p:nvPr>
        </p:nvSpPr>
        <p:spPr>
          <a:xfrm>
            <a:off x="735013" y="1154113"/>
            <a:ext cx="5540375" cy="3116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7:notes"/>
          <p:cNvSpPr txBox="1">
            <a:spLocks noGrp="1"/>
          </p:cNvSpPr>
          <p:nvPr>
            <p:ph type="body" idx="1"/>
          </p:nvPr>
        </p:nvSpPr>
        <p:spPr>
          <a:xfrm>
            <a:off x="701040" y="4444861"/>
            <a:ext cx="5608320" cy="3636704"/>
          </a:xfrm>
          <a:prstGeom prst="rect">
            <a:avLst/>
          </a:prstGeom>
          <a:noFill/>
          <a:ln>
            <a:noFill/>
          </a:ln>
        </p:spPr>
        <p:txBody>
          <a:bodyPr spcFirstLastPara="1" wrap="square" lIns="92300" tIns="46150" rIns="92300" bIns="46150" anchor="t" anchorCtr="0">
            <a:noAutofit/>
          </a:bodyPr>
          <a:lstStyle/>
          <a:p>
            <a:pPr marL="0" lvl="0" indent="0" algn="l" rtl="0">
              <a:lnSpc>
                <a:spcPct val="100000"/>
              </a:lnSpc>
              <a:spcBef>
                <a:spcPts val="0"/>
              </a:spcBef>
              <a:spcAft>
                <a:spcPts val="0"/>
              </a:spcAft>
              <a:buSzPts val="1400"/>
              <a:buNone/>
            </a:pPr>
            <a:endParaRPr/>
          </a:p>
        </p:txBody>
      </p:sp>
      <p:sp>
        <p:nvSpPr>
          <p:cNvPr id="187" name="Google Shape;187;p7:notes"/>
          <p:cNvSpPr>
            <a:spLocks noGrp="1" noRot="1" noChangeAspect="1"/>
          </p:cNvSpPr>
          <p:nvPr>
            <p:ph type="sldImg" idx="2"/>
          </p:nvPr>
        </p:nvSpPr>
        <p:spPr>
          <a:xfrm>
            <a:off x="735013" y="1154113"/>
            <a:ext cx="5540375" cy="3116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8:notes"/>
          <p:cNvSpPr txBox="1">
            <a:spLocks noGrp="1"/>
          </p:cNvSpPr>
          <p:nvPr>
            <p:ph type="body" idx="1"/>
          </p:nvPr>
        </p:nvSpPr>
        <p:spPr>
          <a:xfrm>
            <a:off x="701040" y="4444861"/>
            <a:ext cx="5608320" cy="3636704"/>
          </a:xfrm>
          <a:prstGeom prst="rect">
            <a:avLst/>
          </a:prstGeom>
          <a:noFill/>
          <a:ln>
            <a:noFill/>
          </a:ln>
        </p:spPr>
        <p:txBody>
          <a:bodyPr spcFirstLastPara="1" wrap="square" lIns="92300" tIns="46150" rIns="92300" bIns="4615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8:notes"/>
          <p:cNvSpPr>
            <a:spLocks noGrp="1" noRot="1" noChangeAspect="1"/>
          </p:cNvSpPr>
          <p:nvPr>
            <p:ph type="sldImg" idx="2"/>
          </p:nvPr>
        </p:nvSpPr>
        <p:spPr>
          <a:xfrm>
            <a:off x="735013" y="1154113"/>
            <a:ext cx="5540375" cy="3116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7a97f4d4c9_2_27:notes"/>
          <p:cNvSpPr>
            <a:spLocks noGrp="1" noRot="1" noChangeAspect="1"/>
          </p:cNvSpPr>
          <p:nvPr>
            <p:ph type="sldImg" idx="2"/>
          </p:nvPr>
        </p:nvSpPr>
        <p:spPr>
          <a:xfrm>
            <a:off x="735013" y="1154113"/>
            <a:ext cx="5540375" cy="3116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g7a97f4d4c9_2_27:notes"/>
          <p:cNvSpPr txBox="1">
            <a:spLocks noGrp="1"/>
          </p:cNvSpPr>
          <p:nvPr>
            <p:ph type="body" idx="1"/>
          </p:nvPr>
        </p:nvSpPr>
        <p:spPr>
          <a:xfrm>
            <a:off x="701040" y="4444861"/>
            <a:ext cx="5608200" cy="3636600"/>
          </a:xfrm>
          <a:prstGeom prst="rect">
            <a:avLst/>
          </a:prstGeom>
          <a:noFill/>
          <a:ln>
            <a:noFill/>
          </a:ln>
        </p:spPr>
        <p:txBody>
          <a:bodyPr spcFirstLastPara="1" wrap="square" lIns="92300" tIns="46150" rIns="92300" bIns="46150" anchor="t" anchorCtr="0">
            <a:noAutofit/>
          </a:bodyPr>
          <a:lstStyle/>
          <a:p>
            <a:pPr marL="0" lvl="0" indent="0" algn="l" rtl="0">
              <a:lnSpc>
                <a:spcPct val="100000"/>
              </a:lnSpc>
              <a:spcBef>
                <a:spcPts val="0"/>
              </a:spcBef>
              <a:spcAft>
                <a:spcPts val="0"/>
              </a:spcAft>
              <a:buSzPts val="1400"/>
              <a:buNone/>
            </a:pPr>
            <a:r>
              <a:rPr lang="en-US"/>
              <a:t>CES Slide</a:t>
            </a:r>
            <a:endParaRPr/>
          </a:p>
        </p:txBody>
      </p:sp>
      <p:sp>
        <p:nvSpPr>
          <p:cNvPr id="203" name="Google Shape;203;g7a97f4d4c9_2_27:notes"/>
          <p:cNvSpPr txBox="1">
            <a:spLocks noGrp="1"/>
          </p:cNvSpPr>
          <p:nvPr>
            <p:ph type="sldNum" idx="12"/>
          </p:nvPr>
        </p:nvSpPr>
        <p:spPr>
          <a:xfrm>
            <a:off x="3970939" y="8772670"/>
            <a:ext cx="3037800" cy="463500"/>
          </a:xfrm>
          <a:prstGeom prst="rect">
            <a:avLst/>
          </a:prstGeom>
          <a:noFill/>
          <a:ln>
            <a:noFill/>
          </a:ln>
        </p:spPr>
        <p:txBody>
          <a:bodyPr spcFirstLastPara="1" wrap="square" lIns="92300" tIns="46150" rIns="92300" bIns="4615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9"/>
        <p:cNvGrpSpPr/>
        <p:nvPr/>
      </p:nvGrpSpPr>
      <p:grpSpPr>
        <a:xfrm>
          <a:off x="0" y="0"/>
          <a:ext cx="0" cy="0"/>
          <a:chOff x="0" y="0"/>
          <a:chExt cx="0" cy="0"/>
        </a:xfrm>
      </p:grpSpPr>
      <p:sp>
        <p:nvSpPr>
          <p:cNvPr id="20" name="Google Shape;20;p44"/>
          <p:cNvSpPr/>
          <p:nvPr/>
        </p:nvSpPr>
        <p:spPr>
          <a:xfrm>
            <a:off x="1" y="6400800"/>
            <a:ext cx="12192000" cy="4572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44"/>
          <p:cNvSpPr/>
          <p:nvPr/>
        </p:nvSpPr>
        <p:spPr>
          <a:xfrm>
            <a:off x="1" y="6334316"/>
            <a:ext cx="12192000" cy="66484"/>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44"/>
          <p:cNvSpPr txBox="1">
            <a:spLocks noGrp="1"/>
          </p:cNvSpPr>
          <p:nvPr>
            <p:ph type="ctrTitle"/>
          </p:nvPr>
        </p:nvSpPr>
        <p:spPr>
          <a:xfrm>
            <a:off x="1097280" y="758952"/>
            <a:ext cx="10058400" cy="3566160"/>
          </a:xfrm>
          <a:prstGeom prst="rect">
            <a:avLst/>
          </a:prstGeom>
          <a:noFill/>
          <a:ln>
            <a:noFill/>
          </a:ln>
        </p:spPr>
        <p:txBody>
          <a:bodyPr spcFirstLastPara="1" wrap="square" lIns="91425" tIns="45700" rIns="91425" bIns="45700" anchor="b" anchorCtr="0">
            <a:noAutofit/>
          </a:bodyPr>
          <a:lstStyle>
            <a:lvl1pPr lvl="0" algn="l">
              <a:lnSpc>
                <a:spcPct val="85000"/>
              </a:lnSpc>
              <a:spcBef>
                <a:spcPts val="0"/>
              </a:spcBef>
              <a:spcAft>
                <a:spcPts val="0"/>
              </a:spcAft>
              <a:buClr>
                <a:srgbClr val="262626"/>
              </a:buClr>
              <a:buSzPts val="8000"/>
              <a:buFont typeface="Calibri"/>
              <a:buNone/>
              <a:defRPr sz="800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44"/>
          <p:cNvSpPr txBox="1">
            <a:spLocks noGrp="1"/>
          </p:cNvSpPr>
          <p:nvPr>
            <p:ph type="subTitle" idx="1"/>
          </p:nvPr>
        </p:nvSpPr>
        <p:spPr>
          <a:xfrm>
            <a:off x="1100051" y="4455621"/>
            <a:ext cx="10058400" cy="1143000"/>
          </a:xfrm>
          <a:prstGeom prst="rect">
            <a:avLst/>
          </a:prstGeom>
          <a:noFill/>
          <a:ln>
            <a:noFill/>
          </a:ln>
        </p:spPr>
        <p:txBody>
          <a:bodyPr spcFirstLastPara="1" wrap="square" lIns="91425" tIns="45700" rIns="91425" bIns="45700" anchor="t" anchorCtr="0">
            <a:noAutofit/>
          </a:bodyPr>
          <a:lstStyle>
            <a:lvl1pPr lvl="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sp>
        <p:nvSpPr>
          <p:cNvPr id="24" name="Google Shape;24;p44"/>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44"/>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44"/>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27" name="Google Shape;27;p44"/>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pic>
        <p:nvPicPr>
          <p:cNvPr id="28" name="Google Shape;28;p44"/>
          <p:cNvPicPr preferRelativeResize="0"/>
          <p:nvPr/>
        </p:nvPicPr>
        <p:blipFill rotWithShape="1">
          <a:blip r:embed="rId2">
            <a:alphaModFix/>
          </a:blip>
          <a:srcRect/>
          <a:stretch/>
        </p:blipFill>
        <p:spPr>
          <a:xfrm>
            <a:off x="9650186" y="92480"/>
            <a:ext cx="2541815" cy="127861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1"/>
        <p:cNvGrpSpPr/>
        <p:nvPr/>
      </p:nvGrpSpPr>
      <p:grpSpPr>
        <a:xfrm>
          <a:off x="0" y="0"/>
          <a:ext cx="0" cy="0"/>
          <a:chOff x="0" y="0"/>
          <a:chExt cx="0" cy="0"/>
        </a:xfrm>
      </p:grpSpPr>
      <p:sp>
        <p:nvSpPr>
          <p:cNvPr id="92" name="Google Shape;92;p55"/>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55"/>
          <p:cNvSpPr txBox="1">
            <a:spLocks noGrp="1"/>
          </p:cNvSpPr>
          <p:nvPr>
            <p:ph type="body" idx="1"/>
          </p:nvPr>
        </p:nvSpPr>
        <p:spPr>
          <a:xfrm rot="5400000">
            <a:off x="4114800" y="-1171786"/>
            <a:ext cx="4023360" cy="10058400"/>
          </a:xfrm>
          <a:prstGeom prst="rect">
            <a:avLst/>
          </a:prstGeom>
          <a:noFill/>
          <a:ln>
            <a:noFill/>
          </a:ln>
        </p:spPr>
        <p:txBody>
          <a:bodyPr spcFirstLastPara="1" wrap="square" lIns="45700" tIns="0" rIns="45700" bIns="0" anchor="t" anchorCtr="0">
            <a:no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94" name="Google Shape;94;p55"/>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55"/>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55"/>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97"/>
        <p:cNvGrpSpPr/>
        <p:nvPr/>
      </p:nvGrpSpPr>
      <p:grpSpPr>
        <a:xfrm>
          <a:off x="0" y="0"/>
          <a:ext cx="0" cy="0"/>
          <a:chOff x="0" y="0"/>
          <a:chExt cx="0" cy="0"/>
        </a:xfrm>
      </p:grpSpPr>
      <p:sp>
        <p:nvSpPr>
          <p:cNvPr id="98" name="Google Shape;98;p56"/>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56"/>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56"/>
          <p:cNvSpPr txBox="1">
            <a:spLocks noGrp="1"/>
          </p:cNvSpPr>
          <p:nvPr>
            <p:ph type="title"/>
          </p:nvPr>
        </p:nvSpPr>
        <p:spPr>
          <a:xfrm rot="5400000">
            <a:off x="7159401" y="1977801"/>
            <a:ext cx="5759898" cy="2628900"/>
          </a:xfrm>
          <a:prstGeom prst="rect">
            <a:avLst/>
          </a:prstGeom>
          <a:noFill/>
          <a:ln>
            <a:noFill/>
          </a:ln>
        </p:spPr>
        <p:txBody>
          <a:bodyPr spcFirstLastPara="1" wrap="square" lIns="91425" tIns="45700" rIns="91425" bIns="45700" anchor="b" anchorCtr="0">
            <a:no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56"/>
          <p:cNvSpPr txBox="1">
            <a:spLocks noGrp="1"/>
          </p:cNvSpPr>
          <p:nvPr>
            <p:ph type="body" idx="1"/>
          </p:nvPr>
        </p:nvSpPr>
        <p:spPr>
          <a:xfrm rot="5400000">
            <a:off x="1825401" y="-574899"/>
            <a:ext cx="5759898" cy="7734300"/>
          </a:xfrm>
          <a:prstGeom prst="rect">
            <a:avLst/>
          </a:prstGeom>
          <a:noFill/>
          <a:ln>
            <a:noFill/>
          </a:ln>
        </p:spPr>
        <p:txBody>
          <a:bodyPr spcFirstLastPara="1" wrap="square" lIns="45700" tIns="0" rIns="45700" bIns="0" anchor="t" anchorCtr="0">
            <a:no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02" name="Google Shape;102;p56"/>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56"/>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56"/>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ullet List 2-Column">
  <p:cSld name="Bullet List 2-Column">
    <p:spTree>
      <p:nvGrpSpPr>
        <p:cNvPr id="1" name="Shape 105"/>
        <p:cNvGrpSpPr/>
        <p:nvPr/>
      </p:nvGrpSpPr>
      <p:grpSpPr>
        <a:xfrm>
          <a:off x="0" y="0"/>
          <a:ext cx="0" cy="0"/>
          <a:chOff x="0" y="0"/>
          <a:chExt cx="0" cy="0"/>
        </a:xfrm>
      </p:grpSpPr>
      <p:sp>
        <p:nvSpPr>
          <p:cNvPr id="106" name="Google Shape;106;p57"/>
          <p:cNvSpPr txBox="1">
            <a:spLocks noGrp="1"/>
          </p:cNvSpPr>
          <p:nvPr>
            <p:ph type="title"/>
          </p:nvPr>
        </p:nvSpPr>
        <p:spPr>
          <a:xfrm>
            <a:off x="1764632" y="224589"/>
            <a:ext cx="9574800" cy="7380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3C6EBE"/>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57"/>
          <p:cNvSpPr txBox="1">
            <a:spLocks noGrp="1"/>
          </p:cNvSpPr>
          <p:nvPr>
            <p:ph type="dt" idx="10"/>
          </p:nvPr>
        </p:nvSpPr>
        <p:spPr>
          <a:xfrm>
            <a:off x="838200" y="6529137"/>
            <a:ext cx="2743200" cy="1923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FFFFFF"/>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08" name="Google Shape;108;p57"/>
          <p:cNvSpPr txBox="1">
            <a:spLocks noGrp="1"/>
          </p:cNvSpPr>
          <p:nvPr>
            <p:ph type="ftr" idx="11"/>
          </p:nvPr>
        </p:nvSpPr>
        <p:spPr>
          <a:xfrm>
            <a:off x="4038600" y="6529137"/>
            <a:ext cx="4114800" cy="1923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FFFFFF"/>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09" name="Google Shape;109;p57"/>
          <p:cNvSpPr txBox="1">
            <a:spLocks noGrp="1"/>
          </p:cNvSpPr>
          <p:nvPr>
            <p:ph type="sldNum" idx="12"/>
          </p:nvPr>
        </p:nvSpPr>
        <p:spPr>
          <a:xfrm>
            <a:off x="8610600" y="6529137"/>
            <a:ext cx="2743200" cy="1923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10" name="Google Shape;110;p57"/>
          <p:cNvSpPr txBox="1">
            <a:spLocks noGrp="1"/>
          </p:cNvSpPr>
          <p:nvPr>
            <p:ph type="body" idx="1"/>
          </p:nvPr>
        </p:nvSpPr>
        <p:spPr>
          <a:xfrm>
            <a:off x="978527" y="1845733"/>
            <a:ext cx="4937700" cy="40233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2800"/>
              <a:buFont typeface="Calibri"/>
              <a:buNone/>
              <a:defRPr b="1">
                <a:latin typeface="Calibri"/>
                <a:ea typeface="Calibri"/>
                <a:cs typeface="Calibri"/>
                <a:sym typeface="Calibri"/>
              </a:defRPr>
            </a:lvl1pPr>
            <a:lvl2pPr marL="914400" lvl="1" indent="-381000" algn="l">
              <a:lnSpc>
                <a:spcPct val="90000"/>
              </a:lnSpc>
              <a:spcBef>
                <a:spcPts val="500"/>
              </a:spcBef>
              <a:spcAft>
                <a:spcPts val="0"/>
              </a:spcAft>
              <a:buClr>
                <a:srgbClr val="DA3E26"/>
              </a:buClr>
              <a:buSzPts val="2400"/>
              <a:buFont typeface="Noto Sans Symbols"/>
              <a:buChar char="▪"/>
              <a:defRPr>
                <a:latin typeface="Calibri"/>
                <a:ea typeface="Calibri"/>
                <a:cs typeface="Calibri"/>
                <a:sym typeface="Calibri"/>
              </a:defRPr>
            </a:lvl2pPr>
            <a:lvl3pPr marL="1371600" lvl="2" indent="-355600" algn="l">
              <a:lnSpc>
                <a:spcPct val="90000"/>
              </a:lnSpc>
              <a:spcBef>
                <a:spcPts val="500"/>
              </a:spcBef>
              <a:spcAft>
                <a:spcPts val="0"/>
              </a:spcAft>
              <a:buClr>
                <a:srgbClr val="4472C4"/>
              </a:buClr>
              <a:buSzPts val="2000"/>
              <a:buChar char="▪"/>
              <a:defRPr>
                <a:latin typeface="Calibri"/>
                <a:ea typeface="Calibri"/>
                <a:cs typeface="Calibri"/>
                <a:sym typeface="Calibri"/>
              </a:defRPr>
            </a:lvl3pPr>
            <a:lvl4pPr marL="1828800" lvl="3" indent="-342900" algn="l">
              <a:lnSpc>
                <a:spcPct val="90000"/>
              </a:lnSpc>
              <a:spcBef>
                <a:spcPts val="500"/>
              </a:spcBef>
              <a:spcAft>
                <a:spcPts val="0"/>
              </a:spcAft>
              <a:buClr>
                <a:srgbClr val="C00000"/>
              </a:buClr>
              <a:buSzPts val="1800"/>
              <a:buFont typeface="Noto Sans Symbols"/>
              <a:buChar char="▪"/>
              <a:defRPr>
                <a:latin typeface="Calibri"/>
                <a:ea typeface="Calibri"/>
                <a:cs typeface="Calibri"/>
                <a:sym typeface="Calibri"/>
              </a:defRPr>
            </a:lvl4pPr>
            <a:lvl5pPr marL="2286000" lvl="4" indent="-342900" algn="l">
              <a:lnSpc>
                <a:spcPct val="90000"/>
              </a:lnSpc>
              <a:spcBef>
                <a:spcPts val="500"/>
              </a:spcBef>
              <a:spcAft>
                <a:spcPts val="0"/>
              </a:spcAft>
              <a:buClr>
                <a:srgbClr val="DA3E26"/>
              </a:buClr>
              <a:buSzPts val="1800"/>
              <a:buChar char="▪"/>
              <a:defRPr>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1" name="Google Shape;111;p57"/>
          <p:cNvSpPr txBox="1">
            <a:spLocks noGrp="1"/>
          </p:cNvSpPr>
          <p:nvPr>
            <p:ph type="body" idx="2"/>
          </p:nvPr>
        </p:nvSpPr>
        <p:spPr>
          <a:xfrm>
            <a:off x="6275713" y="1845733"/>
            <a:ext cx="4937700" cy="40233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2800"/>
              <a:buFont typeface="Calibri"/>
              <a:buNone/>
              <a:defRPr b="1">
                <a:latin typeface="Calibri"/>
                <a:ea typeface="Calibri"/>
                <a:cs typeface="Calibri"/>
                <a:sym typeface="Calibri"/>
              </a:defRPr>
            </a:lvl1pPr>
            <a:lvl2pPr marL="914400" lvl="1" indent="-381000" algn="l">
              <a:lnSpc>
                <a:spcPct val="90000"/>
              </a:lnSpc>
              <a:spcBef>
                <a:spcPts val="500"/>
              </a:spcBef>
              <a:spcAft>
                <a:spcPts val="0"/>
              </a:spcAft>
              <a:buClr>
                <a:srgbClr val="DA3E26"/>
              </a:buClr>
              <a:buSzPts val="2400"/>
              <a:buFont typeface="Noto Sans Symbols"/>
              <a:buChar char="▪"/>
              <a:defRPr>
                <a:latin typeface="Calibri"/>
                <a:ea typeface="Calibri"/>
                <a:cs typeface="Calibri"/>
                <a:sym typeface="Calibri"/>
              </a:defRPr>
            </a:lvl2pPr>
            <a:lvl3pPr marL="1371600" lvl="2" indent="-355600" algn="l">
              <a:lnSpc>
                <a:spcPct val="90000"/>
              </a:lnSpc>
              <a:spcBef>
                <a:spcPts val="500"/>
              </a:spcBef>
              <a:spcAft>
                <a:spcPts val="0"/>
              </a:spcAft>
              <a:buClr>
                <a:srgbClr val="4472C4"/>
              </a:buClr>
              <a:buSzPts val="2000"/>
              <a:buChar char="▪"/>
              <a:defRPr>
                <a:latin typeface="Calibri"/>
                <a:ea typeface="Calibri"/>
                <a:cs typeface="Calibri"/>
                <a:sym typeface="Calibri"/>
              </a:defRPr>
            </a:lvl3pPr>
            <a:lvl4pPr marL="1828800" lvl="3" indent="-342900" algn="l">
              <a:lnSpc>
                <a:spcPct val="90000"/>
              </a:lnSpc>
              <a:spcBef>
                <a:spcPts val="500"/>
              </a:spcBef>
              <a:spcAft>
                <a:spcPts val="0"/>
              </a:spcAft>
              <a:buClr>
                <a:srgbClr val="C00000"/>
              </a:buClr>
              <a:buSzPts val="1800"/>
              <a:buFont typeface="Noto Sans Symbols"/>
              <a:buChar char="▪"/>
              <a:defRPr>
                <a:latin typeface="Calibri"/>
                <a:ea typeface="Calibri"/>
                <a:cs typeface="Calibri"/>
                <a:sym typeface="Calibri"/>
              </a:defRPr>
            </a:lvl4pPr>
            <a:lvl5pPr marL="2286000" lvl="4" indent="-342900" algn="l">
              <a:lnSpc>
                <a:spcPct val="90000"/>
              </a:lnSpc>
              <a:spcBef>
                <a:spcPts val="500"/>
              </a:spcBef>
              <a:spcAft>
                <a:spcPts val="0"/>
              </a:spcAft>
              <a:buClr>
                <a:srgbClr val="DA3E26"/>
              </a:buClr>
              <a:buSzPts val="1800"/>
              <a:buChar char="▪"/>
              <a:defRPr b="0">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Object - text on right">
  <p:cSld name="1_Object - text on right">
    <p:bg>
      <p:bgPr>
        <a:blipFill>
          <a:blip r:embed="rId2">
            <a:alphaModFix/>
          </a:blip>
          <a:stretch>
            <a:fillRect/>
          </a:stretch>
        </a:blipFill>
        <a:effectLst/>
      </p:bgPr>
    </p:bg>
    <p:spTree>
      <p:nvGrpSpPr>
        <p:cNvPr id="1" name="Shape 112"/>
        <p:cNvGrpSpPr/>
        <p:nvPr/>
      </p:nvGrpSpPr>
      <p:grpSpPr>
        <a:xfrm>
          <a:off x="0" y="0"/>
          <a:ext cx="0" cy="0"/>
          <a:chOff x="0" y="0"/>
          <a:chExt cx="0" cy="0"/>
        </a:xfrm>
      </p:grpSpPr>
      <p:sp>
        <p:nvSpPr>
          <p:cNvPr id="113" name="Google Shape;113;g7a97f4d4c9_2_276"/>
          <p:cNvSpPr txBox="1">
            <a:spLocks noGrp="1"/>
          </p:cNvSpPr>
          <p:nvPr>
            <p:ph type="title"/>
          </p:nvPr>
        </p:nvSpPr>
        <p:spPr>
          <a:xfrm>
            <a:off x="1755912" y="243951"/>
            <a:ext cx="9597900" cy="7101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rgbClr val="3C6EBE"/>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4" name="Google Shape;114;g7a97f4d4c9_2_276"/>
          <p:cNvSpPr txBox="1">
            <a:spLocks noGrp="1"/>
          </p:cNvSpPr>
          <p:nvPr>
            <p:ph type="dt" idx="10"/>
          </p:nvPr>
        </p:nvSpPr>
        <p:spPr>
          <a:xfrm>
            <a:off x="838200" y="6529137"/>
            <a:ext cx="2743200" cy="1923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5" name="Google Shape;115;g7a97f4d4c9_2_276"/>
          <p:cNvSpPr txBox="1">
            <a:spLocks noGrp="1"/>
          </p:cNvSpPr>
          <p:nvPr>
            <p:ph type="ftr" idx="11"/>
          </p:nvPr>
        </p:nvSpPr>
        <p:spPr>
          <a:xfrm>
            <a:off x="4038600" y="6529137"/>
            <a:ext cx="4114800" cy="1923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6" name="Google Shape;116;g7a97f4d4c9_2_276"/>
          <p:cNvSpPr txBox="1">
            <a:spLocks noGrp="1"/>
          </p:cNvSpPr>
          <p:nvPr>
            <p:ph type="sldNum" idx="12"/>
          </p:nvPr>
        </p:nvSpPr>
        <p:spPr>
          <a:xfrm>
            <a:off x="8610600" y="6529137"/>
            <a:ext cx="2743200" cy="1923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17" name="Google Shape;117;g7a97f4d4c9_2_276"/>
          <p:cNvSpPr txBox="1">
            <a:spLocks noGrp="1"/>
          </p:cNvSpPr>
          <p:nvPr>
            <p:ph type="body" idx="1"/>
          </p:nvPr>
        </p:nvSpPr>
        <p:spPr>
          <a:xfrm>
            <a:off x="385763" y="1563757"/>
            <a:ext cx="5534100" cy="46446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1000"/>
              </a:spcBef>
              <a:spcAft>
                <a:spcPts val="0"/>
              </a:spcAft>
              <a:buClr>
                <a:schemeClr val="dk1"/>
              </a:buClr>
              <a:buSzPts val="2800"/>
              <a:buFont typeface="Calibri"/>
              <a:buNone/>
              <a:defRPr>
                <a:latin typeface="Calibri"/>
                <a:ea typeface="Calibri"/>
                <a:cs typeface="Calibri"/>
                <a:sym typeface="Calibri"/>
              </a:defRPr>
            </a:lvl1pPr>
            <a:lvl2pPr marL="914400" lvl="1" indent="-342900" algn="l" rtl="0">
              <a:lnSpc>
                <a:spcPct val="90000"/>
              </a:lnSpc>
              <a:spcBef>
                <a:spcPts val="500"/>
              </a:spcBef>
              <a:spcAft>
                <a:spcPts val="0"/>
              </a:spcAft>
              <a:buSzPts val="1800"/>
              <a:buChar char="◦"/>
              <a:defRPr/>
            </a:lvl2pPr>
            <a:lvl3pPr marL="1371600" lvl="2" indent="-342900" algn="l" rtl="0">
              <a:lnSpc>
                <a:spcPct val="90000"/>
              </a:lnSpc>
              <a:spcBef>
                <a:spcPts val="500"/>
              </a:spcBef>
              <a:spcAft>
                <a:spcPts val="0"/>
              </a:spcAft>
              <a:buSzPts val="1800"/>
              <a:buChar char="◦"/>
              <a:defRPr/>
            </a:lvl3pPr>
            <a:lvl4pPr marL="1828800" lvl="3" indent="-342900" algn="l" rtl="0">
              <a:lnSpc>
                <a:spcPct val="90000"/>
              </a:lnSpc>
              <a:spcBef>
                <a:spcPts val="500"/>
              </a:spcBef>
              <a:spcAft>
                <a:spcPts val="0"/>
              </a:spcAft>
              <a:buSzPts val="1800"/>
              <a:buChar char="◦"/>
              <a:defRPr/>
            </a:lvl4pPr>
            <a:lvl5pPr marL="2286000" lvl="4" indent="-342900" algn="l" rtl="0">
              <a:lnSpc>
                <a:spcPct val="90000"/>
              </a:lnSpc>
              <a:spcBef>
                <a:spcPts val="500"/>
              </a:spcBef>
              <a:spcAft>
                <a:spcPts val="0"/>
              </a:spcAft>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400"/>
              </a:spcAft>
              <a:buClr>
                <a:schemeClr val="dk1"/>
              </a:buClr>
              <a:buSzPts val="1800"/>
              <a:buChar char="◦"/>
              <a:defRPr/>
            </a:lvl9pPr>
          </a:lstStyle>
          <a:p>
            <a:endParaRPr/>
          </a:p>
        </p:txBody>
      </p:sp>
      <p:sp>
        <p:nvSpPr>
          <p:cNvPr id="118" name="Google Shape;118;g7a97f4d4c9_2_276"/>
          <p:cNvSpPr txBox="1">
            <a:spLocks noGrp="1"/>
          </p:cNvSpPr>
          <p:nvPr>
            <p:ph type="body" idx="2"/>
          </p:nvPr>
        </p:nvSpPr>
        <p:spPr>
          <a:xfrm>
            <a:off x="6566064" y="1563757"/>
            <a:ext cx="5101200" cy="4644600"/>
          </a:xfrm>
          <a:prstGeom prst="rect">
            <a:avLst/>
          </a:prstGeom>
          <a:solidFill>
            <a:srgbClr val="0D6CB9"/>
          </a:solidFill>
          <a:ln>
            <a:noFill/>
          </a:ln>
        </p:spPr>
        <p:txBody>
          <a:bodyPr spcFirstLastPara="1" wrap="square" lIns="365750" tIns="365750" rIns="365750" bIns="365750" anchor="t" anchorCtr="0">
            <a:noAutofit/>
          </a:bodyPr>
          <a:lstStyle>
            <a:lvl1pPr marL="457200" lvl="0" indent="-228600" algn="l" rtl="0">
              <a:lnSpc>
                <a:spcPct val="90000"/>
              </a:lnSpc>
              <a:spcBef>
                <a:spcPts val="1000"/>
              </a:spcBef>
              <a:spcAft>
                <a:spcPts val="0"/>
              </a:spcAft>
              <a:buClr>
                <a:schemeClr val="lt1"/>
              </a:buClr>
              <a:buSzPts val="2800"/>
              <a:buFont typeface="Calibri"/>
              <a:buNone/>
              <a:defRPr>
                <a:solidFill>
                  <a:schemeClr val="lt1"/>
                </a:solidFill>
                <a:latin typeface="Calibri"/>
                <a:ea typeface="Calibri"/>
                <a:cs typeface="Calibri"/>
                <a:sym typeface="Calibri"/>
              </a:defRPr>
            </a:lvl1pPr>
            <a:lvl2pPr marL="914400" lvl="1" indent="-342900" algn="l" rtl="0">
              <a:lnSpc>
                <a:spcPct val="90000"/>
              </a:lnSpc>
              <a:spcBef>
                <a:spcPts val="500"/>
              </a:spcBef>
              <a:spcAft>
                <a:spcPts val="0"/>
              </a:spcAft>
              <a:buSzPts val="1800"/>
              <a:buChar char="◦"/>
              <a:defRPr/>
            </a:lvl2pPr>
            <a:lvl3pPr marL="1371600" lvl="2" indent="-342900" algn="l" rtl="0">
              <a:lnSpc>
                <a:spcPct val="90000"/>
              </a:lnSpc>
              <a:spcBef>
                <a:spcPts val="500"/>
              </a:spcBef>
              <a:spcAft>
                <a:spcPts val="0"/>
              </a:spcAft>
              <a:buSzPts val="1800"/>
              <a:buChar char="◦"/>
              <a:defRPr/>
            </a:lvl3pPr>
            <a:lvl4pPr marL="1828800" lvl="3" indent="-342900" algn="l" rtl="0">
              <a:lnSpc>
                <a:spcPct val="90000"/>
              </a:lnSpc>
              <a:spcBef>
                <a:spcPts val="500"/>
              </a:spcBef>
              <a:spcAft>
                <a:spcPts val="0"/>
              </a:spcAft>
              <a:buSzPts val="1800"/>
              <a:buChar char="◦"/>
              <a:defRPr/>
            </a:lvl4pPr>
            <a:lvl5pPr marL="2286000" lvl="4" indent="-342900" algn="l" rtl="0">
              <a:lnSpc>
                <a:spcPct val="90000"/>
              </a:lnSpc>
              <a:spcBef>
                <a:spcPts val="500"/>
              </a:spcBef>
              <a:spcAft>
                <a:spcPts val="0"/>
              </a:spcAft>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40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ullet List">
  <p:cSld name="Bullet List">
    <p:spTree>
      <p:nvGrpSpPr>
        <p:cNvPr id="1" name="Shape 119"/>
        <p:cNvGrpSpPr/>
        <p:nvPr/>
      </p:nvGrpSpPr>
      <p:grpSpPr>
        <a:xfrm>
          <a:off x="0" y="0"/>
          <a:ext cx="0" cy="0"/>
          <a:chOff x="0" y="0"/>
          <a:chExt cx="0" cy="0"/>
        </a:xfrm>
      </p:grpSpPr>
      <p:sp>
        <p:nvSpPr>
          <p:cNvPr id="120" name="Google Shape;120;g7a97f4d4c9_2_283"/>
          <p:cNvSpPr txBox="1">
            <a:spLocks noGrp="1"/>
          </p:cNvSpPr>
          <p:nvPr>
            <p:ph type="title"/>
          </p:nvPr>
        </p:nvSpPr>
        <p:spPr>
          <a:xfrm>
            <a:off x="1755912" y="243951"/>
            <a:ext cx="9597900" cy="7101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rgbClr val="3C6EBE"/>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1" name="Google Shape;121;g7a97f4d4c9_2_283"/>
          <p:cNvSpPr txBox="1">
            <a:spLocks noGrp="1"/>
          </p:cNvSpPr>
          <p:nvPr>
            <p:ph type="dt" idx="10"/>
          </p:nvPr>
        </p:nvSpPr>
        <p:spPr>
          <a:xfrm>
            <a:off x="838200" y="6529137"/>
            <a:ext cx="2743200" cy="1923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2" name="Google Shape;122;g7a97f4d4c9_2_283"/>
          <p:cNvSpPr txBox="1">
            <a:spLocks noGrp="1"/>
          </p:cNvSpPr>
          <p:nvPr>
            <p:ph type="ftr" idx="11"/>
          </p:nvPr>
        </p:nvSpPr>
        <p:spPr>
          <a:xfrm>
            <a:off x="4038600" y="6529137"/>
            <a:ext cx="4114800" cy="1923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3" name="Google Shape;123;g7a97f4d4c9_2_283"/>
          <p:cNvSpPr txBox="1">
            <a:spLocks noGrp="1"/>
          </p:cNvSpPr>
          <p:nvPr>
            <p:ph type="sldNum" idx="12"/>
          </p:nvPr>
        </p:nvSpPr>
        <p:spPr>
          <a:xfrm>
            <a:off x="8610600" y="6529137"/>
            <a:ext cx="2743200" cy="1923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24" name="Google Shape;124;g7a97f4d4c9_2_283"/>
          <p:cNvSpPr txBox="1">
            <a:spLocks noGrp="1"/>
          </p:cNvSpPr>
          <p:nvPr>
            <p:ph type="body" idx="1"/>
          </p:nvPr>
        </p:nvSpPr>
        <p:spPr>
          <a:xfrm>
            <a:off x="838199" y="1825625"/>
            <a:ext cx="10515600" cy="43026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1000"/>
              </a:spcBef>
              <a:spcAft>
                <a:spcPts val="0"/>
              </a:spcAft>
              <a:buClr>
                <a:schemeClr val="dk1"/>
              </a:buClr>
              <a:buSzPts val="2800"/>
              <a:buFont typeface="Calibri"/>
              <a:buNone/>
              <a:defRPr b="1">
                <a:latin typeface="Calibri"/>
                <a:ea typeface="Calibri"/>
                <a:cs typeface="Calibri"/>
                <a:sym typeface="Calibri"/>
              </a:defRPr>
            </a:lvl1pPr>
            <a:lvl2pPr marL="914400" lvl="1" indent="-381000" algn="l" rtl="0">
              <a:lnSpc>
                <a:spcPct val="90000"/>
              </a:lnSpc>
              <a:spcBef>
                <a:spcPts val="500"/>
              </a:spcBef>
              <a:spcAft>
                <a:spcPts val="0"/>
              </a:spcAft>
              <a:buClr>
                <a:srgbClr val="DA3E26"/>
              </a:buClr>
              <a:buSzPts val="2400"/>
              <a:buFont typeface="Noto Sans Symbols"/>
              <a:buChar char="▪"/>
              <a:defRPr>
                <a:latin typeface="Calibri"/>
                <a:ea typeface="Calibri"/>
                <a:cs typeface="Calibri"/>
                <a:sym typeface="Calibri"/>
              </a:defRPr>
            </a:lvl2pPr>
            <a:lvl3pPr marL="1371600" lvl="2" indent="-355600" algn="l" rtl="0">
              <a:lnSpc>
                <a:spcPct val="90000"/>
              </a:lnSpc>
              <a:spcBef>
                <a:spcPts val="500"/>
              </a:spcBef>
              <a:spcAft>
                <a:spcPts val="0"/>
              </a:spcAft>
              <a:buClr>
                <a:srgbClr val="4472C4"/>
              </a:buClr>
              <a:buSzPts val="2000"/>
              <a:buChar char="◦"/>
              <a:defRPr>
                <a:latin typeface="Calibri"/>
                <a:ea typeface="Calibri"/>
                <a:cs typeface="Calibri"/>
                <a:sym typeface="Calibri"/>
              </a:defRPr>
            </a:lvl3pPr>
            <a:lvl4pPr marL="1828800" lvl="3" indent="-342900" algn="l" rtl="0">
              <a:lnSpc>
                <a:spcPct val="90000"/>
              </a:lnSpc>
              <a:spcBef>
                <a:spcPts val="500"/>
              </a:spcBef>
              <a:spcAft>
                <a:spcPts val="0"/>
              </a:spcAft>
              <a:buClr>
                <a:srgbClr val="C00000"/>
              </a:buClr>
              <a:buSzPts val="1800"/>
              <a:buFont typeface="Noto Sans Symbols"/>
              <a:buChar char="▪"/>
              <a:defRPr>
                <a:latin typeface="Calibri"/>
                <a:ea typeface="Calibri"/>
                <a:cs typeface="Calibri"/>
                <a:sym typeface="Calibri"/>
              </a:defRPr>
            </a:lvl4pPr>
            <a:lvl5pPr marL="2286000" lvl="4" indent="-342900" algn="l" rtl="0">
              <a:lnSpc>
                <a:spcPct val="90000"/>
              </a:lnSpc>
              <a:spcBef>
                <a:spcPts val="500"/>
              </a:spcBef>
              <a:spcAft>
                <a:spcPts val="0"/>
              </a:spcAft>
              <a:buClr>
                <a:srgbClr val="DA3E26"/>
              </a:buClr>
              <a:buSzPts val="1800"/>
              <a:buChar char="◦"/>
              <a:defRPr>
                <a:latin typeface="Calibri"/>
                <a:ea typeface="Calibri"/>
                <a:cs typeface="Calibri"/>
                <a:sym typeface="Calibri"/>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40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29"/>
        <p:cNvGrpSpPr/>
        <p:nvPr/>
      </p:nvGrpSpPr>
      <p:grpSpPr>
        <a:xfrm>
          <a:off x="0" y="0"/>
          <a:ext cx="0" cy="0"/>
          <a:chOff x="0" y="0"/>
          <a:chExt cx="0" cy="0"/>
        </a:xfrm>
      </p:grpSpPr>
      <p:sp>
        <p:nvSpPr>
          <p:cNvPr id="30" name="Google Shape;30;p45"/>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31;p45"/>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45"/>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45"/>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45"/>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35" name="Google Shape;35;p45"/>
          <p:cNvPicPr preferRelativeResize="0"/>
          <p:nvPr/>
        </p:nvPicPr>
        <p:blipFill rotWithShape="1">
          <a:blip r:embed="rId2">
            <a:alphaModFix/>
          </a:blip>
          <a:srcRect/>
          <a:stretch/>
        </p:blipFill>
        <p:spPr>
          <a:xfrm>
            <a:off x="10707384" y="74098"/>
            <a:ext cx="1481456" cy="749873"/>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6"/>
        <p:cNvGrpSpPr/>
        <p:nvPr/>
      </p:nvGrpSpPr>
      <p:grpSpPr>
        <a:xfrm>
          <a:off x="0" y="0"/>
          <a:ext cx="0" cy="0"/>
          <a:chOff x="0" y="0"/>
          <a:chExt cx="0" cy="0"/>
        </a:xfrm>
      </p:grpSpPr>
      <p:sp>
        <p:nvSpPr>
          <p:cNvPr id="37" name="Google Shape;37;p46"/>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46"/>
          <p:cNvSpPr txBox="1">
            <a:spLocks noGrp="1"/>
          </p:cNvSpPr>
          <p:nvPr>
            <p:ph type="body" idx="1"/>
          </p:nvPr>
        </p:nvSpPr>
        <p:spPr>
          <a:xfrm>
            <a:off x="1097280" y="1845734"/>
            <a:ext cx="10058400" cy="4023300"/>
          </a:xfrm>
          <a:prstGeom prst="rect">
            <a:avLst/>
          </a:prstGeom>
          <a:noFill/>
          <a:ln>
            <a:noFill/>
          </a:ln>
        </p:spPr>
        <p:txBody>
          <a:bodyPr spcFirstLastPara="1" wrap="square" lIns="0" tIns="45700" rIns="0" bIns="45700" anchor="t" anchorCtr="0">
            <a:no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9" name="Google Shape;39;p46"/>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46"/>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46"/>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chemeClr val="lt1"/>
        </a:solidFill>
        <a:effectLst/>
      </p:bgPr>
    </p:bg>
    <p:spTree>
      <p:nvGrpSpPr>
        <p:cNvPr id="1" name="Shape 42"/>
        <p:cNvGrpSpPr/>
        <p:nvPr/>
      </p:nvGrpSpPr>
      <p:grpSpPr>
        <a:xfrm>
          <a:off x="0" y="0"/>
          <a:ext cx="0" cy="0"/>
          <a:chOff x="0" y="0"/>
          <a:chExt cx="0" cy="0"/>
        </a:xfrm>
      </p:grpSpPr>
      <p:sp>
        <p:nvSpPr>
          <p:cNvPr id="43" name="Google Shape;43;p47"/>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47"/>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5;p47"/>
          <p:cNvSpPr txBox="1">
            <a:spLocks noGrp="1"/>
          </p:cNvSpPr>
          <p:nvPr>
            <p:ph type="title"/>
          </p:nvPr>
        </p:nvSpPr>
        <p:spPr>
          <a:xfrm>
            <a:off x="1097280" y="758952"/>
            <a:ext cx="10058400" cy="3566160"/>
          </a:xfrm>
          <a:prstGeom prst="rect">
            <a:avLst/>
          </a:prstGeom>
          <a:noFill/>
          <a:ln>
            <a:noFill/>
          </a:ln>
        </p:spPr>
        <p:txBody>
          <a:bodyPr spcFirstLastPara="1" wrap="square" lIns="91425" tIns="45700" rIns="91425" bIns="45700" anchor="b" anchorCtr="0">
            <a:noAutofit/>
          </a:bodyPr>
          <a:lstStyle>
            <a:lvl1pPr lvl="0" algn="l">
              <a:lnSpc>
                <a:spcPct val="85000"/>
              </a:lnSpc>
              <a:spcBef>
                <a:spcPts val="0"/>
              </a:spcBef>
              <a:spcAft>
                <a:spcPts val="0"/>
              </a:spcAft>
              <a:buClr>
                <a:srgbClr val="262626"/>
              </a:buClr>
              <a:buSzPts val="8000"/>
              <a:buFont typeface="Calibri"/>
              <a:buNone/>
              <a:defRPr sz="8000" b="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47"/>
          <p:cNvSpPr txBox="1">
            <a:spLocks noGrp="1"/>
          </p:cNvSpPr>
          <p:nvPr>
            <p:ph type="body" idx="1"/>
          </p:nvPr>
        </p:nvSpPr>
        <p:spPr>
          <a:xfrm>
            <a:off x="1097280" y="4453128"/>
            <a:ext cx="10058400" cy="11430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marL="914400" lvl="1" indent="-228600" algn="l">
              <a:lnSpc>
                <a:spcPct val="90000"/>
              </a:lnSpc>
              <a:spcBef>
                <a:spcPts val="200"/>
              </a:spcBef>
              <a:spcAft>
                <a:spcPts val="0"/>
              </a:spcAft>
              <a:buSzPts val="1800"/>
              <a:buNone/>
              <a:defRPr sz="1800">
                <a:solidFill>
                  <a:srgbClr val="888888"/>
                </a:solidFill>
              </a:defRPr>
            </a:lvl2pPr>
            <a:lvl3pPr marL="1371600" lvl="2" indent="-228600" algn="l">
              <a:lnSpc>
                <a:spcPct val="90000"/>
              </a:lnSpc>
              <a:spcBef>
                <a:spcPts val="400"/>
              </a:spcBef>
              <a:spcAft>
                <a:spcPts val="0"/>
              </a:spcAft>
              <a:buSzPts val="1600"/>
              <a:buNone/>
              <a:defRPr sz="1600">
                <a:solidFill>
                  <a:srgbClr val="888888"/>
                </a:solidFill>
              </a:defRPr>
            </a:lvl3pPr>
            <a:lvl4pPr marL="1828800" lvl="3" indent="-228600" algn="l">
              <a:lnSpc>
                <a:spcPct val="90000"/>
              </a:lnSpc>
              <a:spcBef>
                <a:spcPts val="400"/>
              </a:spcBef>
              <a:spcAft>
                <a:spcPts val="0"/>
              </a:spcAft>
              <a:buSzPts val="1400"/>
              <a:buNone/>
              <a:defRPr sz="1400">
                <a:solidFill>
                  <a:srgbClr val="888888"/>
                </a:solidFill>
              </a:defRPr>
            </a:lvl4pPr>
            <a:lvl5pPr marL="2286000" lvl="4" indent="-228600" algn="l">
              <a:lnSpc>
                <a:spcPct val="90000"/>
              </a:lnSpc>
              <a:spcBef>
                <a:spcPts val="400"/>
              </a:spcBef>
              <a:spcAft>
                <a:spcPts val="0"/>
              </a:spcAft>
              <a:buSzPts val="1400"/>
              <a:buNone/>
              <a:defRPr sz="1400">
                <a:solidFill>
                  <a:srgbClr val="888888"/>
                </a:solidFill>
              </a:defRPr>
            </a:lvl5pPr>
            <a:lvl6pPr marL="2743200" lvl="5" indent="-228600" algn="l">
              <a:lnSpc>
                <a:spcPct val="90000"/>
              </a:lnSpc>
              <a:spcBef>
                <a:spcPts val="400"/>
              </a:spcBef>
              <a:spcAft>
                <a:spcPts val="0"/>
              </a:spcAft>
              <a:buSzPts val="1400"/>
              <a:buNone/>
              <a:defRPr sz="1400">
                <a:solidFill>
                  <a:srgbClr val="888888"/>
                </a:solidFill>
              </a:defRPr>
            </a:lvl6pPr>
            <a:lvl7pPr marL="3200400" lvl="6" indent="-228600" algn="l">
              <a:lnSpc>
                <a:spcPct val="90000"/>
              </a:lnSpc>
              <a:spcBef>
                <a:spcPts val="400"/>
              </a:spcBef>
              <a:spcAft>
                <a:spcPts val="0"/>
              </a:spcAft>
              <a:buSzPts val="1400"/>
              <a:buNone/>
              <a:defRPr sz="1400">
                <a:solidFill>
                  <a:srgbClr val="888888"/>
                </a:solidFill>
              </a:defRPr>
            </a:lvl7pPr>
            <a:lvl8pPr marL="3657600" lvl="7" indent="-228600" algn="l">
              <a:lnSpc>
                <a:spcPct val="90000"/>
              </a:lnSpc>
              <a:spcBef>
                <a:spcPts val="400"/>
              </a:spcBef>
              <a:spcAft>
                <a:spcPts val="0"/>
              </a:spcAft>
              <a:buSzPts val="1400"/>
              <a:buNone/>
              <a:defRPr sz="1400">
                <a:solidFill>
                  <a:srgbClr val="888888"/>
                </a:solidFill>
              </a:defRPr>
            </a:lvl8pPr>
            <a:lvl9pPr marL="4114800" lvl="8" indent="-228600" algn="l">
              <a:lnSpc>
                <a:spcPct val="90000"/>
              </a:lnSpc>
              <a:spcBef>
                <a:spcPts val="400"/>
              </a:spcBef>
              <a:spcAft>
                <a:spcPts val="400"/>
              </a:spcAft>
              <a:buSzPts val="1400"/>
              <a:buNone/>
              <a:defRPr sz="1400">
                <a:solidFill>
                  <a:srgbClr val="888888"/>
                </a:solidFill>
              </a:defRPr>
            </a:lvl9pPr>
          </a:lstStyle>
          <a:p>
            <a:endParaRPr/>
          </a:p>
        </p:txBody>
      </p:sp>
      <p:sp>
        <p:nvSpPr>
          <p:cNvPr id="47" name="Google Shape;47;p47"/>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7"/>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47"/>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50" name="Google Shape;50;p47"/>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pic>
        <p:nvPicPr>
          <p:cNvPr id="51" name="Google Shape;51;p47"/>
          <p:cNvPicPr preferRelativeResize="0"/>
          <p:nvPr/>
        </p:nvPicPr>
        <p:blipFill rotWithShape="1">
          <a:blip r:embed="rId2">
            <a:alphaModFix/>
          </a:blip>
          <a:srcRect/>
          <a:stretch/>
        </p:blipFill>
        <p:spPr>
          <a:xfrm>
            <a:off x="10710544" y="90427"/>
            <a:ext cx="1481456" cy="749873"/>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2"/>
        <p:cNvGrpSpPr/>
        <p:nvPr/>
      </p:nvGrpSpPr>
      <p:grpSpPr>
        <a:xfrm>
          <a:off x="0" y="0"/>
          <a:ext cx="0" cy="0"/>
          <a:chOff x="0" y="0"/>
          <a:chExt cx="0" cy="0"/>
        </a:xfrm>
      </p:grpSpPr>
      <p:sp>
        <p:nvSpPr>
          <p:cNvPr id="53" name="Google Shape;53;p50"/>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50"/>
          <p:cNvSpPr txBox="1">
            <a:spLocks noGrp="1"/>
          </p:cNvSpPr>
          <p:nvPr>
            <p:ph type="body" idx="1"/>
          </p:nvPr>
        </p:nvSpPr>
        <p:spPr>
          <a:xfrm>
            <a:off x="1097280" y="1845734"/>
            <a:ext cx="4937760" cy="4023359"/>
          </a:xfrm>
          <a:prstGeom prst="rect">
            <a:avLst/>
          </a:prstGeom>
          <a:noFill/>
          <a:ln>
            <a:noFill/>
          </a:ln>
        </p:spPr>
        <p:txBody>
          <a:bodyPr spcFirstLastPara="1" wrap="square" lIns="0" tIns="45700" rIns="0" bIns="45700" anchor="t" anchorCtr="0">
            <a:no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5" name="Google Shape;55;p50"/>
          <p:cNvSpPr txBox="1">
            <a:spLocks noGrp="1"/>
          </p:cNvSpPr>
          <p:nvPr>
            <p:ph type="body" idx="2"/>
          </p:nvPr>
        </p:nvSpPr>
        <p:spPr>
          <a:xfrm>
            <a:off x="6217920" y="1845735"/>
            <a:ext cx="4937760" cy="4023360"/>
          </a:xfrm>
          <a:prstGeom prst="rect">
            <a:avLst/>
          </a:prstGeom>
          <a:noFill/>
          <a:ln>
            <a:noFill/>
          </a:ln>
        </p:spPr>
        <p:txBody>
          <a:bodyPr spcFirstLastPara="1" wrap="square" lIns="0" tIns="45700" rIns="0" bIns="45700" anchor="t" anchorCtr="0">
            <a:no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6" name="Google Shape;56;p50"/>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50"/>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50"/>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9"/>
        <p:cNvGrpSpPr/>
        <p:nvPr/>
      </p:nvGrpSpPr>
      <p:grpSpPr>
        <a:xfrm>
          <a:off x="0" y="0"/>
          <a:ext cx="0" cy="0"/>
          <a:chOff x="0" y="0"/>
          <a:chExt cx="0" cy="0"/>
        </a:xfrm>
      </p:grpSpPr>
      <p:sp>
        <p:nvSpPr>
          <p:cNvPr id="60" name="Google Shape;60;p51"/>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51"/>
          <p:cNvSpPr txBox="1">
            <a:spLocks noGrp="1"/>
          </p:cNvSpPr>
          <p:nvPr>
            <p:ph type="body" idx="1"/>
          </p:nvPr>
        </p:nvSpPr>
        <p:spPr>
          <a:xfrm>
            <a:off x="1097280" y="1846052"/>
            <a:ext cx="4937760" cy="736282"/>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62" name="Google Shape;62;p51"/>
          <p:cNvSpPr txBox="1">
            <a:spLocks noGrp="1"/>
          </p:cNvSpPr>
          <p:nvPr>
            <p:ph type="body" idx="2"/>
          </p:nvPr>
        </p:nvSpPr>
        <p:spPr>
          <a:xfrm>
            <a:off x="1097280" y="2582335"/>
            <a:ext cx="4937760" cy="3286760"/>
          </a:xfrm>
          <a:prstGeom prst="rect">
            <a:avLst/>
          </a:prstGeom>
          <a:noFill/>
          <a:ln>
            <a:noFill/>
          </a:ln>
        </p:spPr>
        <p:txBody>
          <a:bodyPr spcFirstLastPara="1" wrap="square" lIns="0" tIns="45700" rIns="0" bIns="45700" anchor="t" anchorCtr="0">
            <a:no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63" name="Google Shape;63;p51"/>
          <p:cNvSpPr txBox="1">
            <a:spLocks noGrp="1"/>
          </p:cNvSpPr>
          <p:nvPr>
            <p:ph type="body" idx="3"/>
          </p:nvPr>
        </p:nvSpPr>
        <p:spPr>
          <a:xfrm>
            <a:off x="6217920" y="1846052"/>
            <a:ext cx="4937760" cy="736282"/>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64" name="Google Shape;64;p51"/>
          <p:cNvSpPr txBox="1">
            <a:spLocks noGrp="1"/>
          </p:cNvSpPr>
          <p:nvPr>
            <p:ph type="body" idx="4"/>
          </p:nvPr>
        </p:nvSpPr>
        <p:spPr>
          <a:xfrm>
            <a:off x="6217920" y="2582334"/>
            <a:ext cx="4937760" cy="3286760"/>
          </a:xfrm>
          <a:prstGeom prst="rect">
            <a:avLst/>
          </a:prstGeom>
          <a:noFill/>
          <a:ln>
            <a:noFill/>
          </a:ln>
        </p:spPr>
        <p:txBody>
          <a:bodyPr spcFirstLastPara="1" wrap="square" lIns="0" tIns="45700" rIns="0" bIns="45700" anchor="t" anchorCtr="0">
            <a:no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65" name="Google Shape;65;p51"/>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51"/>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51"/>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8"/>
        <p:cNvGrpSpPr/>
        <p:nvPr/>
      </p:nvGrpSpPr>
      <p:grpSpPr>
        <a:xfrm>
          <a:off x="0" y="0"/>
          <a:ext cx="0" cy="0"/>
          <a:chOff x="0" y="0"/>
          <a:chExt cx="0" cy="0"/>
        </a:xfrm>
      </p:grpSpPr>
      <p:sp>
        <p:nvSpPr>
          <p:cNvPr id="69" name="Google Shape;69;p52"/>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52"/>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52"/>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52"/>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73"/>
        <p:cNvGrpSpPr/>
        <p:nvPr/>
      </p:nvGrpSpPr>
      <p:grpSpPr>
        <a:xfrm>
          <a:off x="0" y="0"/>
          <a:ext cx="0" cy="0"/>
          <a:chOff x="0" y="0"/>
          <a:chExt cx="0" cy="0"/>
        </a:xfrm>
      </p:grpSpPr>
      <p:sp>
        <p:nvSpPr>
          <p:cNvPr id="74" name="Google Shape;74;p53"/>
          <p:cNvSpPr/>
          <p:nvPr/>
        </p:nvSpPr>
        <p:spPr>
          <a:xfrm>
            <a:off x="16" y="0"/>
            <a:ext cx="4050791" cy="68580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 name="Google Shape;75;p53"/>
          <p:cNvSpPr/>
          <p:nvPr/>
        </p:nvSpPr>
        <p:spPr>
          <a:xfrm>
            <a:off x="4040071" y="0"/>
            <a:ext cx="64008" cy="68580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 name="Google Shape;76;p53"/>
          <p:cNvSpPr txBox="1">
            <a:spLocks noGrp="1"/>
          </p:cNvSpPr>
          <p:nvPr>
            <p:ph type="title"/>
          </p:nvPr>
        </p:nvSpPr>
        <p:spPr>
          <a:xfrm>
            <a:off x="457200" y="594359"/>
            <a:ext cx="3200400" cy="2286000"/>
          </a:xfrm>
          <a:prstGeom prst="rect">
            <a:avLst/>
          </a:prstGeom>
          <a:noFill/>
          <a:ln>
            <a:noFill/>
          </a:ln>
        </p:spPr>
        <p:txBody>
          <a:bodyPr spcFirstLastPara="1" wrap="square" lIns="91425" tIns="45700" rIns="91425" bIns="45700" anchor="b" anchorCtr="0">
            <a:no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53"/>
          <p:cNvSpPr txBox="1">
            <a:spLocks noGrp="1"/>
          </p:cNvSpPr>
          <p:nvPr>
            <p:ph type="body" idx="1"/>
          </p:nvPr>
        </p:nvSpPr>
        <p:spPr>
          <a:xfrm>
            <a:off x="4800600" y="731520"/>
            <a:ext cx="6492240" cy="5257800"/>
          </a:xfrm>
          <a:prstGeom prst="rect">
            <a:avLst/>
          </a:prstGeom>
          <a:noFill/>
          <a:ln>
            <a:noFill/>
          </a:ln>
        </p:spPr>
        <p:txBody>
          <a:bodyPr spcFirstLastPara="1" wrap="square" lIns="0" tIns="45700" rIns="0" bIns="45700" anchor="t" anchorCtr="0">
            <a:no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8" name="Google Shape;78;p53"/>
          <p:cNvSpPr txBox="1">
            <a:spLocks noGrp="1"/>
          </p:cNvSpPr>
          <p:nvPr>
            <p:ph type="body" idx="2"/>
          </p:nvPr>
        </p:nvSpPr>
        <p:spPr>
          <a:xfrm>
            <a:off x="457200" y="2926080"/>
            <a:ext cx="3200400" cy="3379124"/>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200"/>
              </a:spcBef>
              <a:spcAft>
                <a:spcPts val="0"/>
              </a:spcAft>
              <a:buSzPts val="1500"/>
              <a:buNone/>
              <a:defRPr sz="1500">
                <a:solidFill>
                  <a:srgbClr val="FFFFFF"/>
                </a:solidFill>
              </a:defRPr>
            </a:lvl1pPr>
            <a:lvl2pPr marL="914400" lvl="1" indent="-228600" algn="l">
              <a:lnSpc>
                <a:spcPct val="90000"/>
              </a:lnSpc>
              <a:spcBef>
                <a:spcPts val="2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79" name="Google Shape;79;p53"/>
          <p:cNvSpPr txBox="1">
            <a:spLocks noGrp="1"/>
          </p:cNvSpPr>
          <p:nvPr>
            <p:ph type="dt" idx="10"/>
          </p:nvPr>
        </p:nvSpPr>
        <p:spPr>
          <a:xfrm>
            <a:off x="465512" y="6459785"/>
            <a:ext cx="261851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53"/>
          <p:cNvSpPr txBox="1">
            <a:spLocks noGrp="1"/>
          </p:cNvSpPr>
          <p:nvPr>
            <p:ph type="ftr" idx="11"/>
          </p:nvPr>
        </p:nvSpPr>
        <p:spPr>
          <a:xfrm>
            <a:off x="4800600" y="6459785"/>
            <a:ext cx="4648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53"/>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82"/>
        <p:cNvGrpSpPr/>
        <p:nvPr/>
      </p:nvGrpSpPr>
      <p:grpSpPr>
        <a:xfrm>
          <a:off x="0" y="0"/>
          <a:ext cx="0" cy="0"/>
          <a:chOff x="0" y="0"/>
          <a:chExt cx="0" cy="0"/>
        </a:xfrm>
      </p:grpSpPr>
      <p:sp>
        <p:nvSpPr>
          <p:cNvPr id="83" name="Google Shape;83;p54"/>
          <p:cNvSpPr/>
          <p:nvPr/>
        </p:nvSpPr>
        <p:spPr>
          <a:xfrm>
            <a:off x="0" y="4953000"/>
            <a:ext cx="12188825" cy="19050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84;p54"/>
          <p:cNvSpPr/>
          <p:nvPr/>
        </p:nvSpPr>
        <p:spPr>
          <a:xfrm>
            <a:off x="15" y="491507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85;p54"/>
          <p:cNvSpPr txBox="1">
            <a:spLocks noGrp="1"/>
          </p:cNvSpPr>
          <p:nvPr>
            <p:ph type="title"/>
          </p:nvPr>
        </p:nvSpPr>
        <p:spPr>
          <a:xfrm>
            <a:off x="1097280" y="5074920"/>
            <a:ext cx="10113645" cy="822960"/>
          </a:xfrm>
          <a:prstGeom prst="rect">
            <a:avLst/>
          </a:prstGeom>
          <a:noFill/>
          <a:ln>
            <a:noFill/>
          </a:ln>
        </p:spPr>
        <p:txBody>
          <a:bodyPr spcFirstLastPara="1" wrap="square" lIns="91425" tIns="0" rIns="91425" bIns="0" anchor="b" anchorCtr="0">
            <a:no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54"/>
          <p:cNvSpPr>
            <a:spLocks noGrp="1"/>
          </p:cNvSpPr>
          <p:nvPr>
            <p:ph type="pic" idx="2"/>
          </p:nvPr>
        </p:nvSpPr>
        <p:spPr>
          <a:xfrm>
            <a:off x="15" y="0"/>
            <a:ext cx="12191985" cy="4915076"/>
          </a:xfrm>
          <a:prstGeom prst="rect">
            <a:avLst/>
          </a:prstGeom>
          <a:solidFill>
            <a:srgbClr val="BECAD4"/>
          </a:solidFill>
          <a:ln>
            <a:noFill/>
          </a:ln>
        </p:spPr>
        <p:txBody>
          <a:bodyPr spcFirstLastPara="1" wrap="square" lIns="457200" tIns="457200" rIns="0" bIns="45700" anchor="t" anchorCtr="0">
            <a:noAutofit/>
          </a:bodyPr>
          <a:lstStyle>
            <a:lvl1pPr marR="0" lvl="0" algn="l" rtl="0">
              <a:lnSpc>
                <a:spcPct val="90000"/>
              </a:lnSpc>
              <a:spcBef>
                <a:spcPts val="1200"/>
              </a:spcBef>
              <a:spcAft>
                <a:spcPts val="0"/>
              </a:spcAft>
              <a:buClr>
                <a:schemeClr val="accent1"/>
              </a:buClr>
              <a:buSzPts val="3200"/>
              <a:buFont typeface="Calibri"/>
              <a:buNone/>
              <a:defRPr sz="3200" b="0" i="0" u="none" strike="noStrike" cap="none">
                <a:solidFill>
                  <a:srgbClr val="3F3F3F"/>
                </a:solidFill>
                <a:latin typeface="Calibri"/>
                <a:ea typeface="Calibri"/>
                <a:cs typeface="Calibri"/>
                <a:sym typeface="Calibri"/>
              </a:defRPr>
            </a:lvl1pPr>
            <a:lvl2pPr marR="0" lvl="1" algn="l" rtl="0">
              <a:lnSpc>
                <a:spcPct val="90000"/>
              </a:lnSpc>
              <a:spcBef>
                <a:spcPts val="200"/>
              </a:spcBef>
              <a:spcAft>
                <a:spcPts val="0"/>
              </a:spcAft>
              <a:buClr>
                <a:schemeClr val="accent1"/>
              </a:buClr>
              <a:buSzPts val="2800"/>
              <a:buFont typeface="Calibri"/>
              <a:buNone/>
              <a:defRPr sz="2800" b="0" i="0" u="none" strike="noStrike" cap="none">
                <a:solidFill>
                  <a:srgbClr val="3F3F3F"/>
                </a:solidFill>
                <a:latin typeface="Calibri"/>
                <a:ea typeface="Calibri"/>
                <a:cs typeface="Calibri"/>
                <a:sym typeface="Calibri"/>
              </a:defRPr>
            </a:lvl2pPr>
            <a:lvl3pPr marR="0" lvl="2" algn="l" rtl="0">
              <a:lnSpc>
                <a:spcPct val="90000"/>
              </a:lnSpc>
              <a:spcBef>
                <a:spcPts val="400"/>
              </a:spcBef>
              <a:spcAft>
                <a:spcPts val="0"/>
              </a:spcAft>
              <a:buClr>
                <a:schemeClr val="accent1"/>
              </a:buClr>
              <a:buSzPts val="2400"/>
              <a:buFont typeface="Calibri"/>
              <a:buNone/>
              <a:defRPr sz="2400" b="0" i="0" u="none" strike="noStrike" cap="none">
                <a:solidFill>
                  <a:srgbClr val="3F3F3F"/>
                </a:solidFill>
                <a:latin typeface="Calibri"/>
                <a:ea typeface="Calibri"/>
                <a:cs typeface="Calibri"/>
                <a:sym typeface="Calibri"/>
              </a:defRPr>
            </a:lvl3pPr>
            <a:lvl4pPr marR="0" lvl="3"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4pPr>
            <a:lvl5pPr marR="0" lvl="4"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5pPr>
            <a:lvl6pPr marR="0" lvl="5"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6pPr>
            <a:lvl7pPr marR="0" lvl="6"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7pPr>
            <a:lvl8pPr marR="0" lvl="7"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8pPr>
            <a:lvl9pPr marR="0" lvl="8" algn="l" rtl="0">
              <a:lnSpc>
                <a:spcPct val="90000"/>
              </a:lnSpc>
              <a:spcBef>
                <a:spcPts val="400"/>
              </a:spcBef>
              <a:spcAft>
                <a:spcPts val="40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9pPr>
          </a:lstStyle>
          <a:p>
            <a:endParaRPr/>
          </a:p>
        </p:txBody>
      </p:sp>
      <p:sp>
        <p:nvSpPr>
          <p:cNvPr id="87" name="Google Shape;87;p54"/>
          <p:cNvSpPr txBox="1">
            <a:spLocks noGrp="1"/>
          </p:cNvSpPr>
          <p:nvPr>
            <p:ph type="body" idx="1"/>
          </p:nvPr>
        </p:nvSpPr>
        <p:spPr>
          <a:xfrm>
            <a:off x="1097280" y="5907024"/>
            <a:ext cx="10113264" cy="594360"/>
          </a:xfrm>
          <a:prstGeom prst="rect">
            <a:avLst/>
          </a:prstGeom>
          <a:noFill/>
          <a:ln>
            <a:noFill/>
          </a:ln>
        </p:spPr>
        <p:txBody>
          <a:bodyPr spcFirstLastPara="1" wrap="square" lIns="91425" tIns="0" rIns="91425" bIns="0" anchor="t" anchorCtr="0">
            <a:noAutofit/>
          </a:bodyPr>
          <a:lstStyle>
            <a:lvl1pPr marL="457200" lvl="0" indent="-228600" algn="l">
              <a:lnSpc>
                <a:spcPct val="90000"/>
              </a:lnSpc>
              <a:spcBef>
                <a:spcPts val="0"/>
              </a:spcBef>
              <a:spcAft>
                <a:spcPts val="0"/>
              </a:spcAft>
              <a:buSzPts val="1500"/>
              <a:buNone/>
              <a:defRPr sz="1500">
                <a:solidFill>
                  <a:srgbClr val="FFFFFF"/>
                </a:solidFill>
              </a:defRPr>
            </a:lvl1pPr>
            <a:lvl2pPr marL="914400" lvl="1" indent="-228600" algn="l">
              <a:lnSpc>
                <a:spcPct val="90000"/>
              </a:lnSpc>
              <a:spcBef>
                <a:spcPts val="6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88" name="Google Shape;88;p54"/>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54"/>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54"/>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3"/>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43"/>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43"/>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Autofit/>
          </a:bodyPr>
          <a:lstStyle>
            <a:lvl1pPr marR="0" lvl="0" algn="l" rtl="0">
              <a:lnSpc>
                <a:spcPct val="85000"/>
              </a:lnSpc>
              <a:spcBef>
                <a:spcPts val="0"/>
              </a:spcBef>
              <a:spcAft>
                <a:spcPts val="0"/>
              </a:spcAft>
              <a:buClr>
                <a:srgbClr val="3F3F3F"/>
              </a:buClr>
              <a:buSzPts val="4800"/>
              <a:buFont typeface="Calibri"/>
              <a:buNone/>
              <a:defRPr sz="4800" b="0" i="0" u="none" strike="noStrike" cap="none">
                <a:solidFill>
                  <a:srgbClr val="3F3F3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 name="Google Shape;13;p43"/>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Autofit/>
          </a:bodyPr>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14" name="Google Shape;14;p43"/>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43"/>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43"/>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7" name="Google Shape;17;p43"/>
          <p:cNvCxnSpPr/>
          <p:nvPr/>
        </p:nvCxnSpPr>
        <p:spPr>
          <a:xfrm>
            <a:off x="1193532" y="1737845"/>
            <a:ext cx="9966960" cy="0"/>
          </a:xfrm>
          <a:prstGeom prst="straightConnector1">
            <a:avLst/>
          </a:prstGeom>
          <a:noFill/>
          <a:ln w="9525" cap="flat" cmpd="sng">
            <a:solidFill>
              <a:srgbClr val="7F7F7F"/>
            </a:solidFill>
            <a:prstDash val="solid"/>
            <a:round/>
            <a:headEnd type="none" w="sm" len="sm"/>
            <a:tailEnd type="none" w="sm" len="sm"/>
          </a:ln>
        </p:spPr>
      </p:cxnSp>
      <p:pic>
        <p:nvPicPr>
          <p:cNvPr id="18" name="Google Shape;18;p43"/>
          <p:cNvPicPr preferRelativeResize="0"/>
          <p:nvPr/>
        </p:nvPicPr>
        <p:blipFill rotWithShape="1">
          <a:blip r:embed="rId16">
            <a:alphaModFix/>
          </a:blip>
          <a:srcRect/>
          <a:stretch/>
        </p:blipFill>
        <p:spPr>
          <a:xfrm>
            <a:off x="10710544" y="82263"/>
            <a:ext cx="1481456" cy="74987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hyperlink" Target="https://www.region10.org/programs/deloitte-courageous-principals-training-program/registration/" TargetMode="External"/><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hyperlink" Target="https://esc13.zoom.us/j/448388544" TargetMode="External"/><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
          <p:cNvSpPr txBox="1">
            <a:spLocks noGrp="1"/>
          </p:cNvSpPr>
          <p:nvPr>
            <p:ph type="ctrTitle"/>
          </p:nvPr>
        </p:nvSpPr>
        <p:spPr>
          <a:xfrm>
            <a:off x="1097280" y="758952"/>
            <a:ext cx="10058400" cy="356616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262626"/>
              </a:buClr>
              <a:buSzPts val="8000"/>
              <a:buFont typeface="Calibri"/>
              <a:buNone/>
            </a:pPr>
            <a:r>
              <a:rPr lang="en-US"/>
              <a:t>Division of School Improvement	</a:t>
            </a:r>
            <a:endParaRPr/>
          </a:p>
        </p:txBody>
      </p:sp>
      <p:sp>
        <p:nvSpPr>
          <p:cNvPr id="131" name="Google Shape;131;p1"/>
          <p:cNvSpPr txBox="1">
            <a:spLocks noGrp="1"/>
          </p:cNvSpPr>
          <p:nvPr>
            <p:ph type="subTitle" idx="1"/>
          </p:nvPr>
        </p:nvSpPr>
        <p:spPr>
          <a:xfrm>
            <a:off x="1100051" y="4455621"/>
            <a:ext cx="10058400" cy="1143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400"/>
              <a:buNone/>
            </a:pPr>
            <a:r>
              <a:rPr lang="en-US"/>
              <a:t>December 5, 2019</a:t>
            </a:r>
            <a:endParaRPr/>
          </a:p>
        </p:txBody>
      </p:sp>
      <p:sp>
        <p:nvSpPr>
          <p:cNvPr id="132" name="Google Shape;132;p1"/>
          <p:cNvSpPr/>
          <p:nvPr/>
        </p:nvSpPr>
        <p:spPr>
          <a:xfrm>
            <a:off x="0" y="6243419"/>
            <a:ext cx="12192000" cy="70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rgbClr val="FFFFFF"/>
                </a:solidFill>
                <a:latin typeface="Calibri"/>
                <a:ea typeface="Calibri"/>
                <a:cs typeface="Calibri"/>
                <a:sym typeface="Calibri"/>
              </a:rPr>
              <a:t>SLIDO.COM EVENT </a:t>
            </a:r>
            <a:r>
              <a:rPr lang="en-US" sz="4000" b="0" i="0" u="none" strike="noStrike" cap="none">
                <a:solidFill>
                  <a:srgbClr val="FFFFFF"/>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0"/>
                  </a:ext>
                </a:extLst>
              </a:rPr>
              <a:t>CODE</a:t>
            </a:r>
            <a:r>
              <a:rPr lang="en-US" sz="4000" b="0" i="0" u="none" strike="noStrike" cap="none">
                <a:solidFill>
                  <a:srgbClr val="FFFFFF"/>
                </a:solidFill>
                <a:latin typeface="Calibri"/>
                <a:ea typeface="Calibri"/>
                <a:cs typeface="Calibri"/>
                <a:sym typeface="Calibri"/>
              </a:rPr>
              <a:t>: N646</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g7a97f4d4c9_2_300"/>
          <p:cNvSpPr txBox="1">
            <a:spLocks noGrp="1"/>
          </p:cNvSpPr>
          <p:nvPr>
            <p:ph type="sldNum" idx="12"/>
          </p:nvPr>
        </p:nvSpPr>
        <p:spPr>
          <a:xfrm>
            <a:off x="8610600" y="6529137"/>
            <a:ext cx="2743200" cy="1923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a:t>
            </a:fld>
            <a:endParaRPr/>
          </a:p>
        </p:txBody>
      </p:sp>
      <p:sp>
        <p:nvSpPr>
          <p:cNvPr id="214" name="Google Shape;214;g7a97f4d4c9_2_300"/>
          <p:cNvSpPr txBox="1">
            <a:spLocks noGrp="1"/>
          </p:cNvSpPr>
          <p:nvPr>
            <p:ph type="body" idx="1"/>
          </p:nvPr>
        </p:nvSpPr>
        <p:spPr>
          <a:xfrm>
            <a:off x="6096250" y="1825625"/>
            <a:ext cx="5257500" cy="4302600"/>
          </a:xfrm>
          <a:prstGeom prst="rect">
            <a:avLst/>
          </a:prstGeom>
          <a:solidFill>
            <a:srgbClr val="3C6EBE"/>
          </a:solidFill>
        </p:spPr>
        <p:txBody>
          <a:bodyPr spcFirstLastPara="1" wrap="square" lIns="91425" tIns="45700" rIns="91425" bIns="45700" anchor="ctr" anchorCtr="0">
            <a:noAutofit/>
          </a:bodyPr>
          <a:lstStyle/>
          <a:p>
            <a:pPr marL="0" lvl="0" indent="0" algn="ctr" rtl="0">
              <a:spcBef>
                <a:spcPts val="0"/>
              </a:spcBef>
              <a:spcAft>
                <a:spcPts val="0"/>
              </a:spcAft>
              <a:buNone/>
            </a:pPr>
            <a:r>
              <a:rPr lang="en-US" sz="3600" i="1">
                <a:solidFill>
                  <a:srgbClr val="FFFFFF"/>
                </a:solidFill>
              </a:rPr>
              <a:t>The ESF Diagnostic Anchors are the grounding statements that guide our work as ESF Facilitators. </a:t>
            </a:r>
            <a:endParaRPr sz="3600" i="1">
              <a:solidFill>
                <a:srgbClr val="FFFFFF"/>
              </a:solidFill>
            </a:endParaRPr>
          </a:p>
        </p:txBody>
      </p:sp>
      <p:sp>
        <p:nvSpPr>
          <p:cNvPr id="215" name="Google Shape;215;g7a97f4d4c9_2_300"/>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SzPts val="1800"/>
              <a:buNone/>
            </a:pPr>
            <a:r>
              <a:rPr lang="en-US"/>
              <a:t>ESF Diagnostic Anchors</a:t>
            </a:r>
            <a:endParaRPr/>
          </a:p>
        </p:txBody>
      </p:sp>
      <p:pic>
        <p:nvPicPr>
          <p:cNvPr id="216" name="Google Shape;216;g7a97f4d4c9_2_300"/>
          <p:cNvPicPr preferRelativeResize="0"/>
          <p:nvPr/>
        </p:nvPicPr>
        <p:blipFill>
          <a:blip r:embed="rId3">
            <a:alphaModFix/>
          </a:blip>
          <a:stretch>
            <a:fillRect/>
          </a:stretch>
        </p:blipFill>
        <p:spPr>
          <a:xfrm>
            <a:off x="698013" y="1978500"/>
            <a:ext cx="4909625" cy="3815095"/>
          </a:xfrm>
          <a:prstGeom prst="rect">
            <a:avLst/>
          </a:prstGeom>
          <a:noFill/>
          <a:ln w="38100" cap="flat" cmpd="sng">
            <a:solidFill>
              <a:srgbClr val="1F497D"/>
            </a:solidFill>
            <a:prstDash val="solid"/>
            <a:round/>
            <a:headEnd type="none" w="sm" len="sm"/>
            <a:tailEnd type="none" w="sm" len="sm"/>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g7a97f4d4c9_2_43"/>
          <p:cNvSpPr txBox="1">
            <a:spLocks noGrp="1"/>
          </p:cNvSpPr>
          <p:nvPr>
            <p:ph type="sldNum" idx="12"/>
          </p:nvPr>
        </p:nvSpPr>
        <p:spPr>
          <a:xfrm>
            <a:off x="8610600" y="6529137"/>
            <a:ext cx="2743200" cy="1923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a:t>
            </a:fld>
            <a:endParaRPr/>
          </a:p>
        </p:txBody>
      </p:sp>
      <p:sp>
        <p:nvSpPr>
          <p:cNvPr id="223" name="Google Shape;223;g7a97f4d4c9_2_43"/>
          <p:cNvSpPr txBox="1">
            <a:spLocks noGrp="1"/>
          </p:cNvSpPr>
          <p:nvPr>
            <p:ph type="body" idx="1"/>
          </p:nvPr>
        </p:nvSpPr>
        <p:spPr>
          <a:xfrm>
            <a:off x="838199" y="1825625"/>
            <a:ext cx="10515600" cy="4302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000" b="0"/>
              <a:t>The ESF Diagnostic process is primarily a </a:t>
            </a:r>
            <a:r>
              <a:rPr lang="en-US" sz="3000"/>
              <a:t>change management process</a:t>
            </a:r>
            <a:r>
              <a:rPr lang="en-US" sz="3000" b="0"/>
              <a:t>.</a:t>
            </a:r>
            <a:endParaRPr sz="3000" b="0"/>
          </a:p>
          <a:p>
            <a:pPr marL="0" lvl="0" indent="0" algn="ctr" rtl="0">
              <a:spcBef>
                <a:spcPts val="0"/>
              </a:spcBef>
              <a:spcAft>
                <a:spcPts val="0"/>
              </a:spcAft>
              <a:buNone/>
            </a:pPr>
            <a:r>
              <a:rPr lang="en-US" sz="3000" b="0"/>
              <a:t> </a:t>
            </a:r>
            <a:endParaRPr sz="3000" b="0"/>
          </a:p>
          <a:p>
            <a:pPr marL="0" lvl="0" indent="0" algn="ctr" rtl="0">
              <a:spcBef>
                <a:spcPts val="0"/>
              </a:spcBef>
              <a:spcAft>
                <a:spcPts val="0"/>
              </a:spcAft>
              <a:buNone/>
            </a:pPr>
            <a:r>
              <a:rPr lang="en-US" sz="3000" b="0"/>
              <a:t>It serves as the mirror. It reflects back to leaders a clear picture of their gaps in current practice and builds a sense of urgency around the need for change. With this in mind, we focus less on the implementation levels themselves and more on what the relative implementation levels compel leaders to do. </a:t>
            </a:r>
            <a:endParaRPr sz="3000" b="0"/>
          </a:p>
        </p:txBody>
      </p:sp>
      <p:sp>
        <p:nvSpPr>
          <p:cNvPr id="224" name="Google Shape;224;g7a97f4d4c9_2_43"/>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SzPts val="1800"/>
              <a:buNone/>
            </a:pPr>
            <a:r>
              <a:rPr lang="en-US"/>
              <a:t>ESF Diagnostic Anchor #1</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g7a97f4d4c9_2_50"/>
          <p:cNvSpPr txBox="1">
            <a:spLocks noGrp="1"/>
          </p:cNvSpPr>
          <p:nvPr>
            <p:ph type="sldNum" idx="12"/>
          </p:nvPr>
        </p:nvSpPr>
        <p:spPr>
          <a:xfrm>
            <a:off x="8610600" y="6529137"/>
            <a:ext cx="2743200" cy="1923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a:t>
            </a:fld>
            <a:endParaRPr/>
          </a:p>
        </p:txBody>
      </p:sp>
      <p:sp>
        <p:nvSpPr>
          <p:cNvPr id="231" name="Google Shape;231;g7a97f4d4c9_2_50"/>
          <p:cNvSpPr txBox="1">
            <a:spLocks noGrp="1"/>
          </p:cNvSpPr>
          <p:nvPr>
            <p:ph type="body" idx="1"/>
          </p:nvPr>
        </p:nvSpPr>
        <p:spPr>
          <a:xfrm>
            <a:off x="838199" y="1825625"/>
            <a:ext cx="10515600" cy="4302600"/>
          </a:xfrm>
          <a:prstGeom prst="rect">
            <a:avLst/>
          </a:prstGeom>
        </p:spPr>
        <p:txBody>
          <a:bodyPr spcFirstLastPara="1" wrap="square" lIns="91425" tIns="45700" rIns="91425" bIns="45700" anchor="ctr" anchorCtr="0">
            <a:noAutofit/>
          </a:bodyPr>
          <a:lstStyle/>
          <a:p>
            <a:pPr marL="0" lvl="0" indent="0" algn="ctr" rtl="0">
              <a:spcBef>
                <a:spcPts val="1000"/>
              </a:spcBef>
              <a:spcAft>
                <a:spcPts val="0"/>
              </a:spcAft>
              <a:buNone/>
            </a:pPr>
            <a:r>
              <a:rPr lang="en-US" sz="3000" b="0"/>
              <a:t>ESF Facilitators are </a:t>
            </a:r>
            <a:r>
              <a:rPr lang="en-US" sz="3000"/>
              <a:t>coaches</a:t>
            </a:r>
            <a:r>
              <a:rPr lang="en-US" sz="3000" b="0"/>
              <a:t> first and foremost. </a:t>
            </a:r>
            <a:endParaRPr sz="3000" b="0"/>
          </a:p>
          <a:p>
            <a:pPr marL="0" lvl="0" indent="0" algn="ctr" rtl="0">
              <a:spcBef>
                <a:spcPts val="1000"/>
              </a:spcBef>
              <a:spcAft>
                <a:spcPts val="0"/>
              </a:spcAft>
              <a:buNone/>
            </a:pPr>
            <a:r>
              <a:rPr lang="en-US" sz="3000" b="0"/>
              <a:t>The foundation of a strong ESF Diagnostic is a trusting, collaborative relationship between the ESF Facilitator and the rest of the diagnostic team. ESF Facilitators leverage this relationship to coach through influence during all steps of the diagnostic process. </a:t>
            </a:r>
            <a:endParaRPr sz="3000" b="0"/>
          </a:p>
          <a:p>
            <a:pPr marL="0" lvl="0" indent="0" algn="ctr" rtl="0">
              <a:spcBef>
                <a:spcPts val="1000"/>
              </a:spcBef>
              <a:spcAft>
                <a:spcPts val="0"/>
              </a:spcAft>
              <a:buNone/>
            </a:pPr>
            <a:endParaRPr sz="3000" b="0"/>
          </a:p>
        </p:txBody>
      </p:sp>
      <p:sp>
        <p:nvSpPr>
          <p:cNvPr id="232" name="Google Shape;232;g7a97f4d4c9_2_50"/>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SzPts val="1800"/>
              <a:buNone/>
            </a:pPr>
            <a:r>
              <a:rPr lang="en-US"/>
              <a:t>ESF Diagnostic Anchor #2</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g7a97f4d4c9_2_57"/>
          <p:cNvSpPr txBox="1">
            <a:spLocks noGrp="1"/>
          </p:cNvSpPr>
          <p:nvPr>
            <p:ph type="sldNum" idx="12"/>
          </p:nvPr>
        </p:nvSpPr>
        <p:spPr>
          <a:xfrm>
            <a:off x="8610600" y="6529137"/>
            <a:ext cx="2743200" cy="1923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a:t>
            </a:fld>
            <a:endParaRPr/>
          </a:p>
        </p:txBody>
      </p:sp>
      <p:sp>
        <p:nvSpPr>
          <p:cNvPr id="239" name="Google Shape;239;g7a97f4d4c9_2_57"/>
          <p:cNvSpPr txBox="1">
            <a:spLocks noGrp="1"/>
          </p:cNvSpPr>
          <p:nvPr>
            <p:ph type="body" idx="1"/>
          </p:nvPr>
        </p:nvSpPr>
        <p:spPr>
          <a:xfrm>
            <a:off x="765224" y="1737400"/>
            <a:ext cx="10515600" cy="4302600"/>
          </a:xfrm>
          <a:prstGeom prst="rect">
            <a:avLst/>
          </a:prstGeom>
        </p:spPr>
        <p:txBody>
          <a:bodyPr spcFirstLastPara="1" wrap="square" lIns="91425" tIns="45700" rIns="91425" bIns="45700" anchor="ctr" anchorCtr="0">
            <a:noAutofit/>
          </a:bodyPr>
          <a:lstStyle/>
          <a:p>
            <a:pPr marL="0" lvl="0" indent="0" algn="ctr" rtl="0">
              <a:spcBef>
                <a:spcPts val="1000"/>
              </a:spcBef>
              <a:spcAft>
                <a:spcPts val="0"/>
              </a:spcAft>
              <a:buNone/>
            </a:pPr>
            <a:r>
              <a:rPr lang="en-US" sz="3000" b="0"/>
              <a:t>The </a:t>
            </a:r>
            <a:r>
              <a:rPr lang="en-US" sz="3000"/>
              <a:t>ESF Diagnostic tools</a:t>
            </a:r>
            <a:r>
              <a:rPr lang="en-US" sz="3000" b="0"/>
              <a:t>, particularly the success criteria, point to the destination and shrink the change. In order to be effective, ESF Facilitators use the tools with fidelity. </a:t>
            </a:r>
            <a:endParaRPr sz="3000" b="0"/>
          </a:p>
        </p:txBody>
      </p:sp>
      <p:sp>
        <p:nvSpPr>
          <p:cNvPr id="240" name="Google Shape;240;g7a97f4d4c9_2_57"/>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SzPts val="1800"/>
              <a:buNone/>
            </a:pPr>
            <a:r>
              <a:rPr lang="en-US"/>
              <a:t>ESF Diagnostic Anchor #3</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g6bdb4aa8a6_0_6"/>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SzPts val="1800"/>
              <a:buNone/>
            </a:pPr>
            <a:r>
              <a:rPr lang="en-US" sz="4000"/>
              <a:t>ESF Diagnostic Updates Training: </a:t>
            </a:r>
            <a:endParaRPr sz="4000"/>
          </a:p>
          <a:p>
            <a:pPr marL="0" lvl="0" indent="0" algn="l" rtl="0">
              <a:lnSpc>
                <a:spcPct val="85000"/>
              </a:lnSpc>
              <a:spcBef>
                <a:spcPts val="0"/>
              </a:spcBef>
              <a:spcAft>
                <a:spcPts val="0"/>
              </a:spcAft>
              <a:buSzPts val="1800"/>
              <a:buNone/>
            </a:pPr>
            <a:r>
              <a:rPr lang="en-US" sz="4000"/>
              <a:t>All ESF Facilitators </a:t>
            </a:r>
            <a:endParaRPr sz="4000"/>
          </a:p>
        </p:txBody>
      </p:sp>
      <p:sp>
        <p:nvSpPr>
          <p:cNvPr id="247" name="Google Shape;247;g6bdb4aa8a6_0_6"/>
          <p:cNvSpPr txBox="1">
            <a:spLocks noGrp="1"/>
          </p:cNvSpPr>
          <p:nvPr>
            <p:ph type="body" idx="1"/>
          </p:nvPr>
        </p:nvSpPr>
        <p:spPr>
          <a:xfrm>
            <a:off x="1097280" y="1617134"/>
            <a:ext cx="10058400" cy="4023300"/>
          </a:xfrm>
          <a:prstGeom prst="rect">
            <a:avLst/>
          </a:prstGeom>
          <a:noFill/>
          <a:ln>
            <a:noFill/>
          </a:ln>
        </p:spPr>
        <p:txBody>
          <a:bodyPr spcFirstLastPara="1" wrap="square" lIns="0" tIns="45700" rIns="0" bIns="45700" anchor="t" anchorCtr="0">
            <a:noAutofit/>
          </a:bodyPr>
          <a:lstStyle/>
          <a:p>
            <a:pPr marL="0" lvl="0" indent="0" algn="l" rtl="0">
              <a:lnSpc>
                <a:spcPct val="90000"/>
              </a:lnSpc>
              <a:spcBef>
                <a:spcPts val="1200"/>
              </a:spcBef>
              <a:spcAft>
                <a:spcPts val="0"/>
              </a:spcAft>
              <a:buSzPts val="1800"/>
              <a:buNone/>
            </a:pPr>
            <a:r>
              <a:rPr lang="en-US" sz="1800" b="1"/>
              <a:t>Training Reminder: </a:t>
            </a:r>
            <a:endParaRPr sz="1800" b="1"/>
          </a:p>
          <a:p>
            <a:pPr marL="457200" lvl="0" indent="-342900" algn="l" rtl="0">
              <a:lnSpc>
                <a:spcPct val="90000"/>
              </a:lnSpc>
              <a:spcBef>
                <a:spcPts val="1200"/>
              </a:spcBef>
              <a:spcAft>
                <a:spcPts val="0"/>
              </a:spcAft>
              <a:buSzPts val="1800"/>
              <a:buChar char="●"/>
            </a:pPr>
            <a:r>
              <a:rPr lang="en-US" sz="1800"/>
              <a:t>All ESFFs assigned to complete a Spring Diagnostic should be trained on diagnostic updates by Jan. 15th at the latest. </a:t>
            </a:r>
            <a:endParaRPr sz="1800"/>
          </a:p>
          <a:p>
            <a:pPr marL="457200" lvl="0" indent="-342900" algn="l" rtl="0">
              <a:lnSpc>
                <a:spcPct val="90000"/>
              </a:lnSpc>
              <a:spcBef>
                <a:spcPts val="0"/>
              </a:spcBef>
              <a:spcAft>
                <a:spcPts val="0"/>
              </a:spcAft>
              <a:buSzPts val="1800"/>
              <a:buChar char="●"/>
            </a:pPr>
            <a:r>
              <a:rPr lang="en-US" sz="1800"/>
              <a:t>CES will be tracking the training updates for all ESFFs through a training verification form. </a:t>
            </a:r>
            <a:endParaRPr sz="1800"/>
          </a:p>
          <a:p>
            <a:pPr marL="0" lvl="0" indent="0" algn="l" rtl="0">
              <a:lnSpc>
                <a:spcPct val="90000"/>
              </a:lnSpc>
              <a:spcBef>
                <a:spcPts val="1200"/>
              </a:spcBef>
              <a:spcAft>
                <a:spcPts val="0"/>
              </a:spcAft>
              <a:buNone/>
            </a:pPr>
            <a:r>
              <a:rPr lang="en-US" sz="1800" b="1"/>
              <a:t>Training Materials:</a:t>
            </a:r>
            <a:endParaRPr sz="1800" b="1"/>
          </a:p>
          <a:p>
            <a:pPr marL="457200" lvl="0" indent="-342900" algn="l" rtl="0">
              <a:lnSpc>
                <a:spcPct val="90000"/>
              </a:lnSpc>
              <a:spcBef>
                <a:spcPts val="1200"/>
              </a:spcBef>
              <a:spcAft>
                <a:spcPts val="0"/>
              </a:spcAft>
              <a:buSzPts val="1800"/>
              <a:buChar char="●"/>
            </a:pPr>
            <a:r>
              <a:rPr lang="en-US" sz="1800"/>
              <a:t>All training materials, including the powerpoint with slide notes, handouts, look-fors documents, etc., are accessible through the Trainer Tools page on the TexasESF website. Please use these tools when delivering the training. </a:t>
            </a:r>
            <a:endParaRPr sz="1800"/>
          </a:p>
          <a:p>
            <a:pPr marL="0" lvl="0" indent="0" algn="l" rtl="0">
              <a:lnSpc>
                <a:spcPct val="90000"/>
              </a:lnSpc>
              <a:spcBef>
                <a:spcPts val="1200"/>
              </a:spcBef>
              <a:spcAft>
                <a:spcPts val="0"/>
              </a:spcAft>
              <a:buSzPts val="1800"/>
              <a:buNone/>
            </a:pPr>
            <a:r>
              <a:rPr lang="en-US" sz="1800" b="1"/>
              <a:t>Online Training Course: </a:t>
            </a:r>
            <a:endParaRPr sz="1800" b="1"/>
          </a:p>
          <a:p>
            <a:pPr marL="457200" lvl="0" indent="-342900" algn="l" rtl="0">
              <a:lnSpc>
                <a:spcPct val="90000"/>
              </a:lnSpc>
              <a:spcBef>
                <a:spcPts val="1200"/>
              </a:spcBef>
              <a:spcAft>
                <a:spcPts val="0"/>
              </a:spcAft>
              <a:buSzPts val="1800"/>
              <a:buChar char="●"/>
            </a:pPr>
            <a:r>
              <a:rPr lang="en-US" sz="1800"/>
              <a:t>The online training module for the ESF Diagnostic Updates training is now available through E-Campus.</a:t>
            </a:r>
            <a:endParaRPr sz="1800"/>
          </a:p>
          <a:p>
            <a:pPr marL="457200" lvl="0" indent="-342900" algn="l" rtl="0">
              <a:lnSpc>
                <a:spcPct val="90000"/>
              </a:lnSpc>
              <a:spcBef>
                <a:spcPts val="0"/>
              </a:spcBef>
              <a:spcAft>
                <a:spcPts val="0"/>
              </a:spcAft>
              <a:buSzPts val="1800"/>
              <a:buChar char="●"/>
            </a:pPr>
            <a:r>
              <a:rPr lang="en-US" sz="1800"/>
              <a:t>All external ESFFs will be trained on updates through this course. ESCs may also train internal ESFFs using the course. </a:t>
            </a:r>
            <a:endParaRPr sz="1800"/>
          </a:p>
          <a:p>
            <a:pPr marL="457200" lvl="0" indent="-342900" algn="l" rtl="0">
              <a:lnSpc>
                <a:spcPct val="90000"/>
              </a:lnSpc>
              <a:spcBef>
                <a:spcPts val="0"/>
              </a:spcBef>
              <a:spcAft>
                <a:spcPts val="0"/>
              </a:spcAft>
              <a:buSzPts val="1800"/>
              <a:buChar char="●"/>
            </a:pPr>
            <a:r>
              <a:rPr lang="en-US" sz="1800"/>
              <a:t>School Improvement leads should have received an email with this course information on Monday, November 25th. </a:t>
            </a:r>
            <a:endParaRPr sz="1800"/>
          </a:p>
          <a:p>
            <a:pPr marL="457200" lvl="0" indent="-342900" algn="l" rtl="0">
              <a:lnSpc>
                <a:spcPct val="90000"/>
              </a:lnSpc>
              <a:spcBef>
                <a:spcPts val="0"/>
              </a:spcBef>
              <a:spcAft>
                <a:spcPts val="0"/>
              </a:spcAft>
              <a:buSzPts val="1800"/>
              <a:buChar char="●"/>
            </a:pPr>
            <a:r>
              <a:rPr lang="en-US" sz="1800"/>
              <a:t>Registration Code: FA1942890 </a:t>
            </a:r>
            <a:endParaRPr sz="1800"/>
          </a:p>
        </p:txBody>
      </p:sp>
      <p:sp>
        <p:nvSpPr>
          <p:cNvPr id="248" name="Google Shape;248;g6bdb4aa8a6_0_6"/>
          <p:cNvSpPr/>
          <p:nvPr/>
        </p:nvSpPr>
        <p:spPr>
          <a:xfrm>
            <a:off x="0" y="6243419"/>
            <a:ext cx="12192000" cy="70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rgbClr val="FFFFFF"/>
                </a:solidFill>
                <a:latin typeface="Calibri"/>
                <a:ea typeface="Calibri"/>
                <a:cs typeface="Calibri"/>
                <a:sym typeface="Calibri"/>
              </a:rPr>
              <a:t>SLIDO.COM EVENT </a:t>
            </a:r>
            <a:r>
              <a:rPr lang="en-US" sz="4000" b="0" i="0" u="none" strike="noStrike" cap="none">
                <a:solidFill>
                  <a:srgbClr val="FFFFFF"/>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7"/>
                  </a:ext>
                </a:extLst>
              </a:rPr>
              <a:t>CODE</a:t>
            </a:r>
            <a:r>
              <a:rPr lang="en-US" sz="4000" b="0" i="0" u="none" strike="noStrike" cap="none">
                <a:solidFill>
                  <a:srgbClr val="FFFFFF"/>
                </a:solidFill>
                <a:latin typeface="Calibri"/>
                <a:ea typeface="Calibri"/>
                <a:cs typeface="Calibri"/>
                <a:sym typeface="Calibri"/>
              </a:rPr>
              <a:t>: N646</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g6bdb4aa8a6_0_12"/>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SzPts val="1800"/>
              <a:buNone/>
            </a:pPr>
            <a:r>
              <a:rPr lang="en-US" sz="4000"/>
              <a:t>ESF Diagnostic Updates Training:</a:t>
            </a:r>
            <a:endParaRPr sz="4000"/>
          </a:p>
          <a:p>
            <a:pPr marL="0" lvl="0" indent="0" algn="l" rtl="0">
              <a:lnSpc>
                <a:spcPct val="85000"/>
              </a:lnSpc>
              <a:spcBef>
                <a:spcPts val="0"/>
              </a:spcBef>
              <a:spcAft>
                <a:spcPts val="0"/>
              </a:spcAft>
              <a:buSzPts val="1800"/>
              <a:buNone/>
            </a:pPr>
            <a:r>
              <a:rPr lang="en-US" sz="4000"/>
              <a:t>External ESF Facilitators </a:t>
            </a:r>
            <a:endParaRPr sz="4000"/>
          </a:p>
        </p:txBody>
      </p:sp>
      <p:sp>
        <p:nvSpPr>
          <p:cNvPr id="255" name="Google Shape;255;g6bdb4aa8a6_0_12"/>
          <p:cNvSpPr txBox="1">
            <a:spLocks noGrp="1"/>
          </p:cNvSpPr>
          <p:nvPr>
            <p:ph type="body" idx="1"/>
          </p:nvPr>
        </p:nvSpPr>
        <p:spPr>
          <a:xfrm>
            <a:off x="1097280" y="1845734"/>
            <a:ext cx="10058400" cy="4023300"/>
          </a:xfrm>
          <a:prstGeom prst="rect">
            <a:avLst/>
          </a:prstGeom>
          <a:noFill/>
          <a:ln>
            <a:noFill/>
          </a:ln>
        </p:spPr>
        <p:txBody>
          <a:bodyPr spcFirstLastPara="1" wrap="square" lIns="0" tIns="45700" rIns="0" bIns="45700" anchor="t" anchorCtr="0">
            <a:noAutofit/>
          </a:bodyPr>
          <a:lstStyle/>
          <a:p>
            <a:pPr marL="0" lvl="0" indent="0" algn="l" rtl="0">
              <a:spcBef>
                <a:spcPts val="1200"/>
              </a:spcBef>
              <a:spcAft>
                <a:spcPts val="0"/>
              </a:spcAft>
              <a:buNone/>
            </a:pPr>
            <a:r>
              <a:rPr lang="en-US" sz="2400"/>
              <a:t>All externals will need to have this training completed before they can conduct any spring diagnostics.</a:t>
            </a:r>
            <a:endParaRPr sz="2400"/>
          </a:p>
          <a:p>
            <a:pPr marL="0" lvl="0" indent="0" algn="l" rtl="0">
              <a:spcBef>
                <a:spcPts val="1200"/>
              </a:spcBef>
              <a:spcAft>
                <a:spcPts val="0"/>
              </a:spcAft>
              <a:buNone/>
            </a:pPr>
            <a:endParaRPr sz="2400"/>
          </a:p>
          <a:p>
            <a:pPr marL="0" lvl="0" indent="0" algn="l" rtl="0">
              <a:lnSpc>
                <a:spcPct val="90000"/>
              </a:lnSpc>
              <a:spcBef>
                <a:spcPts val="1200"/>
              </a:spcBef>
              <a:spcAft>
                <a:spcPts val="0"/>
              </a:spcAft>
              <a:buNone/>
            </a:pPr>
            <a:r>
              <a:rPr lang="en-US" sz="2400"/>
              <a:t>CES is tracking the completion of the ESF Diagnostic Updates training for all External ESF Facilitators.  </a:t>
            </a:r>
            <a:endParaRPr sz="2400"/>
          </a:p>
          <a:p>
            <a:pPr marL="0" lvl="0" indent="0" algn="l" rtl="0">
              <a:lnSpc>
                <a:spcPct val="90000"/>
              </a:lnSpc>
              <a:spcBef>
                <a:spcPts val="1200"/>
              </a:spcBef>
              <a:spcAft>
                <a:spcPts val="0"/>
              </a:spcAft>
              <a:buNone/>
            </a:pPr>
            <a:endParaRPr sz="2400"/>
          </a:p>
          <a:p>
            <a:pPr marL="0" lvl="0" indent="0" algn="l" rtl="0">
              <a:lnSpc>
                <a:spcPct val="90000"/>
              </a:lnSpc>
              <a:spcBef>
                <a:spcPts val="1200"/>
              </a:spcBef>
              <a:spcAft>
                <a:spcPts val="200"/>
              </a:spcAft>
              <a:buNone/>
            </a:pPr>
            <a:r>
              <a:rPr lang="en-US" sz="2400"/>
              <a:t>If any external ESF Facilitators attended your internal training at the ESC, please send their names and date of training to Keith Thompson or Krista Peake so that we can record this information.</a:t>
            </a:r>
            <a:endParaRPr sz="2400"/>
          </a:p>
        </p:txBody>
      </p:sp>
      <p:sp>
        <p:nvSpPr>
          <p:cNvPr id="256" name="Google Shape;256;g6bdb4aa8a6_0_12"/>
          <p:cNvSpPr/>
          <p:nvPr/>
        </p:nvSpPr>
        <p:spPr>
          <a:xfrm>
            <a:off x="0" y="6243419"/>
            <a:ext cx="12192000" cy="70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rgbClr val="FFFFFF"/>
                </a:solidFill>
                <a:latin typeface="Calibri"/>
                <a:ea typeface="Calibri"/>
                <a:cs typeface="Calibri"/>
                <a:sym typeface="Calibri"/>
              </a:rPr>
              <a:t>SLIDO.COM EVENT </a:t>
            </a:r>
            <a:r>
              <a:rPr lang="en-US" sz="4000" b="0" i="0" u="none" strike="noStrike" cap="none">
                <a:solidFill>
                  <a:srgbClr val="FFFFFF"/>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8"/>
                  </a:ext>
                </a:extLst>
              </a:rPr>
              <a:t>CODE</a:t>
            </a:r>
            <a:r>
              <a:rPr lang="en-US" sz="4000" b="0" i="0" u="none" strike="noStrike" cap="none">
                <a:solidFill>
                  <a:srgbClr val="FFFFFF"/>
                </a:solidFill>
                <a:latin typeface="Calibri"/>
                <a:ea typeface="Calibri"/>
                <a:cs typeface="Calibri"/>
                <a:sym typeface="Calibri"/>
              </a:rPr>
              <a:t>: N646</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g7a97f4d4c9_2_14"/>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SzPts val="1800"/>
              <a:buNone/>
            </a:pPr>
            <a:r>
              <a:rPr lang="en-US" sz="4000"/>
              <a:t>Updated ESF Diagnostic Tools</a:t>
            </a:r>
            <a:endParaRPr sz="4000"/>
          </a:p>
        </p:txBody>
      </p:sp>
      <p:sp>
        <p:nvSpPr>
          <p:cNvPr id="263" name="Google Shape;263;g7a97f4d4c9_2_14"/>
          <p:cNvSpPr txBox="1">
            <a:spLocks noGrp="1"/>
          </p:cNvSpPr>
          <p:nvPr>
            <p:ph type="body" idx="1"/>
          </p:nvPr>
        </p:nvSpPr>
        <p:spPr>
          <a:xfrm>
            <a:off x="1097280" y="1845734"/>
            <a:ext cx="10058400" cy="4023300"/>
          </a:xfrm>
          <a:prstGeom prst="rect">
            <a:avLst/>
          </a:prstGeom>
          <a:noFill/>
          <a:ln>
            <a:noFill/>
          </a:ln>
        </p:spPr>
        <p:txBody>
          <a:bodyPr spcFirstLastPara="1" wrap="square" lIns="0" tIns="45700" rIns="0" bIns="45700" anchor="t" anchorCtr="0">
            <a:noAutofit/>
          </a:bodyPr>
          <a:lstStyle/>
          <a:p>
            <a:pPr marL="0" lvl="0" indent="0" algn="l" rtl="0">
              <a:lnSpc>
                <a:spcPct val="90000"/>
              </a:lnSpc>
              <a:spcBef>
                <a:spcPts val="1200"/>
              </a:spcBef>
              <a:spcAft>
                <a:spcPts val="0"/>
              </a:spcAft>
              <a:buNone/>
            </a:pPr>
            <a:r>
              <a:rPr lang="en-US" sz="2400"/>
              <a:t>All ESF Diagnostic Tools have now been updated and posted to the TexasESF website on the Facilitator Tools page. </a:t>
            </a:r>
            <a:endParaRPr sz="2400"/>
          </a:p>
          <a:p>
            <a:pPr marL="457200" lvl="0" indent="-381000" algn="l" rtl="0">
              <a:lnSpc>
                <a:spcPct val="90000"/>
              </a:lnSpc>
              <a:spcBef>
                <a:spcPts val="1200"/>
              </a:spcBef>
              <a:spcAft>
                <a:spcPts val="0"/>
              </a:spcAft>
              <a:buSzPts val="2400"/>
              <a:buChar char="●"/>
            </a:pPr>
            <a:r>
              <a:rPr lang="en-US" sz="2400"/>
              <a:t>Please only access templates through this page going forward. We will be shutting down the previous google drive folder. </a:t>
            </a:r>
            <a:endParaRPr sz="2400"/>
          </a:p>
          <a:p>
            <a:pPr marL="457200" lvl="0" indent="-381000" algn="l" rtl="0">
              <a:lnSpc>
                <a:spcPct val="90000"/>
              </a:lnSpc>
              <a:spcBef>
                <a:spcPts val="0"/>
              </a:spcBef>
              <a:spcAft>
                <a:spcPts val="0"/>
              </a:spcAft>
              <a:buSzPts val="2400"/>
              <a:buChar char="●"/>
            </a:pPr>
            <a:r>
              <a:rPr lang="en-US" sz="2400"/>
              <a:t>In addition, we have added exemplars of critical tools to the Facilitator Tools page as well, so that ESFFs can reference them when completing their tools. </a:t>
            </a:r>
            <a:endParaRPr sz="2400"/>
          </a:p>
          <a:p>
            <a:pPr marL="457200" lvl="0" indent="-381000" algn="l" rtl="0">
              <a:lnSpc>
                <a:spcPct val="90000"/>
              </a:lnSpc>
              <a:spcBef>
                <a:spcPts val="0"/>
              </a:spcBef>
              <a:spcAft>
                <a:spcPts val="0"/>
              </a:spcAft>
              <a:buSzPts val="2400"/>
              <a:buChar char="●"/>
            </a:pPr>
            <a:r>
              <a:rPr lang="en-US" sz="2400"/>
              <a:t>Lastly, we will be updating the tools page to also include the ESF Diagnostic and ESF Final Report Look-Fors documents for your reference. </a:t>
            </a:r>
            <a:endParaRPr sz="2400"/>
          </a:p>
        </p:txBody>
      </p:sp>
      <p:sp>
        <p:nvSpPr>
          <p:cNvPr id="264" name="Google Shape;264;g7a97f4d4c9_2_14"/>
          <p:cNvSpPr/>
          <p:nvPr/>
        </p:nvSpPr>
        <p:spPr>
          <a:xfrm>
            <a:off x="0" y="6243419"/>
            <a:ext cx="12192000" cy="70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rgbClr val="FFFFFF"/>
                </a:solidFill>
                <a:latin typeface="Calibri"/>
                <a:ea typeface="Calibri"/>
                <a:cs typeface="Calibri"/>
                <a:sym typeface="Calibri"/>
              </a:rPr>
              <a:t>SLIDO.COM EVENT </a:t>
            </a:r>
            <a:r>
              <a:rPr lang="en-US" sz="4000" b="0" i="0" u="none" strike="noStrike" cap="none">
                <a:solidFill>
                  <a:srgbClr val="FFFFFF"/>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9"/>
                  </a:ext>
                </a:extLst>
              </a:rPr>
              <a:t>CODE</a:t>
            </a:r>
            <a:r>
              <a:rPr lang="en-US" sz="4000" b="0" i="0" u="none" strike="noStrike" cap="none">
                <a:solidFill>
                  <a:srgbClr val="FFFFFF"/>
                </a:solidFill>
                <a:latin typeface="Calibri"/>
                <a:ea typeface="Calibri"/>
                <a:cs typeface="Calibri"/>
                <a:sym typeface="Calibri"/>
              </a:rPr>
              <a:t>: N646</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g7a97f4d4c9_2_316"/>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SzPts val="1800"/>
              <a:buNone/>
            </a:pPr>
            <a:r>
              <a:rPr lang="en-US" sz="4000"/>
              <a:t>Future Initial ESF Facilitator Training</a:t>
            </a:r>
            <a:endParaRPr sz="4000"/>
          </a:p>
        </p:txBody>
      </p:sp>
      <p:sp>
        <p:nvSpPr>
          <p:cNvPr id="271" name="Google Shape;271;g7a97f4d4c9_2_316"/>
          <p:cNvSpPr txBox="1">
            <a:spLocks noGrp="1"/>
          </p:cNvSpPr>
          <p:nvPr>
            <p:ph type="body" idx="1"/>
          </p:nvPr>
        </p:nvSpPr>
        <p:spPr>
          <a:xfrm>
            <a:off x="1097280" y="1845734"/>
            <a:ext cx="10058400" cy="4023300"/>
          </a:xfrm>
          <a:prstGeom prst="rect">
            <a:avLst/>
          </a:prstGeom>
          <a:noFill/>
          <a:ln>
            <a:noFill/>
          </a:ln>
        </p:spPr>
        <p:txBody>
          <a:bodyPr spcFirstLastPara="1" wrap="square" lIns="0" tIns="45700" rIns="0" bIns="45700" anchor="t" anchorCtr="0">
            <a:noAutofit/>
          </a:bodyPr>
          <a:lstStyle/>
          <a:p>
            <a:pPr marL="457200" lvl="0" indent="-381000" algn="l" rtl="0">
              <a:lnSpc>
                <a:spcPct val="90000"/>
              </a:lnSpc>
              <a:spcBef>
                <a:spcPts val="1200"/>
              </a:spcBef>
              <a:spcAft>
                <a:spcPts val="0"/>
              </a:spcAft>
              <a:buSzPts val="2400"/>
              <a:buChar char="●"/>
            </a:pPr>
            <a:r>
              <a:rPr lang="en-US" sz="2400"/>
              <a:t>We’re planning to hold training for new ESF Facilitators Fall 2020.</a:t>
            </a:r>
            <a:endParaRPr sz="2400"/>
          </a:p>
        </p:txBody>
      </p:sp>
      <p:sp>
        <p:nvSpPr>
          <p:cNvPr id="272" name="Google Shape;272;g7a97f4d4c9_2_316"/>
          <p:cNvSpPr/>
          <p:nvPr/>
        </p:nvSpPr>
        <p:spPr>
          <a:xfrm>
            <a:off x="0" y="6243419"/>
            <a:ext cx="12192000" cy="70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rgbClr val="FFFFFF"/>
                </a:solidFill>
                <a:latin typeface="Calibri"/>
                <a:ea typeface="Calibri"/>
                <a:cs typeface="Calibri"/>
                <a:sym typeface="Calibri"/>
              </a:rPr>
              <a:t>SLIDO.COM EVENT </a:t>
            </a:r>
            <a:r>
              <a:rPr lang="en-US" sz="4000" b="0" i="0" u="none" strike="noStrike" cap="none">
                <a:solidFill>
                  <a:srgbClr val="FFFFFF"/>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0"/>
                  </a:ext>
                </a:extLst>
              </a:rPr>
              <a:t>CODE</a:t>
            </a:r>
            <a:r>
              <a:rPr lang="en-US" sz="4000" b="0" i="0" u="none" strike="noStrike" cap="none">
                <a:solidFill>
                  <a:srgbClr val="FFFFFF"/>
                </a:solidFill>
                <a:latin typeface="Calibri"/>
                <a:ea typeface="Calibri"/>
                <a:cs typeface="Calibri"/>
                <a:sym typeface="Calibri"/>
              </a:rPr>
              <a:t>: N646</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g6bdb4aa8a6_0_0"/>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SzPts val="1800"/>
              <a:buNone/>
            </a:pPr>
            <a:r>
              <a:rPr lang="en-US" sz="4000"/>
              <a:t>External ESF Facilitator Management</a:t>
            </a:r>
            <a:endParaRPr sz="4000"/>
          </a:p>
        </p:txBody>
      </p:sp>
      <p:sp>
        <p:nvSpPr>
          <p:cNvPr id="279" name="Google Shape;279;g6bdb4aa8a6_0_0"/>
          <p:cNvSpPr txBox="1">
            <a:spLocks noGrp="1"/>
          </p:cNvSpPr>
          <p:nvPr>
            <p:ph type="body" idx="1"/>
          </p:nvPr>
        </p:nvSpPr>
        <p:spPr>
          <a:xfrm>
            <a:off x="1097280" y="1845734"/>
            <a:ext cx="10058400" cy="4023300"/>
          </a:xfrm>
          <a:prstGeom prst="rect">
            <a:avLst/>
          </a:prstGeom>
          <a:noFill/>
          <a:ln>
            <a:noFill/>
          </a:ln>
        </p:spPr>
        <p:txBody>
          <a:bodyPr spcFirstLastPara="1" wrap="square" lIns="0" tIns="45700" rIns="0" bIns="45700" anchor="t" anchorCtr="0">
            <a:noAutofit/>
          </a:bodyPr>
          <a:lstStyle/>
          <a:p>
            <a:pPr marL="0" lvl="0" indent="0" algn="l" rtl="0">
              <a:lnSpc>
                <a:spcPct val="90000"/>
              </a:lnSpc>
              <a:spcBef>
                <a:spcPts val="1200"/>
              </a:spcBef>
              <a:spcAft>
                <a:spcPts val="0"/>
              </a:spcAft>
              <a:buSzPts val="1800"/>
              <a:buNone/>
            </a:pPr>
            <a:r>
              <a:rPr lang="en-US" sz="2400"/>
              <a:t>CES is trying to obtain an accurate count of the number of campuses that received their ESF Diagnostic from an External ESF Facilitator.  In addition to verifying that all campuses have been matched with facilitators, this number will help us in planning our next round of ESF Facilitator recruitment and training.</a:t>
            </a:r>
            <a:endParaRPr sz="2400"/>
          </a:p>
          <a:p>
            <a:pPr marL="0" lvl="0" indent="0" algn="l" rtl="0">
              <a:lnSpc>
                <a:spcPct val="90000"/>
              </a:lnSpc>
              <a:spcBef>
                <a:spcPts val="1200"/>
              </a:spcBef>
              <a:spcAft>
                <a:spcPts val="0"/>
              </a:spcAft>
              <a:buSzPts val="1800"/>
              <a:buNone/>
            </a:pPr>
            <a:endParaRPr sz="2400"/>
          </a:p>
          <a:p>
            <a:pPr marL="0" lvl="0" indent="0" algn="l" rtl="0">
              <a:lnSpc>
                <a:spcPct val="90000"/>
              </a:lnSpc>
              <a:spcBef>
                <a:spcPts val="1200"/>
              </a:spcBef>
              <a:spcAft>
                <a:spcPts val="0"/>
              </a:spcAft>
              <a:buSzPts val="1800"/>
              <a:buNone/>
            </a:pPr>
            <a:r>
              <a:rPr lang="en-US" sz="2400"/>
              <a:t>In this week’s SI Newsletter, there will be a link to a document for each SI Lead to verify the campuses that utilized an External ESF Facilitator during the fall or spring semester.  </a:t>
            </a:r>
            <a:br>
              <a:rPr lang="en-US" sz="2400"/>
            </a:br>
            <a:endParaRPr sz="2400"/>
          </a:p>
          <a:p>
            <a:pPr marL="0" lvl="0" indent="0" algn="l" rtl="0">
              <a:lnSpc>
                <a:spcPct val="90000"/>
              </a:lnSpc>
              <a:spcBef>
                <a:spcPts val="1200"/>
              </a:spcBef>
              <a:spcAft>
                <a:spcPts val="200"/>
              </a:spcAft>
              <a:buSzPts val="1800"/>
              <a:buNone/>
            </a:pPr>
            <a:r>
              <a:rPr lang="en-US" sz="2400"/>
              <a:t>Contact Keith Thompson for any corrections or additions.</a:t>
            </a:r>
            <a:endParaRPr sz="2400"/>
          </a:p>
        </p:txBody>
      </p:sp>
      <p:sp>
        <p:nvSpPr>
          <p:cNvPr id="280" name="Google Shape;280;g6bdb4aa8a6_0_0"/>
          <p:cNvSpPr/>
          <p:nvPr/>
        </p:nvSpPr>
        <p:spPr>
          <a:xfrm>
            <a:off x="0" y="6243419"/>
            <a:ext cx="12192000" cy="70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rgbClr val="FFFFFF"/>
                </a:solidFill>
                <a:latin typeface="Calibri"/>
                <a:ea typeface="Calibri"/>
                <a:cs typeface="Calibri"/>
                <a:sym typeface="Calibri"/>
              </a:rPr>
              <a:t>SLIDO.COM EVENT </a:t>
            </a:r>
            <a:r>
              <a:rPr lang="en-US" sz="4000" b="0" i="0" u="none" strike="noStrike" cap="none">
                <a:solidFill>
                  <a:srgbClr val="FFFFFF"/>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1"/>
                  </a:ext>
                </a:extLst>
              </a:rPr>
              <a:t>CODE</a:t>
            </a:r>
            <a:r>
              <a:rPr lang="en-US" sz="4000" b="0" i="0" u="none" strike="noStrike" cap="none">
                <a:solidFill>
                  <a:srgbClr val="FFFFFF"/>
                </a:solidFill>
                <a:latin typeface="Calibri"/>
                <a:ea typeface="Calibri"/>
                <a:cs typeface="Calibri"/>
                <a:sym typeface="Calibri"/>
              </a:rPr>
              <a:t>: N646</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19"/>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000"/>
              <a:buFont typeface="Calibri"/>
              <a:buNone/>
            </a:pPr>
            <a:r>
              <a:rPr lang="en-US" sz="4000"/>
              <a:t>External ESF Facilitator Support for Spring and Beyond </a:t>
            </a:r>
            <a:endParaRPr sz="4000"/>
          </a:p>
        </p:txBody>
      </p:sp>
      <p:sp>
        <p:nvSpPr>
          <p:cNvPr id="287" name="Google Shape;287;p19"/>
          <p:cNvSpPr txBox="1">
            <a:spLocks noGrp="1"/>
          </p:cNvSpPr>
          <p:nvPr>
            <p:ph type="body" idx="1"/>
          </p:nvPr>
        </p:nvSpPr>
        <p:spPr>
          <a:xfrm>
            <a:off x="1097280" y="1845734"/>
            <a:ext cx="10058400" cy="4023300"/>
          </a:xfrm>
          <a:prstGeom prst="rect">
            <a:avLst/>
          </a:prstGeom>
          <a:noFill/>
          <a:ln>
            <a:noFill/>
          </a:ln>
        </p:spPr>
        <p:txBody>
          <a:bodyPr spcFirstLastPara="1" wrap="square" lIns="0" tIns="45700" rIns="0" bIns="45700" anchor="t" anchorCtr="0">
            <a:noAutofit/>
          </a:bodyPr>
          <a:lstStyle/>
          <a:p>
            <a:pPr marL="457200" lvl="0" indent="-381000" algn="l" rtl="0">
              <a:lnSpc>
                <a:spcPct val="90000"/>
              </a:lnSpc>
              <a:spcBef>
                <a:spcPts val="1200"/>
              </a:spcBef>
              <a:spcAft>
                <a:spcPts val="0"/>
              </a:spcAft>
              <a:buClr>
                <a:srgbClr val="262626"/>
              </a:buClr>
              <a:buSzPts val="2400"/>
              <a:buChar char="●"/>
            </a:pPr>
            <a:r>
              <a:rPr lang="en-US" sz="2400">
                <a:solidFill>
                  <a:srgbClr val="262626"/>
                </a:solidFill>
              </a:rPr>
              <a:t>CES is available to help with External ESF Facilitator placement for the spring, if needed. </a:t>
            </a:r>
            <a:br>
              <a:rPr lang="en-US" sz="2400">
                <a:solidFill>
                  <a:srgbClr val="262626"/>
                </a:solidFill>
              </a:rPr>
            </a:br>
            <a:endParaRPr sz="2400">
              <a:solidFill>
                <a:srgbClr val="262626"/>
              </a:solidFill>
            </a:endParaRPr>
          </a:p>
          <a:p>
            <a:pPr marL="457200" lvl="0" indent="-381000" algn="l" rtl="0">
              <a:lnSpc>
                <a:spcPct val="90000"/>
              </a:lnSpc>
              <a:spcBef>
                <a:spcPts val="0"/>
              </a:spcBef>
              <a:spcAft>
                <a:spcPts val="0"/>
              </a:spcAft>
              <a:buClr>
                <a:srgbClr val="262626"/>
              </a:buClr>
              <a:buSzPts val="2400"/>
              <a:buChar char="●"/>
            </a:pPr>
            <a:r>
              <a:rPr lang="en-US" sz="2400">
                <a:solidFill>
                  <a:srgbClr val="262626"/>
                </a:solidFill>
              </a:rPr>
              <a:t>A consideration going forward may be that the use of External ESF Facilitators could free up School Improvement staff for capacity building and other responsibilities.  </a:t>
            </a:r>
            <a:br>
              <a:rPr lang="en-US" sz="2400">
                <a:solidFill>
                  <a:srgbClr val="262626"/>
                </a:solidFill>
              </a:rPr>
            </a:br>
            <a:endParaRPr sz="2400">
              <a:solidFill>
                <a:srgbClr val="262626"/>
              </a:solidFill>
            </a:endParaRPr>
          </a:p>
          <a:p>
            <a:pPr marL="457200" lvl="0" indent="-381000" algn="l" rtl="0">
              <a:lnSpc>
                <a:spcPct val="90000"/>
              </a:lnSpc>
              <a:spcBef>
                <a:spcPts val="0"/>
              </a:spcBef>
              <a:spcAft>
                <a:spcPts val="0"/>
              </a:spcAft>
              <a:buClr>
                <a:srgbClr val="262626"/>
              </a:buClr>
              <a:buSzPts val="2400"/>
              <a:buChar char="●"/>
            </a:pPr>
            <a:r>
              <a:rPr lang="en-US" sz="2400">
                <a:solidFill>
                  <a:srgbClr val="262626"/>
                </a:solidFill>
              </a:rPr>
              <a:t>Also, if you have any concerns about External ESF Facilitators within your region, please inform CES. </a:t>
            </a:r>
            <a:endParaRPr sz="2400">
              <a:solidFill>
                <a:srgbClr val="262626"/>
              </a:solidFill>
            </a:endParaRPr>
          </a:p>
        </p:txBody>
      </p:sp>
      <p:sp>
        <p:nvSpPr>
          <p:cNvPr id="288" name="Google Shape;288;p19"/>
          <p:cNvSpPr/>
          <p:nvPr/>
        </p:nvSpPr>
        <p:spPr>
          <a:xfrm>
            <a:off x="0" y="6243419"/>
            <a:ext cx="12192000" cy="70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rgbClr val="FFFFFF"/>
                </a:solidFill>
                <a:latin typeface="Calibri"/>
                <a:ea typeface="Calibri"/>
                <a:cs typeface="Calibri"/>
                <a:sym typeface="Calibri"/>
              </a:rPr>
              <a:t>S</a:t>
            </a:r>
            <a:endParaRPr sz="4000" b="0" i="0" u="none" strike="noStrike" cap="none">
              <a:solidFill>
                <a:srgbClr val="FFFFFF"/>
              </a:solidFill>
              <a:latin typeface="Calibri"/>
              <a:ea typeface="Calibri"/>
              <a:cs typeface="Calibri"/>
              <a:sym typeface="Calibri"/>
            </a:endParaRPr>
          </a:p>
        </p:txBody>
      </p:sp>
      <p:sp>
        <p:nvSpPr>
          <p:cNvPr id="289" name="Google Shape;289;p19"/>
          <p:cNvSpPr/>
          <p:nvPr/>
        </p:nvSpPr>
        <p:spPr>
          <a:xfrm>
            <a:off x="0" y="6243419"/>
            <a:ext cx="12192000" cy="70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rgbClr val="FFFFFF"/>
                </a:solidFill>
                <a:latin typeface="Calibri"/>
                <a:ea typeface="Calibri"/>
                <a:cs typeface="Calibri"/>
                <a:sym typeface="Calibri"/>
              </a:rPr>
              <a:t>SLIDO.COM EVENT </a:t>
            </a:r>
            <a:r>
              <a:rPr lang="en-US" sz="4000" b="0" i="0" u="none" strike="noStrike" cap="none">
                <a:solidFill>
                  <a:srgbClr val="FFFFFF"/>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2"/>
                  </a:ext>
                </a:extLst>
              </a:rPr>
              <a:t>CODE</a:t>
            </a:r>
            <a:r>
              <a:rPr lang="en-US" sz="4000" b="0" i="0" u="none" strike="noStrike" cap="none">
                <a:solidFill>
                  <a:srgbClr val="FFFFFF"/>
                </a:solidFill>
                <a:latin typeface="Calibri"/>
                <a:ea typeface="Calibri"/>
                <a:cs typeface="Calibri"/>
                <a:sym typeface="Calibri"/>
              </a:rPr>
              <a:t>: N646</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
          <p:cNvSpPr txBox="1">
            <a:spLocks noGrp="1"/>
          </p:cNvSpPr>
          <p:nvPr>
            <p:ph type="body" idx="4294967295"/>
          </p:nvPr>
        </p:nvSpPr>
        <p:spPr>
          <a:xfrm>
            <a:off x="391409" y="1354603"/>
            <a:ext cx="11737200" cy="4629600"/>
          </a:xfrm>
          <a:prstGeom prst="rect">
            <a:avLst/>
          </a:prstGeom>
          <a:noFill/>
          <a:ln>
            <a:noFill/>
          </a:ln>
        </p:spPr>
        <p:txBody>
          <a:bodyPr spcFirstLastPara="1" wrap="square" lIns="0" tIns="45700" rIns="0" bIns="45700" anchor="t" anchorCtr="0">
            <a:noAutofit/>
          </a:bodyPr>
          <a:lstStyle/>
          <a:p>
            <a:pPr marL="91440" lvl="0" indent="-91440" algn="l" rtl="0">
              <a:lnSpc>
                <a:spcPct val="90000"/>
              </a:lnSpc>
              <a:spcBef>
                <a:spcPts val="0"/>
              </a:spcBef>
              <a:spcAft>
                <a:spcPts val="0"/>
              </a:spcAft>
              <a:buSzPts val="2800"/>
              <a:buFont typeface="Noto Sans Symbols"/>
              <a:buChar char="⮚"/>
            </a:pPr>
            <a:r>
              <a:rPr lang="en-US" sz="2800"/>
              <a:t>Roll Call</a:t>
            </a:r>
            <a:endParaRPr/>
          </a:p>
          <a:p>
            <a:pPr marL="91440" lvl="0" indent="-91440" algn="l" rtl="0">
              <a:lnSpc>
                <a:spcPct val="90000"/>
              </a:lnSpc>
              <a:spcBef>
                <a:spcPts val="1400"/>
              </a:spcBef>
              <a:spcAft>
                <a:spcPts val="0"/>
              </a:spcAft>
              <a:buSzPts val="2800"/>
              <a:buFont typeface="Noto Sans Symbols"/>
              <a:buChar char="⮚"/>
            </a:pPr>
            <a:r>
              <a:rPr lang="en-US" sz="2800"/>
              <a:t>Communication</a:t>
            </a:r>
            <a:endParaRPr/>
          </a:p>
          <a:p>
            <a:pPr marL="91440" lvl="0" indent="-91440" algn="l" rtl="0">
              <a:lnSpc>
                <a:spcPct val="90000"/>
              </a:lnSpc>
              <a:spcBef>
                <a:spcPts val="1400"/>
              </a:spcBef>
              <a:spcAft>
                <a:spcPts val="0"/>
              </a:spcAft>
              <a:buSzPts val="2800"/>
              <a:buFont typeface="Noto Sans Symbols"/>
              <a:buChar char="⮚"/>
            </a:pPr>
            <a:r>
              <a:rPr lang="en-US" sz="2800"/>
              <a:t>ESF Diagnostic and ESF Facilitator Support</a:t>
            </a:r>
            <a:endParaRPr/>
          </a:p>
          <a:p>
            <a:pPr marL="91440" lvl="0" indent="-91440" algn="l" rtl="0">
              <a:lnSpc>
                <a:spcPct val="90000"/>
              </a:lnSpc>
              <a:spcBef>
                <a:spcPts val="1400"/>
              </a:spcBef>
              <a:spcAft>
                <a:spcPts val="0"/>
              </a:spcAft>
              <a:buSzPts val="2800"/>
              <a:buFont typeface="Noto Sans Symbols"/>
              <a:buChar char="⮚"/>
            </a:pPr>
            <a:r>
              <a:rPr lang="en-US" sz="2800"/>
              <a:t>Plan Development and SI Facilitator Support</a:t>
            </a:r>
            <a:endParaRPr/>
          </a:p>
          <a:p>
            <a:pPr marL="91440" lvl="0" indent="-91440" algn="l" rtl="0">
              <a:lnSpc>
                <a:spcPct val="90000"/>
              </a:lnSpc>
              <a:spcBef>
                <a:spcPts val="1400"/>
              </a:spcBef>
              <a:spcAft>
                <a:spcPts val="0"/>
              </a:spcAft>
              <a:buSzPts val="2800"/>
              <a:buFont typeface="Noto Sans Symbols"/>
              <a:buChar char="⮚"/>
            </a:pPr>
            <a:r>
              <a:rPr lang="en-US" sz="2800"/>
              <a:t>Grant Management</a:t>
            </a:r>
            <a:endParaRPr sz="2800"/>
          </a:p>
          <a:p>
            <a:pPr marL="91440" lvl="0" indent="-91440" algn="l" rtl="0">
              <a:lnSpc>
                <a:spcPct val="90000"/>
              </a:lnSpc>
              <a:spcBef>
                <a:spcPts val="1400"/>
              </a:spcBef>
              <a:spcAft>
                <a:spcPts val="0"/>
              </a:spcAft>
              <a:buSzPts val="2800"/>
              <a:buFont typeface="Noto Sans Symbols"/>
              <a:buChar char="⮚"/>
            </a:pPr>
            <a:r>
              <a:rPr lang="en-US" sz="2800"/>
              <a:t>Upcoming Topics</a:t>
            </a:r>
            <a:endParaRPr/>
          </a:p>
          <a:p>
            <a:pPr marL="91440" lvl="0" indent="0" algn="l" rtl="0">
              <a:lnSpc>
                <a:spcPct val="90000"/>
              </a:lnSpc>
              <a:spcBef>
                <a:spcPts val="1400"/>
              </a:spcBef>
              <a:spcAft>
                <a:spcPts val="0"/>
              </a:spcAft>
              <a:buSzPts val="2800"/>
              <a:buFont typeface="Noto Sans Symbols"/>
              <a:buNone/>
            </a:pPr>
            <a:endParaRPr sz="2800"/>
          </a:p>
          <a:p>
            <a:pPr marL="91440" lvl="0" indent="0" algn="l" rtl="0">
              <a:lnSpc>
                <a:spcPct val="90000"/>
              </a:lnSpc>
              <a:spcBef>
                <a:spcPts val="1400"/>
              </a:spcBef>
              <a:spcAft>
                <a:spcPts val="0"/>
              </a:spcAft>
              <a:buSzPts val="2800"/>
              <a:buFont typeface="Noto Sans Symbols"/>
              <a:buNone/>
            </a:pPr>
            <a:endParaRPr sz="2800"/>
          </a:p>
          <a:p>
            <a:pPr marL="0" lvl="0" indent="0" algn="l" rtl="0">
              <a:lnSpc>
                <a:spcPct val="90000"/>
              </a:lnSpc>
              <a:spcBef>
                <a:spcPts val="1400"/>
              </a:spcBef>
              <a:spcAft>
                <a:spcPts val="0"/>
              </a:spcAft>
              <a:buSzPts val="2800"/>
              <a:buNone/>
            </a:pPr>
            <a:endParaRPr sz="2800"/>
          </a:p>
        </p:txBody>
      </p:sp>
      <p:sp>
        <p:nvSpPr>
          <p:cNvPr id="139" name="Google Shape;139;p2"/>
          <p:cNvSpPr txBox="1">
            <a:spLocks noGrp="1"/>
          </p:cNvSpPr>
          <p:nvPr>
            <p:ph type="title" idx="4294967295"/>
          </p:nvPr>
        </p:nvSpPr>
        <p:spPr>
          <a:xfrm>
            <a:off x="995738" y="258950"/>
            <a:ext cx="10058400" cy="966900"/>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Clr>
                <a:srgbClr val="3F3F3F"/>
              </a:buClr>
              <a:buSzPts val="4800"/>
              <a:buFont typeface="Calibri"/>
              <a:buNone/>
            </a:pPr>
            <a:r>
              <a:rPr lang="en-US" b="1"/>
              <a:t>Agenda</a:t>
            </a:r>
            <a:endParaRPr/>
          </a:p>
        </p:txBody>
      </p:sp>
      <p:sp>
        <p:nvSpPr>
          <p:cNvPr id="140" name="Google Shape;140;p2"/>
          <p:cNvSpPr/>
          <p:nvPr/>
        </p:nvSpPr>
        <p:spPr>
          <a:xfrm>
            <a:off x="0" y="6243419"/>
            <a:ext cx="12192000" cy="70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rgbClr val="FFFFFF"/>
                </a:solidFill>
                <a:latin typeface="Calibri"/>
                <a:ea typeface="Calibri"/>
                <a:cs typeface="Calibri"/>
                <a:sym typeface="Calibri"/>
              </a:rPr>
              <a:t>SLIDO.COM EVENT </a:t>
            </a:r>
            <a:r>
              <a:rPr lang="en-US" sz="4000" b="0" i="0" u="none" strike="noStrike" cap="none">
                <a:solidFill>
                  <a:srgbClr val="FFFFFF"/>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
                  </a:ext>
                </a:extLst>
              </a:rPr>
              <a:t>CODE</a:t>
            </a:r>
            <a:r>
              <a:rPr lang="en-US" sz="4000" b="0" i="0" u="none" strike="noStrike" cap="none">
                <a:solidFill>
                  <a:srgbClr val="FFFFFF"/>
                </a:solidFill>
                <a:latin typeface="Calibri"/>
                <a:ea typeface="Calibri"/>
                <a:cs typeface="Calibri"/>
                <a:sym typeface="Calibri"/>
              </a:rPr>
              <a:t>: N646</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13"/>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SzPts val="1800"/>
              <a:buNone/>
            </a:pPr>
            <a:r>
              <a:rPr lang="en-US" sz="4000"/>
              <a:t>Panorama Survey Updates </a:t>
            </a:r>
            <a:endParaRPr sz="4000"/>
          </a:p>
        </p:txBody>
      </p:sp>
      <p:sp>
        <p:nvSpPr>
          <p:cNvPr id="296" name="Google Shape;296;p13"/>
          <p:cNvSpPr txBox="1">
            <a:spLocks noGrp="1"/>
          </p:cNvSpPr>
          <p:nvPr>
            <p:ph type="body" idx="1"/>
          </p:nvPr>
        </p:nvSpPr>
        <p:spPr>
          <a:xfrm>
            <a:off x="1097275" y="1845725"/>
            <a:ext cx="10612500" cy="4023300"/>
          </a:xfrm>
          <a:prstGeom prst="rect">
            <a:avLst/>
          </a:prstGeom>
          <a:noFill/>
          <a:ln>
            <a:noFill/>
          </a:ln>
        </p:spPr>
        <p:txBody>
          <a:bodyPr spcFirstLastPara="1" wrap="square" lIns="0" tIns="45700" rIns="0" bIns="45700" anchor="t" anchorCtr="0">
            <a:noAutofit/>
          </a:bodyPr>
          <a:lstStyle/>
          <a:p>
            <a:pPr marL="457200" lvl="0" indent="-381000" algn="l" rtl="0">
              <a:lnSpc>
                <a:spcPct val="115000"/>
              </a:lnSpc>
              <a:spcBef>
                <a:spcPts val="1200"/>
              </a:spcBef>
              <a:spcAft>
                <a:spcPts val="0"/>
              </a:spcAft>
              <a:buClr>
                <a:schemeClr val="dk1"/>
              </a:buClr>
              <a:buSzPts val="2400"/>
              <a:buChar char="●"/>
            </a:pPr>
            <a:r>
              <a:rPr lang="en-US" sz="2400" b="1">
                <a:solidFill>
                  <a:schemeClr val="dk1"/>
                </a:solidFill>
              </a:rPr>
              <a:t>Survey Final Extension ends on 12/6/19: </a:t>
            </a:r>
            <a:endParaRPr sz="2400">
              <a:solidFill>
                <a:schemeClr val="dk1"/>
              </a:solidFill>
            </a:endParaRPr>
          </a:p>
          <a:p>
            <a:pPr marL="914400" lvl="1" indent="-381000" algn="l" rtl="0">
              <a:lnSpc>
                <a:spcPct val="115000"/>
              </a:lnSpc>
              <a:spcBef>
                <a:spcPts val="0"/>
              </a:spcBef>
              <a:spcAft>
                <a:spcPts val="0"/>
              </a:spcAft>
              <a:buClr>
                <a:schemeClr val="dk1"/>
              </a:buClr>
              <a:buSzPts val="2400"/>
              <a:buChar char="○"/>
            </a:pPr>
            <a:r>
              <a:rPr lang="en-US" sz="2400">
                <a:solidFill>
                  <a:schemeClr val="dk1"/>
                </a:solidFill>
              </a:rPr>
              <a:t>11/25/19: TEA intervention to 0 responders </a:t>
            </a:r>
            <a:endParaRPr sz="2400">
              <a:solidFill>
                <a:schemeClr val="dk1"/>
              </a:solidFill>
            </a:endParaRPr>
          </a:p>
          <a:p>
            <a:pPr marL="914400" lvl="1" indent="-381000" algn="l" rtl="0">
              <a:lnSpc>
                <a:spcPct val="115000"/>
              </a:lnSpc>
              <a:spcBef>
                <a:spcPts val="0"/>
              </a:spcBef>
              <a:spcAft>
                <a:spcPts val="0"/>
              </a:spcAft>
              <a:buClr>
                <a:schemeClr val="dk1"/>
              </a:buClr>
              <a:buSzPts val="2400"/>
              <a:buChar char="○"/>
            </a:pPr>
            <a:r>
              <a:rPr lang="en-US" sz="2400">
                <a:solidFill>
                  <a:schemeClr val="dk1"/>
                </a:solidFill>
              </a:rPr>
              <a:t>Continue to redirect them to Melissa and Panorama support</a:t>
            </a:r>
            <a:endParaRPr sz="2400">
              <a:solidFill>
                <a:schemeClr val="dk1"/>
              </a:solidFill>
            </a:endParaRPr>
          </a:p>
          <a:p>
            <a:pPr marL="457200" lvl="0" indent="-381000" algn="l" rtl="0">
              <a:lnSpc>
                <a:spcPct val="115000"/>
              </a:lnSpc>
              <a:spcBef>
                <a:spcPts val="0"/>
              </a:spcBef>
              <a:spcAft>
                <a:spcPts val="0"/>
              </a:spcAft>
              <a:buClr>
                <a:schemeClr val="dk1"/>
              </a:buClr>
              <a:buSzPts val="2400"/>
              <a:buChar char="●"/>
            </a:pPr>
            <a:r>
              <a:rPr lang="en-US" sz="2400" b="1">
                <a:solidFill>
                  <a:schemeClr val="dk1"/>
                </a:solidFill>
              </a:rPr>
              <a:t>Early Diagnostic Campus Visits:</a:t>
            </a:r>
            <a:endParaRPr sz="2400" b="1">
              <a:solidFill>
                <a:schemeClr val="dk1"/>
              </a:solidFill>
            </a:endParaRPr>
          </a:p>
          <a:p>
            <a:pPr marL="914400" lvl="1" indent="-381000" algn="l" rtl="0">
              <a:lnSpc>
                <a:spcPct val="115000"/>
              </a:lnSpc>
              <a:spcBef>
                <a:spcPts val="0"/>
              </a:spcBef>
              <a:spcAft>
                <a:spcPts val="0"/>
              </a:spcAft>
              <a:buClr>
                <a:schemeClr val="dk1"/>
              </a:buClr>
              <a:buSzPts val="2400"/>
              <a:buChar char="○"/>
            </a:pPr>
            <a:r>
              <a:rPr lang="en-US" sz="2400">
                <a:solidFill>
                  <a:schemeClr val="dk1"/>
                </a:solidFill>
              </a:rPr>
              <a:t>Campus visits prior to February 1</a:t>
            </a:r>
            <a:endParaRPr sz="2400">
              <a:solidFill>
                <a:schemeClr val="dk1"/>
              </a:solidFill>
            </a:endParaRPr>
          </a:p>
          <a:p>
            <a:pPr marL="1371600" lvl="2" indent="-381000" algn="l" rtl="0">
              <a:lnSpc>
                <a:spcPct val="115000"/>
              </a:lnSpc>
              <a:spcBef>
                <a:spcPts val="0"/>
              </a:spcBef>
              <a:spcAft>
                <a:spcPts val="0"/>
              </a:spcAft>
              <a:buClr>
                <a:schemeClr val="dk1"/>
              </a:buClr>
              <a:buSzPts val="2400"/>
              <a:buChar char="■"/>
            </a:pPr>
            <a:r>
              <a:rPr lang="en-US" sz="2400">
                <a:solidFill>
                  <a:schemeClr val="dk1"/>
                </a:solidFill>
              </a:rPr>
              <a:t>Campuses should prioritize reflection by 1/10/20 </a:t>
            </a:r>
            <a:endParaRPr sz="2400">
              <a:solidFill>
                <a:schemeClr val="dk1"/>
              </a:solidFill>
            </a:endParaRPr>
          </a:p>
          <a:p>
            <a:pPr marL="1371600" lvl="2" indent="-381000" algn="l" rtl="0">
              <a:lnSpc>
                <a:spcPct val="115000"/>
              </a:lnSpc>
              <a:spcBef>
                <a:spcPts val="0"/>
              </a:spcBef>
              <a:spcAft>
                <a:spcPts val="0"/>
              </a:spcAft>
              <a:buClr>
                <a:schemeClr val="dk1"/>
              </a:buClr>
              <a:buSzPts val="2400"/>
              <a:buChar char="■"/>
            </a:pPr>
            <a:r>
              <a:rPr lang="en-US" sz="2400">
                <a:solidFill>
                  <a:schemeClr val="dk1"/>
                </a:solidFill>
              </a:rPr>
              <a:t>Campuses should still submit other prework by designated date </a:t>
            </a:r>
            <a:endParaRPr sz="2400">
              <a:solidFill>
                <a:schemeClr val="dk1"/>
              </a:solidFill>
            </a:endParaRPr>
          </a:p>
          <a:p>
            <a:pPr marL="1371600" lvl="2" indent="-381000" algn="l" rtl="0">
              <a:lnSpc>
                <a:spcPct val="115000"/>
              </a:lnSpc>
              <a:spcBef>
                <a:spcPts val="0"/>
              </a:spcBef>
              <a:spcAft>
                <a:spcPts val="0"/>
              </a:spcAft>
              <a:buClr>
                <a:schemeClr val="dk1"/>
              </a:buClr>
              <a:buSzPts val="2400"/>
              <a:buChar char="■"/>
            </a:pPr>
            <a:r>
              <a:rPr lang="en-US" sz="2400">
                <a:solidFill>
                  <a:schemeClr val="dk1"/>
                </a:solidFill>
              </a:rPr>
              <a:t>ESFF will use survey results and campus reflection tool  to inform campus visit (focus group questions, etc.)</a:t>
            </a:r>
            <a:endParaRPr sz="2400">
              <a:solidFill>
                <a:schemeClr val="dk1"/>
              </a:solidFill>
            </a:endParaRPr>
          </a:p>
          <a:p>
            <a:pPr marL="457200" lvl="0" indent="0" algn="l" rtl="0">
              <a:lnSpc>
                <a:spcPct val="115000"/>
              </a:lnSpc>
              <a:spcBef>
                <a:spcPts val="1200"/>
              </a:spcBef>
              <a:spcAft>
                <a:spcPts val="1200"/>
              </a:spcAft>
              <a:buNone/>
            </a:pPr>
            <a:endParaRPr sz="1800" b="1">
              <a:solidFill>
                <a:srgbClr val="000000"/>
              </a:solidFill>
            </a:endParaRPr>
          </a:p>
        </p:txBody>
      </p:sp>
      <p:sp>
        <p:nvSpPr>
          <p:cNvPr id="297" name="Google Shape;297;p13"/>
          <p:cNvSpPr/>
          <p:nvPr/>
        </p:nvSpPr>
        <p:spPr>
          <a:xfrm>
            <a:off x="0" y="6243419"/>
            <a:ext cx="12192000" cy="70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rgbClr val="FFFFFF"/>
                </a:solidFill>
                <a:latin typeface="Calibri"/>
                <a:ea typeface="Calibri"/>
                <a:cs typeface="Calibri"/>
                <a:sym typeface="Calibri"/>
              </a:rPr>
              <a:t>SLIDO.COM EVENT </a:t>
            </a:r>
            <a:r>
              <a:rPr lang="en-US" sz="4000" b="0" i="0" u="none" strike="noStrike" cap="none">
                <a:solidFill>
                  <a:srgbClr val="FFFFFF"/>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3"/>
                  </a:ext>
                </a:extLst>
              </a:rPr>
              <a:t>CODE</a:t>
            </a:r>
            <a:r>
              <a:rPr lang="en-US" sz="4000" b="0" i="0" u="none" strike="noStrike" cap="none">
                <a:solidFill>
                  <a:srgbClr val="FFFFFF"/>
                </a:solidFill>
                <a:latin typeface="Calibri"/>
                <a:ea typeface="Calibri"/>
                <a:cs typeface="Calibri"/>
                <a:sym typeface="Calibri"/>
              </a:rPr>
              <a:t>: N646</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g7a97f4d4c9_0_0"/>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SzPts val="1800"/>
              <a:buNone/>
            </a:pPr>
            <a:r>
              <a:rPr lang="en-US" sz="4000"/>
              <a:t>Panorama Survey Results Updates </a:t>
            </a:r>
            <a:endParaRPr sz="4000"/>
          </a:p>
        </p:txBody>
      </p:sp>
      <p:sp>
        <p:nvSpPr>
          <p:cNvPr id="304" name="Google Shape;304;g7a97f4d4c9_0_0"/>
          <p:cNvSpPr txBox="1">
            <a:spLocks noGrp="1"/>
          </p:cNvSpPr>
          <p:nvPr>
            <p:ph type="body" idx="1"/>
          </p:nvPr>
        </p:nvSpPr>
        <p:spPr>
          <a:xfrm>
            <a:off x="1097275" y="1664125"/>
            <a:ext cx="10612500" cy="4023300"/>
          </a:xfrm>
          <a:prstGeom prst="rect">
            <a:avLst/>
          </a:prstGeom>
          <a:noFill/>
          <a:ln>
            <a:noFill/>
          </a:ln>
        </p:spPr>
        <p:txBody>
          <a:bodyPr spcFirstLastPara="1" wrap="square" lIns="0" tIns="45700" rIns="0" bIns="45700" anchor="t" anchorCtr="0">
            <a:noAutofit/>
          </a:bodyPr>
          <a:lstStyle/>
          <a:p>
            <a:pPr marL="457200" lvl="0" indent="-368300" algn="l" rtl="0">
              <a:lnSpc>
                <a:spcPct val="115000"/>
              </a:lnSpc>
              <a:spcBef>
                <a:spcPts val="1200"/>
              </a:spcBef>
              <a:spcAft>
                <a:spcPts val="0"/>
              </a:spcAft>
              <a:buClr>
                <a:schemeClr val="dk1"/>
              </a:buClr>
              <a:buSzPts val="2200"/>
              <a:buChar char="●"/>
            </a:pPr>
            <a:r>
              <a:rPr lang="en-US" sz="2200" b="1">
                <a:solidFill>
                  <a:schemeClr val="dk1"/>
                </a:solidFill>
              </a:rPr>
              <a:t>ESFF access to survey results: </a:t>
            </a:r>
            <a:endParaRPr sz="2200">
              <a:solidFill>
                <a:schemeClr val="dk1"/>
              </a:solidFill>
            </a:endParaRPr>
          </a:p>
          <a:p>
            <a:pPr marL="914400" lvl="1" indent="-368300" algn="l" rtl="0">
              <a:lnSpc>
                <a:spcPct val="115000"/>
              </a:lnSpc>
              <a:spcBef>
                <a:spcPts val="0"/>
              </a:spcBef>
              <a:spcAft>
                <a:spcPts val="0"/>
              </a:spcAft>
              <a:buClr>
                <a:schemeClr val="dk1"/>
              </a:buClr>
              <a:buSzPts val="2200"/>
              <a:buChar char="○"/>
            </a:pPr>
            <a:r>
              <a:rPr lang="en-US" sz="2200">
                <a:solidFill>
                  <a:schemeClr val="dk1"/>
                </a:solidFill>
              </a:rPr>
              <a:t>ESFFs will receive access to their assigned campuses’ survey results on 1/6/20</a:t>
            </a:r>
            <a:endParaRPr sz="2200">
              <a:solidFill>
                <a:schemeClr val="dk1"/>
              </a:solidFill>
            </a:endParaRPr>
          </a:p>
          <a:p>
            <a:pPr marL="914400" lvl="1" indent="-368300" algn="l" rtl="0">
              <a:lnSpc>
                <a:spcPct val="115000"/>
              </a:lnSpc>
              <a:spcBef>
                <a:spcPts val="0"/>
              </a:spcBef>
              <a:spcAft>
                <a:spcPts val="0"/>
              </a:spcAft>
              <a:buClr>
                <a:schemeClr val="dk1"/>
              </a:buClr>
              <a:buSzPts val="2200"/>
              <a:buChar char="○"/>
            </a:pPr>
            <a:r>
              <a:rPr lang="en-US" sz="2200">
                <a:solidFill>
                  <a:schemeClr val="dk1"/>
                </a:solidFill>
              </a:rPr>
              <a:t>ESFFs can review the results and incorporate data into their prework analysis tool prior to receipt of campus reflection tool</a:t>
            </a:r>
            <a:endParaRPr sz="2200">
              <a:solidFill>
                <a:schemeClr val="dk1"/>
              </a:solidFill>
            </a:endParaRPr>
          </a:p>
          <a:p>
            <a:pPr marL="914400" lvl="1" indent="-368300" algn="l" rtl="0">
              <a:lnSpc>
                <a:spcPct val="115000"/>
              </a:lnSpc>
              <a:spcBef>
                <a:spcPts val="0"/>
              </a:spcBef>
              <a:spcAft>
                <a:spcPts val="0"/>
              </a:spcAft>
              <a:buClr>
                <a:schemeClr val="dk1"/>
              </a:buClr>
              <a:buSzPts val="2200"/>
              <a:buChar char="○"/>
            </a:pPr>
            <a:r>
              <a:rPr lang="en-US" sz="2200">
                <a:solidFill>
                  <a:schemeClr val="dk1"/>
                </a:solidFill>
              </a:rPr>
              <a:t>ESFFs will receive a training module on how to navigate the Panorama Platform by 12/21/19</a:t>
            </a:r>
            <a:endParaRPr sz="2200">
              <a:solidFill>
                <a:schemeClr val="dk1"/>
              </a:solidFill>
            </a:endParaRPr>
          </a:p>
          <a:p>
            <a:pPr marL="457200" lvl="0" indent="-368300" algn="l" rtl="0">
              <a:lnSpc>
                <a:spcPct val="115000"/>
              </a:lnSpc>
              <a:spcBef>
                <a:spcPts val="0"/>
              </a:spcBef>
              <a:spcAft>
                <a:spcPts val="0"/>
              </a:spcAft>
              <a:buClr>
                <a:schemeClr val="dk1"/>
              </a:buClr>
              <a:buSzPts val="2200"/>
              <a:buChar char="●"/>
            </a:pPr>
            <a:r>
              <a:rPr lang="en-US" sz="2200" b="1">
                <a:solidFill>
                  <a:schemeClr val="dk1"/>
                </a:solidFill>
              </a:rPr>
              <a:t>Campus/DCSI Access to results:</a:t>
            </a:r>
            <a:endParaRPr sz="2200" b="1">
              <a:solidFill>
                <a:schemeClr val="dk1"/>
              </a:solidFill>
            </a:endParaRPr>
          </a:p>
          <a:p>
            <a:pPr marL="914400" lvl="1" indent="-368300" algn="l" rtl="0">
              <a:lnSpc>
                <a:spcPct val="115000"/>
              </a:lnSpc>
              <a:spcBef>
                <a:spcPts val="0"/>
              </a:spcBef>
              <a:spcAft>
                <a:spcPts val="0"/>
              </a:spcAft>
              <a:buClr>
                <a:schemeClr val="dk1"/>
              </a:buClr>
              <a:buSzPts val="2200"/>
              <a:buChar char="○"/>
            </a:pPr>
            <a:r>
              <a:rPr lang="en-US" sz="2200">
                <a:solidFill>
                  <a:schemeClr val="dk1"/>
                </a:solidFill>
              </a:rPr>
              <a:t>Campuses and DCSIs will receive access to their survey results on 1/6/20 in conjunction with the ESF Diagnostic Survey Results webinar</a:t>
            </a:r>
            <a:endParaRPr sz="2200">
              <a:solidFill>
                <a:schemeClr val="dk1"/>
              </a:solidFill>
            </a:endParaRPr>
          </a:p>
          <a:p>
            <a:pPr marL="914400" lvl="1" indent="-368300" algn="l" rtl="0">
              <a:lnSpc>
                <a:spcPct val="115000"/>
              </a:lnSpc>
              <a:spcBef>
                <a:spcPts val="0"/>
              </a:spcBef>
              <a:spcAft>
                <a:spcPts val="0"/>
              </a:spcAft>
              <a:buClr>
                <a:schemeClr val="dk1"/>
              </a:buClr>
              <a:buSzPts val="2200"/>
              <a:buChar char="○"/>
            </a:pPr>
            <a:r>
              <a:rPr lang="en-US" sz="2200" i="1">
                <a:solidFill>
                  <a:schemeClr val="dk1"/>
                </a:solidFill>
              </a:rPr>
              <a:t>Feedback opportunity: Should we send the ESF Diagnostic Survey Reflection tool via Panorama, CES, or the assigned ESFF on 1/6/20?</a:t>
            </a:r>
            <a:endParaRPr sz="2200" i="1">
              <a:solidFill>
                <a:schemeClr val="dk1"/>
              </a:solidFill>
            </a:endParaRPr>
          </a:p>
        </p:txBody>
      </p:sp>
      <p:sp>
        <p:nvSpPr>
          <p:cNvPr id="305" name="Google Shape;305;g7a97f4d4c9_0_0"/>
          <p:cNvSpPr/>
          <p:nvPr/>
        </p:nvSpPr>
        <p:spPr>
          <a:xfrm>
            <a:off x="0" y="6243419"/>
            <a:ext cx="12192000" cy="70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rgbClr val="FFFFFF"/>
                </a:solidFill>
                <a:latin typeface="Calibri"/>
                <a:ea typeface="Calibri"/>
                <a:cs typeface="Calibri"/>
                <a:sym typeface="Calibri"/>
              </a:rPr>
              <a:t>SLIDO.COM EVENT </a:t>
            </a:r>
            <a:r>
              <a:rPr lang="en-US" sz="4000" b="0" i="0" u="none" strike="noStrike" cap="none">
                <a:solidFill>
                  <a:srgbClr val="FFFFFF"/>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4"/>
                  </a:ext>
                </a:extLst>
              </a:rPr>
              <a:t>CODE</a:t>
            </a:r>
            <a:r>
              <a:rPr lang="en-US" sz="4000" b="0" i="0" u="none" strike="noStrike" cap="none">
                <a:solidFill>
                  <a:srgbClr val="FFFFFF"/>
                </a:solidFill>
                <a:latin typeface="Calibri"/>
                <a:ea typeface="Calibri"/>
                <a:cs typeface="Calibri"/>
                <a:sym typeface="Calibri"/>
              </a:rPr>
              <a:t>: N646</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12"/>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SzPts val="1800"/>
              <a:buNone/>
            </a:pPr>
            <a:r>
              <a:rPr lang="en-US" sz="4000">
                <a:solidFill>
                  <a:schemeClr val="dk1"/>
                </a:solidFill>
              </a:rPr>
              <a:t>ESF Facilitator Survey Distribution: </a:t>
            </a:r>
            <a:endParaRPr sz="4000">
              <a:solidFill>
                <a:schemeClr val="dk1"/>
              </a:solidFill>
            </a:endParaRPr>
          </a:p>
          <a:p>
            <a:pPr marL="0" lvl="0" indent="0" algn="l" rtl="0">
              <a:lnSpc>
                <a:spcPct val="85000"/>
              </a:lnSpc>
              <a:spcBef>
                <a:spcPts val="0"/>
              </a:spcBef>
              <a:spcAft>
                <a:spcPts val="0"/>
              </a:spcAft>
              <a:buSzPts val="1800"/>
              <a:buNone/>
            </a:pPr>
            <a:r>
              <a:rPr lang="en-US" sz="4000">
                <a:solidFill>
                  <a:schemeClr val="dk1"/>
                </a:solidFill>
              </a:rPr>
              <a:t>Fall Window Reminder</a:t>
            </a:r>
            <a:endParaRPr sz="4000"/>
          </a:p>
        </p:txBody>
      </p:sp>
      <p:sp>
        <p:nvSpPr>
          <p:cNvPr id="312" name="Google Shape;312;p12"/>
          <p:cNvSpPr txBox="1">
            <a:spLocks noGrp="1"/>
          </p:cNvSpPr>
          <p:nvPr>
            <p:ph type="body" idx="1"/>
          </p:nvPr>
        </p:nvSpPr>
        <p:spPr>
          <a:xfrm>
            <a:off x="1022505" y="2123484"/>
            <a:ext cx="10058400" cy="4023300"/>
          </a:xfrm>
          <a:prstGeom prst="rect">
            <a:avLst/>
          </a:prstGeom>
          <a:noFill/>
          <a:ln>
            <a:noFill/>
          </a:ln>
        </p:spPr>
        <p:txBody>
          <a:bodyPr spcFirstLastPara="1" wrap="square" lIns="0" tIns="45700" rIns="0" bIns="45700" anchor="t" anchorCtr="0">
            <a:noAutofit/>
          </a:bodyPr>
          <a:lstStyle/>
          <a:p>
            <a:pPr marL="457200" lvl="0" indent="-381000" algn="l" rtl="0">
              <a:lnSpc>
                <a:spcPct val="100000"/>
              </a:lnSpc>
              <a:spcBef>
                <a:spcPts val="0"/>
              </a:spcBef>
              <a:spcAft>
                <a:spcPts val="0"/>
              </a:spcAft>
              <a:buClr>
                <a:schemeClr val="dk1"/>
              </a:buClr>
              <a:buSzPts val="2400"/>
              <a:buChar char="●"/>
            </a:pPr>
            <a:r>
              <a:rPr lang="en-US" sz="2400">
                <a:solidFill>
                  <a:schemeClr val="dk1"/>
                </a:solidFill>
              </a:rPr>
              <a:t>CES has distributed the ESFF survey directly to the campus principal and DCSI </a:t>
            </a:r>
            <a:endParaRPr sz="2400">
              <a:solidFill>
                <a:schemeClr val="dk1"/>
              </a:solidFill>
            </a:endParaRPr>
          </a:p>
          <a:p>
            <a:pPr marL="457200" lvl="0" indent="-381000" algn="l" rtl="0">
              <a:lnSpc>
                <a:spcPct val="100000"/>
              </a:lnSpc>
              <a:spcBef>
                <a:spcPts val="0"/>
              </a:spcBef>
              <a:spcAft>
                <a:spcPts val="0"/>
              </a:spcAft>
              <a:buClr>
                <a:schemeClr val="dk1"/>
              </a:buClr>
              <a:buSzPts val="2400"/>
              <a:buChar char="●"/>
            </a:pPr>
            <a:r>
              <a:rPr lang="en-US" sz="2400">
                <a:solidFill>
                  <a:schemeClr val="dk1"/>
                </a:solidFill>
              </a:rPr>
              <a:t>Survey sent on November 19th and will be closed on December 6th</a:t>
            </a:r>
            <a:endParaRPr sz="2400">
              <a:solidFill>
                <a:schemeClr val="dk1"/>
              </a:solidFill>
            </a:endParaRPr>
          </a:p>
          <a:p>
            <a:pPr marL="457200" lvl="0" indent="-381000" algn="l" rtl="0">
              <a:lnSpc>
                <a:spcPct val="100000"/>
              </a:lnSpc>
              <a:spcBef>
                <a:spcPts val="0"/>
              </a:spcBef>
              <a:spcAft>
                <a:spcPts val="0"/>
              </a:spcAft>
              <a:buClr>
                <a:schemeClr val="dk1"/>
              </a:buClr>
              <a:buSzPts val="2400"/>
              <a:buChar char="●"/>
            </a:pPr>
            <a:r>
              <a:rPr lang="en-US" sz="2400">
                <a:solidFill>
                  <a:schemeClr val="dk1"/>
                </a:solidFill>
              </a:rPr>
              <a:t>Results will be shared with SI Leads and ESF Facilitators at the end of the window.  Anticipated date for sharing results with SI Leads is December 16, 2019.</a:t>
            </a:r>
            <a:endParaRPr sz="2400">
              <a:solidFill>
                <a:schemeClr val="dk1"/>
              </a:solidFill>
            </a:endParaRPr>
          </a:p>
          <a:p>
            <a:pPr marL="457200" lvl="0" indent="-381000" algn="l" rtl="0">
              <a:lnSpc>
                <a:spcPct val="100000"/>
              </a:lnSpc>
              <a:spcBef>
                <a:spcPts val="0"/>
              </a:spcBef>
              <a:spcAft>
                <a:spcPts val="0"/>
              </a:spcAft>
              <a:buClr>
                <a:schemeClr val="dk1"/>
              </a:buClr>
              <a:buSzPts val="2400"/>
              <a:buChar char="●"/>
            </a:pPr>
            <a:r>
              <a:rPr lang="en-US" sz="2400">
                <a:solidFill>
                  <a:schemeClr val="dk1"/>
                </a:solidFill>
              </a:rPr>
              <a:t>Beginning this Spring, surveys will be distributed on a rolling basis, corresponding with Final Report due dates. </a:t>
            </a:r>
            <a:endParaRPr sz="2400">
              <a:solidFill>
                <a:schemeClr val="dk1"/>
              </a:solidFill>
            </a:endParaRPr>
          </a:p>
          <a:p>
            <a:pPr marL="457200" lvl="0" indent="0" algn="l" rtl="0">
              <a:lnSpc>
                <a:spcPct val="100000"/>
              </a:lnSpc>
              <a:spcBef>
                <a:spcPts val="0"/>
              </a:spcBef>
              <a:spcAft>
                <a:spcPts val="0"/>
              </a:spcAft>
              <a:buSzPts val="1800"/>
              <a:buNone/>
            </a:pPr>
            <a:endParaRPr sz="2400"/>
          </a:p>
        </p:txBody>
      </p:sp>
      <p:sp>
        <p:nvSpPr>
          <p:cNvPr id="313" name="Google Shape;313;p12"/>
          <p:cNvSpPr/>
          <p:nvPr/>
        </p:nvSpPr>
        <p:spPr>
          <a:xfrm>
            <a:off x="0" y="6243419"/>
            <a:ext cx="12192000" cy="70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rgbClr val="FFFFFF"/>
                </a:solidFill>
                <a:latin typeface="Calibri"/>
                <a:ea typeface="Calibri"/>
                <a:cs typeface="Calibri"/>
                <a:sym typeface="Calibri"/>
              </a:rPr>
              <a:t>SLIDO.COM EVENT </a:t>
            </a:r>
            <a:r>
              <a:rPr lang="en-US" sz="4000" b="0" i="0" u="none" strike="noStrike" cap="none">
                <a:solidFill>
                  <a:srgbClr val="FFFFFF"/>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5"/>
                  </a:ext>
                </a:extLst>
              </a:rPr>
              <a:t>CODE</a:t>
            </a:r>
            <a:r>
              <a:rPr lang="en-US" sz="4000" b="0" i="0" u="none" strike="noStrike" cap="none">
                <a:solidFill>
                  <a:srgbClr val="FFFFFF"/>
                </a:solidFill>
                <a:latin typeface="Calibri"/>
                <a:ea typeface="Calibri"/>
                <a:cs typeface="Calibri"/>
                <a:sym typeface="Calibri"/>
              </a:rPr>
              <a:t>: N646</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g7a97f4d4c9_2_6"/>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000"/>
              <a:buFont typeface="Calibri"/>
              <a:buNone/>
            </a:pPr>
            <a:r>
              <a:rPr lang="en-US" sz="4000"/>
              <a:t>ESF Facilitator Calibration Tools and Fidelity of Implementation Processes </a:t>
            </a:r>
            <a:endParaRPr sz="4000"/>
          </a:p>
        </p:txBody>
      </p:sp>
      <p:sp>
        <p:nvSpPr>
          <p:cNvPr id="320" name="Google Shape;320;g7a97f4d4c9_2_6"/>
          <p:cNvSpPr txBox="1">
            <a:spLocks noGrp="1"/>
          </p:cNvSpPr>
          <p:nvPr>
            <p:ph type="body" idx="1"/>
          </p:nvPr>
        </p:nvSpPr>
        <p:spPr>
          <a:xfrm>
            <a:off x="1097280" y="1845734"/>
            <a:ext cx="10058400" cy="4023300"/>
          </a:xfrm>
          <a:prstGeom prst="rect">
            <a:avLst/>
          </a:prstGeom>
          <a:noFill/>
          <a:ln>
            <a:noFill/>
          </a:ln>
        </p:spPr>
        <p:txBody>
          <a:bodyPr spcFirstLastPara="1" wrap="square" lIns="0" tIns="45700" rIns="0" bIns="45700" anchor="t" anchorCtr="0">
            <a:noAutofit/>
          </a:bodyPr>
          <a:lstStyle/>
          <a:p>
            <a:pPr marL="457200" lvl="0" indent="-355600" algn="l" rtl="0">
              <a:lnSpc>
                <a:spcPct val="90000"/>
              </a:lnSpc>
              <a:spcBef>
                <a:spcPts val="0"/>
              </a:spcBef>
              <a:spcAft>
                <a:spcPts val="0"/>
              </a:spcAft>
              <a:buClr>
                <a:srgbClr val="262626"/>
              </a:buClr>
              <a:buSzPts val="2000"/>
              <a:buChar char="●"/>
            </a:pPr>
            <a:r>
              <a:rPr lang="en-US" b="1">
                <a:solidFill>
                  <a:srgbClr val="262626"/>
                </a:solidFill>
              </a:rPr>
              <a:t>ESFF Calibration Tools:</a:t>
            </a:r>
            <a:r>
              <a:rPr lang="en-US">
                <a:solidFill>
                  <a:srgbClr val="262626"/>
                </a:solidFill>
              </a:rPr>
              <a:t> </a:t>
            </a:r>
            <a:endParaRPr>
              <a:solidFill>
                <a:srgbClr val="262626"/>
              </a:solidFill>
            </a:endParaRPr>
          </a:p>
          <a:p>
            <a:pPr marL="914400" lvl="1" indent="-355600" algn="l" rtl="0">
              <a:lnSpc>
                <a:spcPct val="90000"/>
              </a:lnSpc>
              <a:spcBef>
                <a:spcPts val="0"/>
              </a:spcBef>
              <a:spcAft>
                <a:spcPts val="0"/>
              </a:spcAft>
              <a:buClr>
                <a:srgbClr val="262626"/>
              </a:buClr>
              <a:buSzPts val="2000"/>
              <a:buChar char="◦"/>
            </a:pPr>
            <a:r>
              <a:rPr lang="en-US" sz="2000">
                <a:solidFill>
                  <a:srgbClr val="262626"/>
                </a:solidFill>
              </a:rPr>
              <a:t>ESF Facilitator teams should use the ESF Diagnostic Look-Fors and ESF Final Report Look-Fors documents as tools to engage in ongoing calibration and support throughout the Spring Diagnostic window, including: </a:t>
            </a:r>
            <a:endParaRPr sz="2000">
              <a:solidFill>
                <a:srgbClr val="262626"/>
              </a:solidFill>
            </a:endParaRPr>
          </a:p>
          <a:p>
            <a:pPr marL="1371600" lvl="2" indent="-355600" algn="l" rtl="0">
              <a:lnSpc>
                <a:spcPct val="100000"/>
              </a:lnSpc>
              <a:spcBef>
                <a:spcPts val="0"/>
              </a:spcBef>
              <a:spcAft>
                <a:spcPts val="0"/>
              </a:spcAft>
              <a:buClr>
                <a:schemeClr val="dk1"/>
              </a:buClr>
              <a:buSzPts val="2000"/>
              <a:buChar char="◦"/>
            </a:pPr>
            <a:r>
              <a:rPr lang="en-US" sz="2000">
                <a:solidFill>
                  <a:schemeClr val="dk1"/>
                </a:solidFill>
              </a:rPr>
              <a:t>Opportunities, if available, to review artifacts, facilitate campus visits, and/or conduct post-visit conversations in pairs </a:t>
            </a:r>
            <a:endParaRPr sz="2000">
              <a:solidFill>
                <a:schemeClr val="dk1"/>
              </a:solidFill>
            </a:endParaRPr>
          </a:p>
          <a:p>
            <a:pPr marL="1371600" lvl="2" indent="-355600" algn="l" rtl="0">
              <a:lnSpc>
                <a:spcPct val="100000"/>
              </a:lnSpc>
              <a:spcBef>
                <a:spcPts val="0"/>
              </a:spcBef>
              <a:spcAft>
                <a:spcPts val="0"/>
              </a:spcAft>
              <a:buClr>
                <a:schemeClr val="dk1"/>
              </a:buClr>
              <a:buSzPts val="2000"/>
              <a:buChar char="◦"/>
            </a:pPr>
            <a:r>
              <a:rPr lang="en-US" sz="2000">
                <a:solidFill>
                  <a:schemeClr val="dk1"/>
                </a:solidFill>
              </a:rPr>
              <a:t>Opportunities, if available, to provide peer feedback on diagnostic tools and analysis </a:t>
            </a:r>
            <a:endParaRPr sz="2000">
              <a:solidFill>
                <a:srgbClr val="262626"/>
              </a:solidFill>
            </a:endParaRPr>
          </a:p>
          <a:p>
            <a:pPr marL="0" lvl="0" indent="0" algn="l" rtl="0">
              <a:lnSpc>
                <a:spcPct val="90000"/>
              </a:lnSpc>
              <a:spcBef>
                <a:spcPts val="0"/>
              </a:spcBef>
              <a:spcAft>
                <a:spcPts val="0"/>
              </a:spcAft>
              <a:buNone/>
            </a:pPr>
            <a:endParaRPr>
              <a:solidFill>
                <a:srgbClr val="262626"/>
              </a:solidFill>
            </a:endParaRPr>
          </a:p>
          <a:p>
            <a:pPr marL="457200" lvl="0" indent="-355600" algn="l" rtl="0">
              <a:lnSpc>
                <a:spcPct val="90000"/>
              </a:lnSpc>
              <a:spcBef>
                <a:spcPts val="0"/>
              </a:spcBef>
              <a:spcAft>
                <a:spcPts val="0"/>
              </a:spcAft>
              <a:buClr>
                <a:srgbClr val="262626"/>
              </a:buClr>
              <a:buSzPts val="2000"/>
              <a:buChar char="●"/>
            </a:pPr>
            <a:r>
              <a:rPr lang="en-US" b="1">
                <a:solidFill>
                  <a:srgbClr val="262626"/>
                </a:solidFill>
              </a:rPr>
              <a:t>ESFF Fidelity of Implementation Processes: </a:t>
            </a:r>
            <a:endParaRPr b="1">
              <a:solidFill>
                <a:srgbClr val="262626"/>
              </a:solidFill>
            </a:endParaRPr>
          </a:p>
          <a:p>
            <a:pPr marL="914400" lvl="1" indent="-355600" algn="l" rtl="0">
              <a:lnSpc>
                <a:spcPct val="90000"/>
              </a:lnSpc>
              <a:spcBef>
                <a:spcPts val="0"/>
              </a:spcBef>
              <a:spcAft>
                <a:spcPts val="0"/>
              </a:spcAft>
              <a:buClr>
                <a:srgbClr val="262626"/>
              </a:buClr>
              <a:buSzPts val="2000"/>
              <a:buChar char="◦"/>
            </a:pPr>
            <a:r>
              <a:rPr lang="en-US" sz="2000">
                <a:solidFill>
                  <a:srgbClr val="262626"/>
                </a:solidFill>
              </a:rPr>
              <a:t>TEA and CES are currently working to develop draft Fidelity of Implementation measures for ESF Facilitators, using ESF Facilitator Survey Results and ESF Final Reports. </a:t>
            </a:r>
            <a:endParaRPr sz="2000">
              <a:solidFill>
                <a:srgbClr val="262626"/>
              </a:solidFill>
            </a:endParaRPr>
          </a:p>
          <a:p>
            <a:pPr marL="914400" lvl="1" indent="-355600" algn="l" rtl="0">
              <a:lnSpc>
                <a:spcPct val="90000"/>
              </a:lnSpc>
              <a:spcBef>
                <a:spcPts val="0"/>
              </a:spcBef>
              <a:spcAft>
                <a:spcPts val="0"/>
              </a:spcAft>
              <a:buClr>
                <a:srgbClr val="262626"/>
              </a:buClr>
              <a:buSzPts val="2000"/>
              <a:buChar char="◦"/>
            </a:pPr>
            <a:r>
              <a:rPr lang="en-US" sz="2000">
                <a:solidFill>
                  <a:srgbClr val="262626"/>
                </a:solidFill>
              </a:rPr>
              <a:t>The draft measures, and associated processes, will be shared with SI Leads for feedback and collaboration during the Jan. in-person meeting.</a:t>
            </a:r>
            <a:endParaRPr sz="2000">
              <a:solidFill>
                <a:srgbClr val="262626"/>
              </a:solidFill>
            </a:endParaRPr>
          </a:p>
        </p:txBody>
      </p:sp>
      <p:sp>
        <p:nvSpPr>
          <p:cNvPr id="321" name="Google Shape;321;g7a97f4d4c9_2_6"/>
          <p:cNvSpPr/>
          <p:nvPr/>
        </p:nvSpPr>
        <p:spPr>
          <a:xfrm>
            <a:off x="0" y="6243419"/>
            <a:ext cx="12192000" cy="70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rgbClr val="FFFFFF"/>
                </a:solidFill>
                <a:latin typeface="Calibri"/>
                <a:ea typeface="Calibri"/>
                <a:cs typeface="Calibri"/>
                <a:sym typeface="Calibri"/>
              </a:rPr>
              <a:t>S</a:t>
            </a:r>
            <a:endParaRPr sz="4000" b="0" i="0" u="none" strike="noStrike" cap="none">
              <a:solidFill>
                <a:srgbClr val="FFFFFF"/>
              </a:solidFill>
              <a:latin typeface="Calibri"/>
              <a:ea typeface="Calibri"/>
              <a:cs typeface="Calibri"/>
              <a:sym typeface="Calibri"/>
            </a:endParaRPr>
          </a:p>
        </p:txBody>
      </p:sp>
      <p:sp>
        <p:nvSpPr>
          <p:cNvPr id="322" name="Google Shape;322;g7a97f4d4c9_2_6"/>
          <p:cNvSpPr/>
          <p:nvPr/>
        </p:nvSpPr>
        <p:spPr>
          <a:xfrm>
            <a:off x="0" y="6243419"/>
            <a:ext cx="12192000" cy="70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rgbClr val="FFFFFF"/>
                </a:solidFill>
                <a:latin typeface="Calibri"/>
                <a:ea typeface="Calibri"/>
                <a:cs typeface="Calibri"/>
                <a:sym typeface="Calibri"/>
              </a:rPr>
              <a:t>SLIDO.COM EVENT </a:t>
            </a:r>
            <a:r>
              <a:rPr lang="en-US" sz="4000" b="0" i="0" u="none" strike="noStrike" cap="none">
                <a:solidFill>
                  <a:srgbClr val="FFFFFF"/>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6"/>
                  </a:ext>
                </a:extLst>
              </a:rPr>
              <a:t>CODE</a:t>
            </a:r>
            <a:r>
              <a:rPr lang="en-US" sz="4000" b="0" i="0" u="none" strike="noStrike" cap="none">
                <a:solidFill>
                  <a:srgbClr val="FFFFFF"/>
                </a:solidFill>
                <a:latin typeface="Calibri"/>
                <a:ea typeface="Calibri"/>
                <a:cs typeface="Calibri"/>
                <a:sym typeface="Calibri"/>
              </a:rPr>
              <a:t>: N646</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g7a97f4d4c9_2_308"/>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000"/>
              <a:buFont typeface="Calibri"/>
              <a:buNone/>
            </a:pPr>
            <a:r>
              <a:rPr lang="en-US" sz="4000"/>
              <a:t>Reminders regarding Final Report Reviews and Uploads </a:t>
            </a:r>
            <a:endParaRPr sz="4000"/>
          </a:p>
        </p:txBody>
      </p:sp>
      <p:sp>
        <p:nvSpPr>
          <p:cNvPr id="329" name="Google Shape;329;g7a97f4d4c9_2_308"/>
          <p:cNvSpPr txBox="1">
            <a:spLocks noGrp="1"/>
          </p:cNvSpPr>
          <p:nvPr>
            <p:ph type="body" idx="1"/>
          </p:nvPr>
        </p:nvSpPr>
        <p:spPr>
          <a:xfrm>
            <a:off x="1097280" y="1845734"/>
            <a:ext cx="10058400" cy="4023300"/>
          </a:xfrm>
          <a:prstGeom prst="rect">
            <a:avLst/>
          </a:prstGeom>
          <a:noFill/>
          <a:ln>
            <a:noFill/>
          </a:ln>
        </p:spPr>
        <p:txBody>
          <a:bodyPr spcFirstLastPara="1" wrap="square" lIns="0" tIns="45700" rIns="0" bIns="45700" anchor="t" anchorCtr="0">
            <a:noAutofit/>
          </a:bodyPr>
          <a:lstStyle/>
          <a:p>
            <a:pPr marL="457200" lvl="0" indent="-355600" algn="l" rtl="0">
              <a:lnSpc>
                <a:spcPct val="90000"/>
              </a:lnSpc>
              <a:spcBef>
                <a:spcPts val="0"/>
              </a:spcBef>
              <a:spcAft>
                <a:spcPts val="0"/>
              </a:spcAft>
              <a:buClr>
                <a:srgbClr val="262626"/>
              </a:buClr>
              <a:buSzPts val="2000"/>
              <a:buChar char="●"/>
            </a:pPr>
            <a:r>
              <a:rPr lang="en-US" b="1">
                <a:solidFill>
                  <a:srgbClr val="262626"/>
                </a:solidFill>
              </a:rPr>
              <a:t>ESF Diagnostic Final Report Reviews</a:t>
            </a:r>
            <a:endParaRPr>
              <a:solidFill>
                <a:srgbClr val="262626"/>
              </a:solidFill>
            </a:endParaRPr>
          </a:p>
          <a:p>
            <a:pPr marL="914400" lvl="1" indent="-355600" algn="l" rtl="0">
              <a:lnSpc>
                <a:spcPct val="90000"/>
              </a:lnSpc>
              <a:spcBef>
                <a:spcPts val="0"/>
              </a:spcBef>
              <a:spcAft>
                <a:spcPts val="0"/>
              </a:spcAft>
              <a:buClr>
                <a:srgbClr val="262626"/>
              </a:buClr>
              <a:buSzPts val="2000"/>
              <a:buChar char="◦"/>
            </a:pPr>
            <a:r>
              <a:rPr lang="en-US" sz="2000">
                <a:solidFill>
                  <a:srgbClr val="262626"/>
                </a:solidFill>
              </a:rPr>
              <a:t>All Final Reports should be reviewed by the SI Lead prior to final submission to the DCSI/P and upload to ISAM. </a:t>
            </a:r>
            <a:endParaRPr sz="2000">
              <a:solidFill>
                <a:srgbClr val="262626"/>
              </a:solidFill>
            </a:endParaRPr>
          </a:p>
          <a:p>
            <a:pPr marL="914400" lvl="1" indent="-355600" algn="l" rtl="0">
              <a:lnSpc>
                <a:spcPct val="90000"/>
              </a:lnSpc>
              <a:spcBef>
                <a:spcPts val="0"/>
              </a:spcBef>
              <a:spcAft>
                <a:spcPts val="0"/>
              </a:spcAft>
              <a:buClr>
                <a:srgbClr val="262626"/>
              </a:buClr>
              <a:buSzPts val="2000"/>
              <a:buChar char="◦"/>
            </a:pPr>
            <a:r>
              <a:rPr lang="en-US" sz="2000">
                <a:solidFill>
                  <a:srgbClr val="262626"/>
                </a:solidFill>
              </a:rPr>
              <a:t>SI Leads can use the Final Report Look-Fors tool to guide their review. </a:t>
            </a:r>
            <a:endParaRPr sz="2000">
              <a:solidFill>
                <a:srgbClr val="262626"/>
              </a:solidFill>
            </a:endParaRPr>
          </a:p>
          <a:p>
            <a:pPr marL="0" lvl="0" indent="0" algn="l" rtl="0">
              <a:lnSpc>
                <a:spcPct val="90000"/>
              </a:lnSpc>
              <a:spcBef>
                <a:spcPts val="0"/>
              </a:spcBef>
              <a:spcAft>
                <a:spcPts val="0"/>
              </a:spcAft>
              <a:buNone/>
            </a:pPr>
            <a:endParaRPr>
              <a:solidFill>
                <a:srgbClr val="262626"/>
              </a:solidFill>
            </a:endParaRPr>
          </a:p>
          <a:p>
            <a:pPr marL="457200" lvl="0" indent="-355600" algn="l" rtl="0">
              <a:lnSpc>
                <a:spcPct val="90000"/>
              </a:lnSpc>
              <a:spcBef>
                <a:spcPts val="0"/>
              </a:spcBef>
              <a:spcAft>
                <a:spcPts val="0"/>
              </a:spcAft>
              <a:buClr>
                <a:srgbClr val="262626"/>
              </a:buClr>
              <a:buSzPts val="2000"/>
              <a:buChar char="●"/>
            </a:pPr>
            <a:r>
              <a:rPr lang="en-US" b="1">
                <a:solidFill>
                  <a:srgbClr val="262626"/>
                </a:solidFill>
              </a:rPr>
              <a:t>Final Report Uploads to ISAM</a:t>
            </a:r>
            <a:endParaRPr b="1">
              <a:solidFill>
                <a:srgbClr val="262626"/>
              </a:solidFill>
            </a:endParaRPr>
          </a:p>
          <a:p>
            <a:pPr marL="914400" lvl="1" indent="-355600" algn="l" rtl="0">
              <a:lnSpc>
                <a:spcPct val="90000"/>
              </a:lnSpc>
              <a:spcBef>
                <a:spcPts val="0"/>
              </a:spcBef>
              <a:spcAft>
                <a:spcPts val="0"/>
              </a:spcAft>
              <a:buClr>
                <a:srgbClr val="262626"/>
              </a:buClr>
              <a:buSzPts val="2000"/>
              <a:buChar char="◦"/>
            </a:pPr>
            <a:r>
              <a:rPr lang="en-US" sz="2000">
                <a:solidFill>
                  <a:srgbClr val="262626"/>
                </a:solidFill>
              </a:rPr>
              <a:t>The SI Lead or assigned ESC designee should upload all ESF Diagnostic Final Reports into ISAM by their designated due date. </a:t>
            </a:r>
            <a:endParaRPr sz="2000">
              <a:solidFill>
                <a:srgbClr val="262626"/>
              </a:solidFill>
            </a:endParaRPr>
          </a:p>
          <a:p>
            <a:pPr marL="914400" lvl="1" indent="-355600" algn="l" rtl="0">
              <a:lnSpc>
                <a:spcPct val="90000"/>
              </a:lnSpc>
              <a:spcBef>
                <a:spcPts val="0"/>
              </a:spcBef>
              <a:spcAft>
                <a:spcPts val="0"/>
              </a:spcAft>
              <a:buClr>
                <a:srgbClr val="262626"/>
              </a:buClr>
              <a:buSzPts val="2000"/>
              <a:buChar char="◦"/>
            </a:pPr>
            <a:r>
              <a:rPr lang="en-US" sz="2000">
                <a:solidFill>
                  <a:srgbClr val="262626"/>
                </a:solidFill>
              </a:rPr>
              <a:t>This will ensure all reports are uploaded in a timely manner and reviewed for quality prior to submission. </a:t>
            </a:r>
            <a:endParaRPr sz="2000">
              <a:solidFill>
                <a:srgbClr val="262626"/>
              </a:solidFill>
            </a:endParaRPr>
          </a:p>
        </p:txBody>
      </p:sp>
      <p:sp>
        <p:nvSpPr>
          <p:cNvPr id="330" name="Google Shape;330;g7a97f4d4c9_2_308"/>
          <p:cNvSpPr/>
          <p:nvPr/>
        </p:nvSpPr>
        <p:spPr>
          <a:xfrm>
            <a:off x="0" y="6243419"/>
            <a:ext cx="12192000" cy="70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rgbClr val="FFFFFF"/>
                </a:solidFill>
                <a:latin typeface="Calibri"/>
                <a:ea typeface="Calibri"/>
                <a:cs typeface="Calibri"/>
                <a:sym typeface="Calibri"/>
              </a:rPr>
              <a:t>S</a:t>
            </a:r>
            <a:endParaRPr sz="4000" b="0" i="0" u="none" strike="noStrike" cap="none">
              <a:solidFill>
                <a:srgbClr val="FFFFFF"/>
              </a:solidFill>
              <a:latin typeface="Calibri"/>
              <a:ea typeface="Calibri"/>
              <a:cs typeface="Calibri"/>
              <a:sym typeface="Calibri"/>
            </a:endParaRPr>
          </a:p>
        </p:txBody>
      </p:sp>
      <p:sp>
        <p:nvSpPr>
          <p:cNvPr id="331" name="Google Shape;331;g7a97f4d4c9_2_308"/>
          <p:cNvSpPr/>
          <p:nvPr/>
        </p:nvSpPr>
        <p:spPr>
          <a:xfrm>
            <a:off x="0" y="6243419"/>
            <a:ext cx="12192000" cy="70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rgbClr val="FFFFFF"/>
                </a:solidFill>
                <a:latin typeface="Calibri"/>
                <a:ea typeface="Calibri"/>
                <a:cs typeface="Calibri"/>
                <a:sym typeface="Calibri"/>
              </a:rPr>
              <a:t>SLIDO.COM EVENT </a:t>
            </a:r>
            <a:r>
              <a:rPr lang="en-US" sz="4000" b="0" i="0" u="none" strike="noStrike" cap="none">
                <a:solidFill>
                  <a:srgbClr val="FFFFFF"/>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7"/>
                  </a:ext>
                </a:extLst>
              </a:rPr>
              <a:t>CODE</a:t>
            </a:r>
            <a:r>
              <a:rPr lang="en-US" sz="4000" b="0" i="0" u="none" strike="noStrike" cap="none">
                <a:solidFill>
                  <a:srgbClr val="FFFFFF"/>
                </a:solidFill>
                <a:latin typeface="Calibri"/>
                <a:ea typeface="Calibri"/>
                <a:cs typeface="Calibri"/>
                <a:sym typeface="Calibri"/>
              </a:rPr>
              <a:t>: N646</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10"/>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SzPts val="1800"/>
              <a:buNone/>
            </a:pPr>
            <a:r>
              <a:rPr lang="en-US" sz="4000"/>
              <a:t>2019-2020 Diagnostic Timeline</a:t>
            </a:r>
            <a:endParaRPr sz="4000"/>
          </a:p>
        </p:txBody>
      </p:sp>
      <p:grpSp>
        <p:nvGrpSpPr>
          <p:cNvPr id="338" name="Google Shape;338;p10"/>
          <p:cNvGrpSpPr/>
          <p:nvPr/>
        </p:nvGrpSpPr>
        <p:grpSpPr>
          <a:xfrm>
            <a:off x="752739" y="2470405"/>
            <a:ext cx="2553972" cy="2313475"/>
            <a:chOff x="3154233" y="1852850"/>
            <a:chExt cx="1915527" cy="1735150"/>
          </a:xfrm>
        </p:grpSpPr>
        <p:sp>
          <p:nvSpPr>
            <p:cNvPr id="339" name="Google Shape;339;p10"/>
            <p:cNvSpPr/>
            <p:nvPr/>
          </p:nvSpPr>
          <p:spPr>
            <a:xfrm>
              <a:off x="3485717" y="3079475"/>
              <a:ext cx="1294800" cy="133500"/>
            </a:xfrm>
            <a:prstGeom prst="rect">
              <a:avLst/>
            </a:prstGeom>
            <a:solidFill>
              <a:srgbClr val="0E9453"/>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0" name="Google Shape;340;p10"/>
            <p:cNvSpPr txBox="1"/>
            <p:nvPr/>
          </p:nvSpPr>
          <p:spPr>
            <a:xfrm>
              <a:off x="3154233" y="3216600"/>
              <a:ext cx="692700" cy="371400"/>
            </a:xfrm>
            <a:prstGeom prst="rect">
              <a:avLst/>
            </a:prstGeom>
            <a:noFill/>
            <a:ln>
              <a:noFill/>
            </a:ln>
          </p:spPr>
          <p:txBody>
            <a:bodyPr spcFirstLastPara="1" wrap="square" lIns="121900" tIns="121900" rIns="121900" bIns="121900" anchor="t" anchorCtr="0">
              <a:noAutofit/>
            </a:bodyPr>
            <a:lstStyle/>
            <a:p>
              <a:pPr marL="0" marR="0" lvl="0" indent="0" algn="ctr" rtl="0">
                <a:lnSpc>
                  <a:spcPct val="115000"/>
                </a:lnSpc>
                <a:spcBef>
                  <a:spcPts val="0"/>
                </a:spcBef>
                <a:spcAft>
                  <a:spcPts val="2100"/>
                </a:spcAft>
                <a:buClr>
                  <a:srgbClr val="000000"/>
                </a:buClr>
                <a:buSzPts val="1600"/>
                <a:buFont typeface="Arial"/>
                <a:buNone/>
              </a:pPr>
              <a:r>
                <a:rPr lang="en-US" sz="1600" b="1" i="0" u="none" strike="noStrike" cap="none">
                  <a:solidFill>
                    <a:srgbClr val="000000"/>
                  </a:solidFill>
                  <a:latin typeface="Roboto"/>
                  <a:ea typeface="Roboto"/>
                  <a:cs typeface="Roboto"/>
                  <a:sym typeface="Roboto"/>
                </a:rPr>
                <a:t>Sept. 15</a:t>
              </a:r>
              <a:endParaRPr sz="1600" b="1" i="0" u="none" strike="noStrike" cap="none">
                <a:solidFill>
                  <a:srgbClr val="000000"/>
                </a:solidFill>
                <a:latin typeface="Roboto"/>
                <a:ea typeface="Roboto"/>
                <a:cs typeface="Roboto"/>
                <a:sym typeface="Roboto"/>
              </a:endParaRPr>
            </a:p>
          </p:txBody>
        </p:sp>
        <p:sp>
          <p:nvSpPr>
            <p:cNvPr id="341" name="Google Shape;341;p10"/>
            <p:cNvSpPr txBox="1"/>
            <p:nvPr/>
          </p:nvSpPr>
          <p:spPr>
            <a:xfrm>
              <a:off x="3386760" y="1852850"/>
              <a:ext cx="1683000" cy="9438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Roboto"/>
                  <a:ea typeface="Roboto"/>
                  <a:cs typeface="Roboto"/>
                  <a:sym typeface="Roboto"/>
                </a:rPr>
                <a:t>Fall Diagnostic Window Opens</a:t>
              </a:r>
              <a:endParaRPr sz="1100" b="1"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2100"/>
                </a:spcAft>
                <a:buClr>
                  <a:srgbClr val="000000"/>
                </a:buClr>
                <a:buSzPts val="1100"/>
                <a:buFont typeface="Arial"/>
                <a:buNone/>
              </a:pPr>
              <a:r>
                <a:rPr lang="en-US" sz="1100" b="0" i="0" u="none" strike="noStrike" cap="none">
                  <a:solidFill>
                    <a:srgbClr val="000000"/>
                  </a:solidFill>
                  <a:latin typeface="Roboto"/>
                  <a:ea typeface="Roboto"/>
                  <a:cs typeface="Roboto"/>
                  <a:sym typeface="Roboto"/>
                </a:rPr>
                <a:t>Reports due in ISAM no later than 2 weeks after visit date</a:t>
              </a:r>
              <a:endParaRPr sz="1100" b="1" i="0" u="none" strike="noStrike" cap="none">
                <a:solidFill>
                  <a:srgbClr val="000000"/>
                </a:solidFill>
                <a:latin typeface="Roboto"/>
                <a:ea typeface="Roboto"/>
                <a:cs typeface="Roboto"/>
                <a:sym typeface="Roboto"/>
              </a:endParaRPr>
            </a:p>
          </p:txBody>
        </p:sp>
        <p:grpSp>
          <p:nvGrpSpPr>
            <p:cNvPr id="342" name="Google Shape;342;p10"/>
            <p:cNvGrpSpPr/>
            <p:nvPr/>
          </p:nvGrpSpPr>
          <p:grpSpPr>
            <a:xfrm>
              <a:off x="3435870" y="2800065"/>
              <a:ext cx="92400" cy="411825"/>
              <a:chOff x="845575" y="2563700"/>
              <a:chExt cx="92400" cy="411825"/>
            </a:xfrm>
          </p:grpSpPr>
          <p:sp>
            <p:nvSpPr>
              <p:cNvPr id="343" name="Google Shape;343;p10"/>
              <p:cNvSpPr/>
              <p:nvPr/>
            </p:nvSpPr>
            <p:spPr>
              <a:xfrm>
                <a:off x="845575" y="2563700"/>
                <a:ext cx="92400" cy="92400"/>
              </a:xfrm>
              <a:prstGeom prst="ellipse">
                <a:avLst/>
              </a:prstGeom>
              <a:solidFill>
                <a:srgbClr val="00000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344" name="Google Shape;344;p10"/>
              <p:cNvCxnSpPr/>
              <p:nvPr/>
            </p:nvCxnSpPr>
            <p:spPr>
              <a:xfrm>
                <a:off x="891775" y="2616125"/>
                <a:ext cx="0" cy="359400"/>
              </a:xfrm>
              <a:prstGeom prst="straightConnector1">
                <a:avLst/>
              </a:prstGeom>
              <a:noFill/>
              <a:ln w="9525" cap="flat" cmpd="sng">
                <a:solidFill>
                  <a:srgbClr val="000000"/>
                </a:solidFill>
                <a:prstDash val="solid"/>
                <a:round/>
                <a:headEnd type="none" w="sm" len="sm"/>
                <a:tailEnd type="none" w="sm" len="sm"/>
              </a:ln>
            </p:spPr>
          </p:cxnSp>
        </p:grpSp>
      </p:grpSp>
      <p:grpSp>
        <p:nvGrpSpPr>
          <p:cNvPr id="345" name="Google Shape;345;p10"/>
          <p:cNvGrpSpPr/>
          <p:nvPr/>
        </p:nvGrpSpPr>
        <p:grpSpPr>
          <a:xfrm>
            <a:off x="2437534" y="3603372"/>
            <a:ext cx="2570876" cy="2325550"/>
            <a:chOff x="1828196" y="2702596"/>
            <a:chExt cx="1928205" cy="1744206"/>
          </a:xfrm>
        </p:grpSpPr>
        <p:sp>
          <p:nvSpPr>
            <p:cNvPr id="346" name="Google Shape;346;p10"/>
            <p:cNvSpPr/>
            <p:nvPr/>
          </p:nvSpPr>
          <p:spPr>
            <a:xfrm>
              <a:off x="2191011" y="3079475"/>
              <a:ext cx="1294800" cy="133500"/>
            </a:xfrm>
            <a:prstGeom prst="rect">
              <a:avLst/>
            </a:prstGeom>
            <a:solidFill>
              <a:srgbClr val="08563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7" name="Google Shape;347;p10"/>
            <p:cNvSpPr txBox="1"/>
            <p:nvPr/>
          </p:nvSpPr>
          <p:spPr>
            <a:xfrm>
              <a:off x="1828196" y="2702596"/>
              <a:ext cx="745800" cy="371400"/>
            </a:xfrm>
            <a:prstGeom prst="rect">
              <a:avLst/>
            </a:prstGeom>
            <a:noFill/>
            <a:ln>
              <a:noFill/>
            </a:ln>
          </p:spPr>
          <p:txBody>
            <a:bodyPr spcFirstLastPara="1" wrap="square" lIns="121900" tIns="121900" rIns="121900" bIns="121900" anchor="t" anchorCtr="0">
              <a:noAutofit/>
            </a:bodyPr>
            <a:lstStyle/>
            <a:p>
              <a:pPr marL="0" marR="0" lvl="0" indent="0" algn="ctr" rtl="0">
                <a:lnSpc>
                  <a:spcPct val="115000"/>
                </a:lnSpc>
                <a:spcBef>
                  <a:spcPts val="0"/>
                </a:spcBef>
                <a:spcAft>
                  <a:spcPts val="2100"/>
                </a:spcAft>
                <a:buClr>
                  <a:srgbClr val="000000"/>
                </a:buClr>
                <a:buSzPts val="1600"/>
                <a:buFont typeface="Arial"/>
                <a:buNone/>
              </a:pPr>
              <a:r>
                <a:rPr lang="en-US" sz="1600" b="1" i="0" u="none" strike="noStrike" cap="none">
                  <a:solidFill>
                    <a:srgbClr val="000000"/>
                  </a:solidFill>
                  <a:latin typeface="Roboto"/>
                  <a:ea typeface="Roboto"/>
                  <a:cs typeface="Roboto"/>
                  <a:sym typeface="Roboto"/>
                </a:rPr>
                <a:t>mid-Oct</a:t>
              </a:r>
              <a:endParaRPr sz="1600" b="1" i="0" u="none" strike="noStrike" cap="none">
                <a:solidFill>
                  <a:srgbClr val="000000"/>
                </a:solidFill>
                <a:latin typeface="Roboto"/>
                <a:ea typeface="Roboto"/>
                <a:cs typeface="Roboto"/>
                <a:sym typeface="Roboto"/>
              </a:endParaRPr>
            </a:p>
          </p:txBody>
        </p:sp>
        <p:sp>
          <p:nvSpPr>
            <p:cNvPr id="348" name="Google Shape;348;p10"/>
            <p:cNvSpPr txBox="1"/>
            <p:nvPr/>
          </p:nvSpPr>
          <p:spPr>
            <a:xfrm>
              <a:off x="2073401" y="3503002"/>
              <a:ext cx="1683000" cy="9438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Roboto"/>
                  <a:ea typeface="Roboto"/>
                  <a:cs typeface="Roboto"/>
                  <a:sym typeface="Roboto"/>
                </a:rPr>
                <a:t>Pre-work for spring diagnostics can begin</a:t>
              </a:r>
              <a:endParaRPr sz="1100" b="1"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2100"/>
                </a:spcAft>
                <a:buClr>
                  <a:srgbClr val="000000"/>
                </a:buClr>
                <a:buSzPts val="1100"/>
                <a:buFont typeface="Arial"/>
                <a:buNone/>
              </a:pPr>
              <a:r>
                <a:rPr lang="en-US" sz="1100" b="0" i="0" u="none" strike="noStrike" cap="none">
                  <a:solidFill>
                    <a:srgbClr val="000000"/>
                  </a:solidFill>
                  <a:latin typeface="Roboto"/>
                  <a:ea typeface="Roboto"/>
                  <a:cs typeface="Roboto"/>
                  <a:sym typeface="Roboto"/>
                </a:rPr>
                <a:t>ESFFs reach out to campuses to begin pre-work (~2 months prior to visit date; due ~ 1 month prior to visit)</a:t>
              </a:r>
              <a:endParaRPr sz="1100" b="1" i="0" u="none" strike="noStrike" cap="none">
                <a:solidFill>
                  <a:srgbClr val="000000"/>
                </a:solidFill>
                <a:latin typeface="Roboto"/>
                <a:ea typeface="Roboto"/>
                <a:cs typeface="Roboto"/>
                <a:sym typeface="Roboto"/>
              </a:endParaRPr>
            </a:p>
          </p:txBody>
        </p:sp>
        <p:grpSp>
          <p:nvGrpSpPr>
            <p:cNvPr id="349" name="Google Shape;349;p10"/>
            <p:cNvGrpSpPr/>
            <p:nvPr/>
          </p:nvGrpSpPr>
          <p:grpSpPr>
            <a:xfrm rot="10800000">
              <a:off x="2149293" y="3079467"/>
              <a:ext cx="92400" cy="411825"/>
              <a:chOff x="2072481" y="2563700"/>
              <a:chExt cx="92400" cy="411825"/>
            </a:xfrm>
          </p:grpSpPr>
          <p:cxnSp>
            <p:nvCxnSpPr>
              <p:cNvPr id="350" name="Google Shape;350;p10"/>
              <p:cNvCxnSpPr/>
              <p:nvPr/>
            </p:nvCxnSpPr>
            <p:spPr>
              <a:xfrm>
                <a:off x="2118681" y="2616125"/>
                <a:ext cx="0" cy="359400"/>
              </a:xfrm>
              <a:prstGeom prst="straightConnector1">
                <a:avLst/>
              </a:prstGeom>
              <a:noFill/>
              <a:ln w="9525" cap="flat" cmpd="sng">
                <a:solidFill>
                  <a:srgbClr val="000000"/>
                </a:solidFill>
                <a:prstDash val="solid"/>
                <a:round/>
                <a:headEnd type="none" w="sm" len="sm"/>
                <a:tailEnd type="none" w="sm" len="sm"/>
              </a:ln>
            </p:spPr>
          </p:cxnSp>
          <p:sp>
            <p:nvSpPr>
              <p:cNvPr id="351" name="Google Shape;351;p10"/>
              <p:cNvSpPr/>
              <p:nvPr/>
            </p:nvSpPr>
            <p:spPr>
              <a:xfrm>
                <a:off x="2072481" y="2563700"/>
                <a:ext cx="92400" cy="92400"/>
              </a:xfrm>
              <a:prstGeom prst="ellipse">
                <a:avLst/>
              </a:prstGeom>
              <a:solidFill>
                <a:srgbClr val="00000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352" name="Google Shape;352;p10"/>
          <p:cNvGrpSpPr/>
          <p:nvPr/>
        </p:nvGrpSpPr>
        <p:grpSpPr>
          <a:xfrm>
            <a:off x="4205539" y="2470405"/>
            <a:ext cx="2553972" cy="2313475"/>
            <a:chOff x="3154233" y="1852850"/>
            <a:chExt cx="1915527" cy="1735150"/>
          </a:xfrm>
        </p:grpSpPr>
        <p:sp>
          <p:nvSpPr>
            <p:cNvPr id="353" name="Google Shape;353;p10"/>
            <p:cNvSpPr/>
            <p:nvPr/>
          </p:nvSpPr>
          <p:spPr>
            <a:xfrm>
              <a:off x="3485717" y="3079475"/>
              <a:ext cx="1294800" cy="133500"/>
            </a:xfrm>
            <a:prstGeom prst="rect">
              <a:avLst/>
            </a:prstGeom>
            <a:solidFill>
              <a:srgbClr val="0E9453"/>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4" name="Google Shape;354;p10"/>
            <p:cNvSpPr txBox="1"/>
            <p:nvPr/>
          </p:nvSpPr>
          <p:spPr>
            <a:xfrm>
              <a:off x="3154233" y="3216600"/>
              <a:ext cx="692700" cy="371400"/>
            </a:xfrm>
            <a:prstGeom prst="rect">
              <a:avLst/>
            </a:prstGeom>
            <a:noFill/>
            <a:ln>
              <a:noFill/>
            </a:ln>
          </p:spPr>
          <p:txBody>
            <a:bodyPr spcFirstLastPara="1" wrap="square" lIns="121900" tIns="121900" rIns="121900" bIns="121900" anchor="t" anchorCtr="0">
              <a:noAutofit/>
            </a:bodyPr>
            <a:lstStyle/>
            <a:p>
              <a:pPr marL="0" marR="0" lvl="0" indent="0" algn="ctr" rtl="0">
                <a:lnSpc>
                  <a:spcPct val="115000"/>
                </a:lnSpc>
                <a:spcBef>
                  <a:spcPts val="0"/>
                </a:spcBef>
                <a:spcAft>
                  <a:spcPts val="2100"/>
                </a:spcAft>
                <a:buClr>
                  <a:srgbClr val="000000"/>
                </a:buClr>
                <a:buSzPts val="1600"/>
                <a:buFont typeface="Arial"/>
                <a:buNone/>
              </a:pPr>
              <a:r>
                <a:rPr lang="en-US" sz="1600" b="1" i="0" u="none" strike="noStrike" cap="none">
                  <a:solidFill>
                    <a:srgbClr val="000000"/>
                  </a:solidFill>
                  <a:latin typeface="Roboto"/>
                  <a:ea typeface="Roboto"/>
                  <a:cs typeface="Roboto"/>
                  <a:sym typeface="Roboto"/>
                </a:rPr>
                <a:t>Oct. 31</a:t>
              </a:r>
              <a:endParaRPr sz="1600" b="1" i="0" u="none" strike="noStrike" cap="none">
                <a:solidFill>
                  <a:srgbClr val="000000"/>
                </a:solidFill>
                <a:latin typeface="Roboto"/>
                <a:ea typeface="Roboto"/>
                <a:cs typeface="Roboto"/>
                <a:sym typeface="Roboto"/>
              </a:endParaRPr>
            </a:p>
          </p:txBody>
        </p:sp>
        <p:sp>
          <p:nvSpPr>
            <p:cNvPr id="355" name="Google Shape;355;p10"/>
            <p:cNvSpPr txBox="1"/>
            <p:nvPr/>
          </p:nvSpPr>
          <p:spPr>
            <a:xfrm>
              <a:off x="3386760" y="1852850"/>
              <a:ext cx="1683000" cy="9438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1100" b="1" i="0" u="none" strike="noStrike" cap="none">
                  <a:solidFill>
                    <a:schemeClr val="dk1"/>
                  </a:solidFill>
                  <a:latin typeface="Roboto"/>
                  <a:ea typeface="Roboto"/>
                  <a:cs typeface="Roboto"/>
                  <a:sym typeface="Roboto"/>
                </a:rPr>
                <a:t>Fall Diagnostic Window Closes</a:t>
              </a:r>
              <a:endParaRPr sz="1100" b="1" i="0" u="none" strike="noStrike" cap="none">
                <a:solidFill>
                  <a:schemeClr val="dk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2100"/>
                </a:spcAft>
                <a:buClr>
                  <a:schemeClr val="dk1"/>
                </a:buClr>
                <a:buSzPts val="1100"/>
                <a:buFont typeface="Arial"/>
                <a:buNone/>
              </a:pPr>
              <a:r>
                <a:rPr lang="en-US" sz="1100" b="0" i="0" u="none" strike="noStrike" cap="none">
                  <a:solidFill>
                    <a:schemeClr val="dk1"/>
                  </a:solidFill>
                  <a:latin typeface="Roboto"/>
                  <a:ea typeface="Roboto"/>
                  <a:cs typeface="Roboto"/>
                  <a:sym typeface="Roboto"/>
                </a:rPr>
                <a:t>Reports due in ISAM no later than 2 weeks after visit date</a:t>
              </a:r>
              <a:endParaRPr sz="1100" b="1" i="0" u="none" strike="noStrike" cap="none">
                <a:solidFill>
                  <a:srgbClr val="000000"/>
                </a:solidFill>
                <a:latin typeface="Roboto"/>
                <a:ea typeface="Roboto"/>
                <a:cs typeface="Roboto"/>
                <a:sym typeface="Roboto"/>
              </a:endParaRPr>
            </a:p>
          </p:txBody>
        </p:sp>
        <p:grpSp>
          <p:nvGrpSpPr>
            <p:cNvPr id="356" name="Google Shape;356;p10"/>
            <p:cNvGrpSpPr/>
            <p:nvPr/>
          </p:nvGrpSpPr>
          <p:grpSpPr>
            <a:xfrm>
              <a:off x="3435870" y="2800065"/>
              <a:ext cx="92400" cy="411825"/>
              <a:chOff x="845575" y="2563700"/>
              <a:chExt cx="92400" cy="411825"/>
            </a:xfrm>
          </p:grpSpPr>
          <p:sp>
            <p:nvSpPr>
              <p:cNvPr id="357" name="Google Shape;357;p10"/>
              <p:cNvSpPr/>
              <p:nvPr/>
            </p:nvSpPr>
            <p:spPr>
              <a:xfrm>
                <a:off x="845575" y="2563700"/>
                <a:ext cx="92400" cy="92400"/>
              </a:xfrm>
              <a:prstGeom prst="ellipse">
                <a:avLst/>
              </a:prstGeom>
              <a:solidFill>
                <a:srgbClr val="00000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358" name="Google Shape;358;p10"/>
              <p:cNvCxnSpPr/>
              <p:nvPr/>
            </p:nvCxnSpPr>
            <p:spPr>
              <a:xfrm>
                <a:off x="891775" y="2616125"/>
                <a:ext cx="0" cy="359400"/>
              </a:xfrm>
              <a:prstGeom prst="straightConnector1">
                <a:avLst/>
              </a:prstGeom>
              <a:noFill/>
              <a:ln w="9525" cap="flat" cmpd="sng">
                <a:solidFill>
                  <a:srgbClr val="000000"/>
                </a:solidFill>
                <a:prstDash val="solid"/>
                <a:round/>
                <a:headEnd type="none" w="sm" len="sm"/>
                <a:tailEnd type="none" w="sm" len="sm"/>
              </a:ln>
            </p:spPr>
          </p:cxnSp>
        </p:grpSp>
      </p:grpSp>
      <p:grpSp>
        <p:nvGrpSpPr>
          <p:cNvPr id="359" name="Google Shape;359;p10"/>
          <p:cNvGrpSpPr/>
          <p:nvPr/>
        </p:nvGrpSpPr>
        <p:grpSpPr>
          <a:xfrm>
            <a:off x="5884099" y="3603375"/>
            <a:ext cx="2579952" cy="2325546"/>
            <a:chOff x="4413185" y="2702599"/>
            <a:chExt cx="1935012" cy="1744203"/>
          </a:xfrm>
        </p:grpSpPr>
        <p:sp>
          <p:nvSpPr>
            <p:cNvPr id="360" name="Google Shape;360;p10"/>
            <p:cNvSpPr/>
            <p:nvPr/>
          </p:nvSpPr>
          <p:spPr>
            <a:xfrm>
              <a:off x="4780421" y="3079475"/>
              <a:ext cx="1294800" cy="133500"/>
            </a:xfrm>
            <a:prstGeom prst="rect">
              <a:avLst/>
            </a:prstGeom>
            <a:solidFill>
              <a:srgbClr val="08563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61" name="Google Shape;361;p10"/>
            <p:cNvGrpSpPr/>
            <p:nvPr/>
          </p:nvGrpSpPr>
          <p:grpSpPr>
            <a:xfrm rot="10800000">
              <a:off x="4737413" y="3079467"/>
              <a:ext cx="92400" cy="411825"/>
              <a:chOff x="2070100" y="2563700"/>
              <a:chExt cx="92400" cy="411825"/>
            </a:xfrm>
          </p:grpSpPr>
          <p:cxnSp>
            <p:nvCxnSpPr>
              <p:cNvPr id="362" name="Google Shape;362;p10"/>
              <p:cNvCxnSpPr/>
              <p:nvPr/>
            </p:nvCxnSpPr>
            <p:spPr>
              <a:xfrm>
                <a:off x="2116300" y="2616125"/>
                <a:ext cx="0" cy="359400"/>
              </a:xfrm>
              <a:prstGeom prst="straightConnector1">
                <a:avLst/>
              </a:prstGeom>
              <a:noFill/>
              <a:ln w="9525" cap="flat" cmpd="sng">
                <a:solidFill>
                  <a:srgbClr val="000000"/>
                </a:solidFill>
                <a:prstDash val="solid"/>
                <a:round/>
                <a:headEnd type="none" w="sm" len="sm"/>
                <a:tailEnd type="none" w="sm" len="sm"/>
              </a:ln>
            </p:spPr>
          </p:cxnSp>
          <p:sp>
            <p:nvSpPr>
              <p:cNvPr id="363" name="Google Shape;363;p10"/>
              <p:cNvSpPr/>
              <p:nvPr/>
            </p:nvSpPr>
            <p:spPr>
              <a:xfrm>
                <a:off x="2070100" y="2563700"/>
                <a:ext cx="92400" cy="92400"/>
              </a:xfrm>
              <a:prstGeom prst="ellipse">
                <a:avLst/>
              </a:prstGeom>
              <a:solidFill>
                <a:srgbClr val="00000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64" name="Google Shape;364;p10"/>
            <p:cNvSpPr txBox="1"/>
            <p:nvPr/>
          </p:nvSpPr>
          <p:spPr>
            <a:xfrm>
              <a:off x="4413185" y="2702599"/>
              <a:ext cx="924300" cy="371400"/>
            </a:xfrm>
            <a:prstGeom prst="rect">
              <a:avLst/>
            </a:prstGeom>
            <a:noFill/>
            <a:ln>
              <a:noFill/>
            </a:ln>
          </p:spPr>
          <p:txBody>
            <a:bodyPr spcFirstLastPara="1" wrap="square" lIns="121900" tIns="121900" rIns="121900" bIns="121900" anchor="t" anchorCtr="0">
              <a:noAutofit/>
            </a:bodyPr>
            <a:lstStyle/>
            <a:p>
              <a:pPr marL="0" marR="0" lvl="0" indent="0" algn="ctr" rtl="0">
                <a:lnSpc>
                  <a:spcPct val="115000"/>
                </a:lnSpc>
                <a:spcBef>
                  <a:spcPts val="0"/>
                </a:spcBef>
                <a:spcAft>
                  <a:spcPts val="2100"/>
                </a:spcAft>
                <a:buClr>
                  <a:srgbClr val="000000"/>
                </a:buClr>
                <a:buSzPts val="1600"/>
                <a:buFont typeface="Arial"/>
                <a:buNone/>
              </a:pPr>
              <a:r>
                <a:rPr lang="en-US" sz="1600" b="1" i="0" u="none" strike="noStrike" cap="none">
                  <a:solidFill>
                    <a:srgbClr val="000000"/>
                  </a:solidFill>
                  <a:latin typeface="Roboto"/>
                  <a:ea typeface="Roboto"/>
                  <a:cs typeface="Roboto"/>
                  <a:sym typeface="Roboto"/>
                </a:rPr>
                <a:t>Jan. 2020</a:t>
              </a:r>
              <a:endParaRPr sz="1600" b="1" i="0" u="none" strike="noStrike" cap="none">
                <a:solidFill>
                  <a:srgbClr val="000000"/>
                </a:solidFill>
                <a:latin typeface="Roboto"/>
                <a:ea typeface="Roboto"/>
                <a:cs typeface="Roboto"/>
                <a:sym typeface="Roboto"/>
              </a:endParaRPr>
            </a:p>
          </p:txBody>
        </p:sp>
        <p:sp>
          <p:nvSpPr>
            <p:cNvPr id="365" name="Google Shape;365;p10"/>
            <p:cNvSpPr txBox="1"/>
            <p:nvPr/>
          </p:nvSpPr>
          <p:spPr>
            <a:xfrm>
              <a:off x="4665197" y="3503002"/>
              <a:ext cx="1683000" cy="9438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1100" b="1" i="0" u="none" strike="noStrike" cap="none">
                  <a:solidFill>
                    <a:schemeClr val="dk1"/>
                  </a:solidFill>
                  <a:latin typeface="Roboto"/>
                  <a:ea typeface="Roboto"/>
                  <a:cs typeface="Roboto"/>
                  <a:sym typeface="Roboto"/>
                </a:rPr>
                <a:t>Spring Diagnostic Window Opens</a:t>
              </a:r>
              <a:endParaRPr sz="1100" b="1" i="0" u="none" strike="noStrike" cap="none">
                <a:solidFill>
                  <a:schemeClr val="dk1"/>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endParaRPr sz="1100" b="1" i="0" u="none" strike="noStrike" cap="none">
                <a:solidFill>
                  <a:schemeClr val="dk1"/>
                </a:solidFill>
                <a:latin typeface="Roboto"/>
                <a:ea typeface="Roboto"/>
                <a:cs typeface="Roboto"/>
                <a:sym typeface="Roboto"/>
              </a:endParaRPr>
            </a:p>
            <a:p>
              <a:pPr marL="0" marR="0" lvl="0" indent="0" algn="l" rtl="0">
                <a:lnSpc>
                  <a:spcPct val="100000"/>
                </a:lnSpc>
                <a:spcBef>
                  <a:spcPts val="0"/>
                </a:spcBef>
                <a:spcAft>
                  <a:spcPts val="2100"/>
                </a:spcAft>
                <a:buClr>
                  <a:schemeClr val="dk1"/>
                </a:buClr>
                <a:buSzPts val="1100"/>
                <a:buFont typeface="Arial"/>
                <a:buNone/>
              </a:pPr>
              <a:r>
                <a:rPr lang="en-US" sz="1100" b="0" i="0" u="none" strike="noStrike" cap="none">
                  <a:solidFill>
                    <a:schemeClr val="dk1"/>
                  </a:solidFill>
                  <a:latin typeface="Roboto"/>
                  <a:ea typeface="Roboto"/>
                  <a:cs typeface="Roboto"/>
                  <a:sym typeface="Roboto"/>
                </a:rPr>
                <a:t>Reports due in ISAM no later than 2 weeks after visit date</a:t>
              </a:r>
              <a:endParaRPr sz="1100" b="1" i="0" u="none" strike="noStrike" cap="none">
                <a:solidFill>
                  <a:srgbClr val="000000"/>
                </a:solidFill>
                <a:latin typeface="Roboto"/>
                <a:ea typeface="Roboto"/>
                <a:cs typeface="Roboto"/>
                <a:sym typeface="Roboto"/>
              </a:endParaRPr>
            </a:p>
          </p:txBody>
        </p:sp>
      </p:grpSp>
      <p:grpSp>
        <p:nvGrpSpPr>
          <p:cNvPr id="366" name="Google Shape;366;p10"/>
          <p:cNvGrpSpPr/>
          <p:nvPr/>
        </p:nvGrpSpPr>
        <p:grpSpPr>
          <a:xfrm>
            <a:off x="7610152" y="2470405"/>
            <a:ext cx="2604965" cy="2313475"/>
            <a:chOff x="5707757" y="1852850"/>
            <a:chExt cx="1953773" cy="1735150"/>
          </a:xfrm>
        </p:grpSpPr>
        <p:sp>
          <p:nvSpPr>
            <p:cNvPr id="367" name="Google Shape;367;p10"/>
            <p:cNvSpPr/>
            <p:nvPr/>
          </p:nvSpPr>
          <p:spPr>
            <a:xfrm>
              <a:off x="6075125" y="3079475"/>
              <a:ext cx="1294800" cy="133500"/>
            </a:xfrm>
            <a:prstGeom prst="rect">
              <a:avLst/>
            </a:prstGeom>
            <a:solidFill>
              <a:srgbClr val="0E9453"/>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68" name="Google Shape;368;p10"/>
            <p:cNvGrpSpPr/>
            <p:nvPr/>
          </p:nvGrpSpPr>
          <p:grpSpPr>
            <a:xfrm>
              <a:off x="6031394" y="2800065"/>
              <a:ext cx="92400" cy="411825"/>
              <a:chOff x="845575" y="2563700"/>
              <a:chExt cx="92400" cy="411825"/>
            </a:xfrm>
          </p:grpSpPr>
          <p:cxnSp>
            <p:nvCxnSpPr>
              <p:cNvPr id="369" name="Google Shape;369;p10"/>
              <p:cNvCxnSpPr/>
              <p:nvPr/>
            </p:nvCxnSpPr>
            <p:spPr>
              <a:xfrm>
                <a:off x="891775" y="2616125"/>
                <a:ext cx="0" cy="359400"/>
              </a:xfrm>
              <a:prstGeom prst="straightConnector1">
                <a:avLst/>
              </a:prstGeom>
              <a:noFill/>
              <a:ln w="9525" cap="flat" cmpd="sng">
                <a:solidFill>
                  <a:srgbClr val="000000"/>
                </a:solidFill>
                <a:prstDash val="solid"/>
                <a:round/>
                <a:headEnd type="none" w="sm" len="sm"/>
                <a:tailEnd type="none" w="sm" len="sm"/>
              </a:ln>
            </p:spPr>
          </p:cxnSp>
          <p:sp>
            <p:nvSpPr>
              <p:cNvPr id="370" name="Google Shape;370;p10"/>
              <p:cNvSpPr/>
              <p:nvPr/>
            </p:nvSpPr>
            <p:spPr>
              <a:xfrm>
                <a:off x="845575" y="2563700"/>
                <a:ext cx="92400" cy="92400"/>
              </a:xfrm>
              <a:prstGeom prst="ellipse">
                <a:avLst/>
              </a:prstGeom>
              <a:solidFill>
                <a:srgbClr val="00000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71" name="Google Shape;371;p10"/>
            <p:cNvSpPr txBox="1"/>
            <p:nvPr/>
          </p:nvSpPr>
          <p:spPr>
            <a:xfrm>
              <a:off x="5707757" y="3216600"/>
              <a:ext cx="745800" cy="371400"/>
            </a:xfrm>
            <a:prstGeom prst="rect">
              <a:avLst/>
            </a:prstGeom>
            <a:noFill/>
            <a:ln>
              <a:noFill/>
            </a:ln>
          </p:spPr>
          <p:txBody>
            <a:bodyPr spcFirstLastPara="1" wrap="square" lIns="121900" tIns="121900" rIns="121900" bIns="121900" anchor="t" anchorCtr="0">
              <a:noAutofit/>
            </a:bodyPr>
            <a:lstStyle/>
            <a:p>
              <a:pPr marL="0" marR="0" lvl="0" indent="0" algn="ctr" rtl="0">
                <a:lnSpc>
                  <a:spcPct val="115000"/>
                </a:lnSpc>
                <a:spcBef>
                  <a:spcPts val="0"/>
                </a:spcBef>
                <a:spcAft>
                  <a:spcPts val="2100"/>
                </a:spcAft>
                <a:buClr>
                  <a:srgbClr val="000000"/>
                </a:buClr>
                <a:buSzPts val="1600"/>
                <a:buFont typeface="Arial"/>
                <a:buNone/>
              </a:pPr>
              <a:r>
                <a:rPr lang="en-US" sz="1600" b="1" i="0" u="none" strike="noStrike" cap="none">
                  <a:solidFill>
                    <a:srgbClr val="000000"/>
                  </a:solidFill>
                  <a:latin typeface="Roboto"/>
                  <a:ea typeface="Roboto"/>
                  <a:cs typeface="Roboto"/>
                  <a:sym typeface="Roboto"/>
                </a:rPr>
                <a:t>Feb. 28</a:t>
              </a:r>
              <a:endParaRPr sz="1600" b="1" i="0" u="none" strike="noStrike" cap="none">
                <a:solidFill>
                  <a:srgbClr val="000000"/>
                </a:solidFill>
                <a:latin typeface="Roboto"/>
                <a:ea typeface="Roboto"/>
                <a:cs typeface="Roboto"/>
                <a:sym typeface="Roboto"/>
              </a:endParaRPr>
            </a:p>
          </p:txBody>
        </p:sp>
        <p:sp>
          <p:nvSpPr>
            <p:cNvPr id="372" name="Google Shape;372;p10"/>
            <p:cNvSpPr txBox="1"/>
            <p:nvPr/>
          </p:nvSpPr>
          <p:spPr>
            <a:xfrm>
              <a:off x="5978530" y="1852850"/>
              <a:ext cx="1683000" cy="9438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Roboto"/>
                  <a:ea typeface="Roboto"/>
                  <a:cs typeface="Roboto"/>
                  <a:sym typeface="Roboto"/>
                </a:rPr>
                <a:t>All initial pre-work communication completed</a:t>
              </a:r>
              <a:endParaRPr sz="1100" b="1"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2100"/>
                </a:spcAft>
                <a:buClr>
                  <a:srgbClr val="000000"/>
                </a:buClr>
                <a:buSzPts val="1100"/>
                <a:buFont typeface="Arial"/>
                <a:buNone/>
              </a:pPr>
              <a:r>
                <a:rPr lang="en-US" sz="1100" b="0" i="0" u="none" strike="noStrike" cap="none">
                  <a:solidFill>
                    <a:srgbClr val="000000"/>
                  </a:solidFill>
                  <a:latin typeface="Roboto"/>
                  <a:ea typeface="Roboto"/>
                  <a:cs typeface="Roboto"/>
                  <a:sym typeface="Roboto"/>
                </a:rPr>
                <a:t>ESFFs should have sent email kicking off pre-work to all campuses by this date.</a:t>
              </a:r>
              <a:endParaRPr sz="1100" b="1" i="0" u="none" strike="noStrike" cap="none">
                <a:solidFill>
                  <a:srgbClr val="000000"/>
                </a:solidFill>
                <a:latin typeface="Roboto"/>
                <a:ea typeface="Roboto"/>
                <a:cs typeface="Roboto"/>
                <a:sym typeface="Roboto"/>
              </a:endParaRPr>
            </a:p>
          </p:txBody>
        </p:sp>
      </p:grpSp>
      <p:grpSp>
        <p:nvGrpSpPr>
          <p:cNvPr id="373" name="Google Shape;373;p10"/>
          <p:cNvGrpSpPr/>
          <p:nvPr/>
        </p:nvGrpSpPr>
        <p:grpSpPr>
          <a:xfrm>
            <a:off x="9338427" y="3603372"/>
            <a:ext cx="2856517" cy="2325550"/>
            <a:chOff x="7003996" y="2702596"/>
            <a:chExt cx="2142441" cy="1744206"/>
          </a:xfrm>
        </p:grpSpPr>
        <p:sp>
          <p:nvSpPr>
            <p:cNvPr id="374" name="Google Shape;374;p10"/>
            <p:cNvSpPr/>
            <p:nvPr/>
          </p:nvSpPr>
          <p:spPr>
            <a:xfrm>
              <a:off x="7369837" y="3079475"/>
              <a:ext cx="1776600" cy="133500"/>
            </a:xfrm>
            <a:prstGeom prst="rect">
              <a:avLst/>
            </a:prstGeom>
            <a:solidFill>
              <a:srgbClr val="08563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75" name="Google Shape;375;p10"/>
            <p:cNvGrpSpPr/>
            <p:nvPr/>
          </p:nvGrpSpPr>
          <p:grpSpPr>
            <a:xfrm rot="10800000">
              <a:off x="7328221" y="3079467"/>
              <a:ext cx="92400" cy="411825"/>
              <a:chOff x="2070100" y="2563700"/>
              <a:chExt cx="92400" cy="411825"/>
            </a:xfrm>
          </p:grpSpPr>
          <p:cxnSp>
            <p:nvCxnSpPr>
              <p:cNvPr id="376" name="Google Shape;376;p10"/>
              <p:cNvCxnSpPr/>
              <p:nvPr/>
            </p:nvCxnSpPr>
            <p:spPr>
              <a:xfrm>
                <a:off x="2116300" y="2616125"/>
                <a:ext cx="0" cy="359400"/>
              </a:xfrm>
              <a:prstGeom prst="straightConnector1">
                <a:avLst/>
              </a:prstGeom>
              <a:noFill/>
              <a:ln w="9525" cap="flat" cmpd="sng">
                <a:solidFill>
                  <a:srgbClr val="000000"/>
                </a:solidFill>
                <a:prstDash val="solid"/>
                <a:round/>
                <a:headEnd type="none" w="sm" len="sm"/>
                <a:tailEnd type="none" w="sm" len="sm"/>
              </a:ln>
            </p:spPr>
          </p:cxnSp>
          <p:sp>
            <p:nvSpPr>
              <p:cNvPr id="377" name="Google Shape;377;p10"/>
              <p:cNvSpPr/>
              <p:nvPr/>
            </p:nvSpPr>
            <p:spPr>
              <a:xfrm>
                <a:off x="2070100" y="2563700"/>
                <a:ext cx="92400" cy="92400"/>
              </a:xfrm>
              <a:prstGeom prst="ellipse">
                <a:avLst/>
              </a:prstGeom>
              <a:solidFill>
                <a:srgbClr val="00000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78" name="Google Shape;378;p10"/>
            <p:cNvSpPr txBox="1"/>
            <p:nvPr/>
          </p:nvSpPr>
          <p:spPr>
            <a:xfrm>
              <a:off x="7003996" y="2702596"/>
              <a:ext cx="745800" cy="371400"/>
            </a:xfrm>
            <a:prstGeom prst="rect">
              <a:avLst/>
            </a:prstGeom>
            <a:noFill/>
            <a:ln>
              <a:noFill/>
            </a:ln>
          </p:spPr>
          <p:txBody>
            <a:bodyPr spcFirstLastPara="1" wrap="square" lIns="121900" tIns="121900" rIns="121900" bIns="121900" anchor="t" anchorCtr="0">
              <a:noAutofit/>
            </a:bodyPr>
            <a:lstStyle/>
            <a:p>
              <a:pPr marL="0" marR="0" lvl="0" indent="0" algn="ctr" rtl="0">
                <a:lnSpc>
                  <a:spcPct val="115000"/>
                </a:lnSpc>
                <a:spcBef>
                  <a:spcPts val="0"/>
                </a:spcBef>
                <a:spcAft>
                  <a:spcPts val="2100"/>
                </a:spcAft>
                <a:buClr>
                  <a:srgbClr val="000000"/>
                </a:buClr>
                <a:buSzPts val="1600"/>
                <a:buFont typeface="Arial"/>
                <a:buNone/>
              </a:pPr>
              <a:r>
                <a:rPr lang="en-US" sz="1600" b="1" i="0" u="none" strike="noStrike" cap="none">
                  <a:solidFill>
                    <a:srgbClr val="000000"/>
                  </a:solidFill>
                  <a:latin typeface="Roboto"/>
                  <a:ea typeface="Roboto"/>
                  <a:cs typeface="Roboto"/>
                  <a:sym typeface="Roboto"/>
                </a:rPr>
                <a:t>Apr. 30</a:t>
              </a:r>
              <a:endParaRPr sz="1600" b="1" i="0" u="none" strike="noStrike" cap="none">
                <a:solidFill>
                  <a:srgbClr val="000000"/>
                </a:solidFill>
                <a:latin typeface="Roboto"/>
                <a:ea typeface="Roboto"/>
                <a:cs typeface="Roboto"/>
                <a:sym typeface="Roboto"/>
              </a:endParaRPr>
            </a:p>
          </p:txBody>
        </p:sp>
        <p:sp>
          <p:nvSpPr>
            <p:cNvPr id="379" name="Google Shape;379;p10"/>
            <p:cNvSpPr txBox="1"/>
            <p:nvPr/>
          </p:nvSpPr>
          <p:spPr>
            <a:xfrm>
              <a:off x="7256967" y="3503002"/>
              <a:ext cx="1683000" cy="9438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Roboto"/>
                  <a:ea typeface="Roboto"/>
                  <a:cs typeface="Roboto"/>
                  <a:sym typeface="Roboto"/>
                </a:rPr>
                <a:t>Spring Diagnostic </a:t>
              </a:r>
              <a:r>
                <a:rPr lang="en-US" sz="1100" b="1" i="0" u="none" strike="noStrike" cap="none">
                  <a:solidFill>
                    <a:schemeClr val="dk1"/>
                  </a:solidFill>
                  <a:latin typeface="Roboto"/>
                  <a:ea typeface="Roboto"/>
                  <a:cs typeface="Roboto"/>
                  <a:sym typeface="Roboto"/>
                </a:rPr>
                <a:t>Window Closes</a:t>
              </a:r>
              <a:endParaRPr sz="1100" b="1" i="0" u="none" strike="noStrike" cap="none">
                <a:solidFill>
                  <a:schemeClr val="dk1"/>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endParaRPr sz="1100" b="1" i="0" u="none" strike="noStrike" cap="none">
                <a:solidFill>
                  <a:schemeClr val="dk1"/>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r>
                <a:rPr lang="en-US" sz="1100" b="0" i="0" u="none" strike="noStrike" cap="none">
                  <a:solidFill>
                    <a:schemeClr val="dk1"/>
                  </a:solidFill>
                  <a:latin typeface="Roboto"/>
                  <a:ea typeface="Roboto"/>
                  <a:cs typeface="Roboto"/>
                  <a:sym typeface="Roboto"/>
                </a:rPr>
                <a:t>Reports due in ISAM no later than 2 weeks after visit date</a:t>
              </a:r>
              <a:endParaRPr sz="1100" b="1" i="0" u="none" strike="noStrike" cap="none">
                <a:solidFill>
                  <a:srgbClr val="000000"/>
                </a:solidFill>
                <a:latin typeface="Roboto"/>
                <a:ea typeface="Roboto"/>
                <a:cs typeface="Roboto"/>
                <a:sym typeface="Roboto"/>
              </a:endParaRPr>
            </a:p>
            <a:p>
              <a:pPr marL="0" marR="0" lvl="0" indent="0" algn="l" rtl="0">
                <a:lnSpc>
                  <a:spcPct val="100000"/>
                </a:lnSpc>
                <a:spcBef>
                  <a:spcPts val="2100"/>
                </a:spcBef>
                <a:spcAft>
                  <a:spcPts val="0"/>
                </a:spcAft>
                <a:buClr>
                  <a:srgbClr val="000000"/>
                </a:buClr>
                <a:buSzPts val="1100"/>
                <a:buFont typeface="Arial"/>
                <a:buNone/>
              </a:pPr>
              <a:endParaRPr sz="1100" b="1"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2100"/>
                </a:spcAft>
                <a:buClr>
                  <a:srgbClr val="000000"/>
                </a:buClr>
                <a:buSzPts val="1100"/>
                <a:buFont typeface="Arial"/>
                <a:buNone/>
              </a:pPr>
              <a:endParaRPr sz="1100" b="1" i="0" u="none" strike="noStrike" cap="none">
                <a:solidFill>
                  <a:srgbClr val="000000"/>
                </a:solidFill>
                <a:latin typeface="Roboto"/>
                <a:ea typeface="Roboto"/>
                <a:cs typeface="Roboto"/>
                <a:sym typeface="Roboto"/>
              </a:endParaRPr>
            </a:p>
          </p:txBody>
        </p:sp>
      </p:grpSp>
      <p:sp>
        <p:nvSpPr>
          <p:cNvPr id="380" name="Google Shape;380;p10"/>
          <p:cNvSpPr/>
          <p:nvPr/>
        </p:nvSpPr>
        <p:spPr>
          <a:xfrm>
            <a:off x="0" y="6243419"/>
            <a:ext cx="12192000" cy="70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rgbClr val="FFFFFF"/>
                </a:solidFill>
                <a:latin typeface="Calibri"/>
                <a:ea typeface="Calibri"/>
                <a:cs typeface="Calibri"/>
                <a:sym typeface="Calibri"/>
              </a:rPr>
              <a:t>SLIDO.COM EVENT </a:t>
            </a:r>
            <a:r>
              <a:rPr lang="en-US" sz="4000" b="0" i="0" u="none" strike="noStrike" cap="none">
                <a:solidFill>
                  <a:srgbClr val="FFFFFF"/>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8"/>
                  </a:ext>
                </a:extLst>
              </a:rPr>
              <a:t>CODE</a:t>
            </a:r>
            <a:r>
              <a:rPr lang="en-US" sz="4000" b="0" i="0" u="none" strike="noStrike" cap="none">
                <a:solidFill>
                  <a:srgbClr val="FFFFFF"/>
                </a:solidFill>
                <a:latin typeface="Calibri"/>
                <a:ea typeface="Calibri"/>
                <a:cs typeface="Calibri"/>
                <a:sym typeface="Calibri"/>
              </a:rPr>
              <a:t>: N646</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20"/>
          <p:cNvSpPr txBox="1">
            <a:spLocks noGrp="1"/>
          </p:cNvSpPr>
          <p:nvPr>
            <p:ph type="title"/>
          </p:nvPr>
        </p:nvSpPr>
        <p:spPr>
          <a:xfrm>
            <a:off x="1097280" y="758952"/>
            <a:ext cx="10058400" cy="35661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262626"/>
              </a:buClr>
              <a:buSzPts val="8000"/>
              <a:buFont typeface="Calibri"/>
              <a:buNone/>
            </a:pPr>
            <a:r>
              <a:rPr lang="en-US" sz="7200"/>
              <a:t>Plan Development and SI Facilitator Support</a:t>
            </a:r>
            <a:endParaRPr sz="7200"/>
          </a:p>
        </p:txBody>
      </p:sp>
      <p:sp>
        <p:nvSpPr>
          <p:cNvPr id="386" name="Google Shape;386;p20"/>
          <p:cNvSpPr txBox="1">
            <a:spLocks noGrp="1"/>
          </p:cNvSpPr>
          <p:nvPr>
            <p:ph type="body" idx="1"/>
          </p:nvPr>
        </p:nvSpPr>
        <p:spPr>
          <a:xfrm>
            <a:off x="1097280" y="4453128"/>
            <a:ext cx="10058400" cy="1143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400"/>
              <a:buNone/>
            </a:pPr>
            <a:r>
              <a:rPr lang="en-US"/>
              <a:t>Presenter: Nicole Seltman</a:t>
            </a:r>
            <a:endParaRPr/>
          </a:p>
        </p:txBody>
      </p:sp>
      <p:sp>
        <p:nvSpPr>
          <p:cNvPr id="387" name="Google Shape;387;p20"/>
          <p:cNvSpPr/>
          <p:nvPr/>
        </p:nvSpPr>
        <p:spPr>
          <a:xfrm>
            <a:off x="0" y="6243419"/>
            <a:ext cx="12192000" cy="70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endParaRPr sz="1400" b="0" i="0" u="none" strike="noStrike" cap="none">
              <a:solidFill>
                <a:srgbClr val="000000"/>
              </a:solidFill>
              <a:latin typeface="Arial"/>
              <a:ea typeface="Arial"/>
              <a:cs typeface="Arial"/>
              <a:sym typeface="Arial"/>
            </a:endParaRPr>
          </a:p>
        </p:txBody>
      </p:sp>
      <p:sp>
        <p:nvSpPr>
          <p:cNvPr id="388" name="Google Shape;388;p20"/>
          <p:cNvSpPr/>
          <p:nvPr/>
        </p:nvSpPr>
        <p:spPr>
          <a:xfrm>
            <a:off x="0" y="6243419"/>
            <a:ext cx="12192000" cy="70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rgbClr val="FFFFFF"/>
                </a:solidFill>
                <a:latin typeface="Calibri"/>
                <a:ea typeface="Calibri"/>
                <a:cs typeface="Calibri"/>
                <a:sym typeface="Calibri"/>
              </a:rPr>
              <a:t>SLIDO.COM EVENT </a:t>
            </a:r>
            <a:r>
              <a:rPr lang="en-US" sz="4000" b="0" i="0" u="none" strike="noStrike" cap="none">
                <a:solidFill>
                  <a:srgbClr val="FFFFFF"/>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9"/>
                  </a:ext>
                </a:extLst>
              </a:rPr>
              <a:t>CODE</a:t>
            </a:r>
            <a:r>
              <a:rPr lang="en-US" sz="4000" b="0" i="0" u="none" strike="noStrike" cap="none">
                <a:solidFill>
                  <a:srgbClr val="FFFFFF"/>
                </a:solidFill>
                <a:latin typeface="Calibri"/>
                <a:ea typeface="Calibri"/>
                <a:cs typeface="Calibri"/>
                <a:sym typeface="Calibri"/>
              </a:rPr>
              <a:t>: N646</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g7a97f4d4c9_2_323"/>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SzPts val="1800"/>
              <a:buNone/>
            </a:pPr>
            <a:r>
              <a:rPr lang="en-US"/>
              <a:t>SI Lead Critical Actions: Plan Development and SI Facilitator Support</a:t>
            </a:r>
            <a:endParaRPr/>
          </a:p>
        </p:txBody>
      </p:sp>
      <p:sp>
        <p:nvSpPr>
          <p:cNvPr id="395" name="Google Shape;395;g7a97f4d4c9_2_323"/>
          <p:cNvSpPr txBox="1">
            <a:spLocks noGrp="1"/>
          </p:cNvSpPr>
          <p:nvPr>
            <p:ph type="body" idx="1"/>
          </p:nvPr>
        </p:nvSpPr>
        <p:spPr>
          <a:xfrm>
            <a:off x="1097280" y="1978771"/>
            <a:ext cx="10058400" cy="4023300"/>
          </a:xfrm>
          <a:prstGeom prst="rect">
            <a:avLst/>
          </a:prstGeom>
          <a:noFill/>
          <a:ln>
            <a:noFill/>
          </a:ln>
        </p:spPr>
        <p:txBody>
          <a:bodyPr spcFirstLastPara="1" wrap="square" lIns="0" tIns="45700" rIns="0" bIns="45700" anchor="t" anchorCtr="0">
            <a:noAutofit/>
          </a:bodyPr>
          <a:lstStyle/>
          <a:p>
            <a:pPr marL="457200" lvl="0" indent="-381000" algn="l" rtl="0">
              <a:lnSpc>
                <a:spcPct val="115000"/>
              </a:lnSpc>
              <a:spcBef>
                <a:spcPts val="0"/>
              </a:spcBef>
              <a:spcAft>
                <a:spcPts val="0"/>
              </a:spcAft>
              <a:buClr>
                <a:schemeClr val="dk1"/>
              </a:buClr>
              <a:buSzPts val="2400"/>
              <a:buFont typeface="Arial"/>
              <a:buChar char="●"/>
            </a:pPr>
            <a:r>
              <a:rPr lang="en-US" sz="2400">
                <a:solidFill>
                  <a:schemeClr val="dk1"/>
                </a:solidFill>
                <a:latin typeface="Arial"/>
                <a:ea typeface="Arial"/>
                <a:cs typeface="Arial"/>
                <a:sym typeface="Arial"/>
              </a:rPr>
              <a:t>Coordinate the delivery of training to LEAs on SI processes (planning and implementation, timelines, requirements) </a:t>
            </a:r>
            <a:endParaRPr sz="2400">
              <a:solidFill>
                <a:schemeClr val="dk1"/>
              </a:solidFill>
              <a:latin typeface="Arial"/>
              <a:ea typeface="Arial"/>
              <a:cs typeface="Arial"/>
              <a:sym typeface="Arial"/>
            </a:endParaRPr>
          </a:p>
          <a:p>
            <a:pPr marL="457200" lvl="0" indent="-381000" algn="l" rtl="0">
              <a:lnSpc>
                <a:spcPct val="115000"/>
              </a:lnSpc>
              <a:spcBef>
                <a:spcPts val="0"/>
              </a:spcBef>
              <a:spcAft>
                <a:spcPts val="0"/>
              </a:spcAft>
              <a:buClr>
                <a:schemeClr val="dk1"/>
              </a:buClr>
              <a:buSzPts val="2400"/>
              <a:buFont typeface="Arial"/>
              <a:buChar char="●"/>
            </a:pPr>
            <a:r>
              <a:rPr lang="en-US" sz="2400">
                <a:solidFill>
                  <a:schemeClr val="dk1"/>
                </a:solidFill>
                <a:latin typeface="Arial"/>
                <a:ea typeface="Arial"/>
                <a:cs typeface="Arial"/>
                <a:sym typeface="Arial"/>
              </a:rPr>
              <a:t>Coordinate SI Facilitator support (planning and implementation, timelines, requirements) to campuses → assignment, training and support</a:t>
            </a:r>
            <a:endParaRPr sz="2400">
              <a:solidFill>
                <a:schemeClr val="dk1"/>
              </a:solidFill>
              <a:latin typeface="Arial"/>
              <a:ea typeface="Arial"/>
              <a:cs typeface="Arial"/>
              <a:sym typeface="Arial"/>
            </a:endParaRPr>
          </a:p>
          <a:p>
            <a:pPr marL="457200" lvl="0" indent="-381000" algn="l" rtl="0">
              <a:lnSpc>
                <a:spcPct val="115000"/>
              </a:lnSpc>
              <a:spcBef>
                <a:spcPts val="0"/>
              </a:spcBef>
              <a:spcAft>
                <a:spcPts val="0"/>
              </a:spcAft>
              <a:buClr>
                <a:schemeClr val="dk1"/>
              </a:buClr>
              <a:buSzPts val="2400"/>
              <a:buFont typeface="Arial"/>
              <a:buChar char="●"/>
            </a:pPr>
            <a:r>
              <a:rPr lang="en-US" sz="2400">
                <a:solidFill>
                  <a:schemeClr val="dk1"/>
                </a:solidFill>
                <a:latin typeface="Arial"/>
                <a:ea typeface="Arial"/>
                <a:cs typeface="Arial"/>
                <a:sym typeface="Arial"/>
              </a:rPr>
              <a:t>SI Liaison with other Vetted and Alignment Improvement Program leaders within the ESC </a:t>
            </a:r>
            <a:endParaRPr sz="2400">
              <a:solidFill>
                <a:schemeClr val="dk1"/>
              </a:solidFill>
              <a:latin typeface="Arial"/>
              <a:ea typeface="Arial"/>
              <a:cs typeface="Arial"/>
              <a:sym typeface="Arial"/>
            </a:endParaRPr>
          </a:p>
        </p:txBody>
      </p:sp>
      <p:sp>
        <p:nvSpPr>
          <p:cNvPr id="396" name="Google Shape;396;g7a97f4d4c9_2_323"/>
          <p:cNvSpPr/>
          <p:nvPr/>
        </p:nvSpPr>
        <p:spPr>
          <a:xfrm>
            <a:off x="0" y="6243419"/>
            <a:ext cx="12192000" cy="70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rgbClr val="FFFFFF"/>
                </a:solidFill>
                <a:latin typeface="Calibri"/>
                <a:ea typeface="Calibri"/>
                <a:cs typeface="Calibri"/>
                <a:sym typeface="Calibri"/>
              </a:rPr>
              <a:t>SLIDO.COM EVENT </a:t>
            </a:r>
            <a:r>
              <a:rPr lang="en-US" sz="4000" b="0" i="0" u="none" strike="noStrike" cap="none">
                <a:solidFill>
                  <a:srgbClr val="FFFFFF"/>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0"/>
                  </a:ext>
                </a:extLst>
              </a:rPr>
              <a:t>CODE</a:t>
            </a:r>
            <a:r>
              <a:rPr lang="en-US" sz="4000" b="0" i="0" u="none" strike="noStrike" cap="none">
                <a:solidFill>
                  <a:srgbClr val="FFFFFF"/>
                </a:solidFill>
                <a:latin typeface="Calibri"/>
                <a:ea typeface="Calibri"/>
                <a:cs typeface="Calibri"/>
                <a:sym typeface="Calibri"/>
              </a:rPr>
              <a:t>: N646</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24"/>
          <p:cNvSpPr txBox="1">
            <a:spLocks noGrp="1"/>
          </p:cNvSpPr>
          <p:nvPr>
            <p:ph type="title"/>
          </p:nvPr>
        </p:nvSpPr>
        <p:spPr>
          <a:xfrm>
            <a:off x="191175" y="-382450"/>
            <a:ext cx="11591700" cy="14508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000"/>
              <a:buFont typeface="Calibri"/>
              <a:buNone/>
            </a:pPr>
            <a:r>
              <a:rPr lang="en-US"/>
              <a:t>    Turnaround Plan- Draft Review</a:t>
            </a:r>
            <a:endParaRPr/>
          </a:p>
        </p:txBody>
      </p:sp>
      <p:sp>
        <p:nvSpPr>
          <p:cNvPr id="403" name="Google Shape;403;p24"/>
          <p:cNvSpPr/>
          <p:nvPr/>
        </p:nvSpPr>
        <p:spPr>
          <a:xfrm>
            <a:off x="0" y="6243419"/>
            <a:ext cx="12192000" cy="70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000"/>
              <a:buFont typeface="Arial"/>
              <a:buNone/>
            </a:pPr>
            <a:endParaRPr sz="4000" b="0" i="0" u="none" strike="noStrike" cap="none">
              <a:solidFill>
                <a:srgbClr val="FFFFFF"/>
              </a:solidFill>
              <a:latin typeface="Calibri"/>
              <a:ea typeface="Calibri"/>
              <a:cs typeface="Calibri"/>
              <a:sym typeface="Calibri"/>
            </a:endParaRPr>
          </a:p>
        </p:txBody>
      </p:sp>
      <p:sp>
        <p:nvSpPr>
          <p:cNvPr id="404" name="Google Shape;404;p24"/>
          <p:cNvSpPr txBox="1"/>
          <p:nvPr/>
        </p:nvSpPr>
        <p:spPr>
          <a:xfrm>
            <a:off x="1065775" y="1908125"/>
            <a:ext cx="11050500" cy="4471800"/>
          </a:xfrm>
          <a:prstGeom prst="rect">
            <a:avLst/>
          </a:prstGeom>
          <a:noFill/>
          <a:ln>
            <a:noFill/>
          </a:ln>
        </p:spPr>
        <p:txBody>
          <a:bodyPr spcFirstLastPara="1" wrap="square" lIns="91425" tIns="91425" rIns="91425" bIns="91425" anchor="t" anchorCtr="0">
            <a:noAutofit/>
          </a:bodyPr>
          <a:lstStyle/>
          <a:p>
            <a:pPr marL="457200" marR="0" lvl="0" indent="-381000" algn="l" rtl="0">
              <a:lnSpc>
                <a:spcPct val="100000"/>
              </a:lnSpc>
              <a:spcBef>
                <a:spcPts val="0"/>
              </a:spcBef>
              <a:spcAft>
                <a:spcPts val="0"/>
              </a:spcAft>
              <a:buSzPts val="2400"/>
              <a:buFont typeface="Calibri"/>
              <a:buChar char="●"/>
            </a:pPr>
            <a:r>
              <a:rPr lang="en-US" sz="2400">
                <a:latin typeface="Calibri"/>
                <a:ea typeface="Calibri"/>
                <a:cs typeface="Calibri"/>
                <a:sym typeface="Calibri"/>
              </a:rPr>
              <a:t>TEA will review TAPs in teams of 2 (not typical specialist)</a:t>
            </a:r>
            <a:endParaRPr sz="2400">
              <a:latin typeface="Calibri"/>
              <a:ea typeface="Calibri"/>
              <a:cs typeface="Calibri"/>
              <a:sym typeface="Calibri"/>
            </a:endParaRPr>
          </a:p>
          <a:p>
            <a:pPr marL="457200" marR="0" lvl="0" indent="0" algn="l" rtl="0">
              <a:lnSpc>
                <a:spcPct val="100000"/>
              </a:lnSpc>
              <a:spcBef>
                <a:spcPts val="0"/>
              </a:spcBef>
              <a:spcAft>
                <a:spcPts val="0"/>
              </a:spcAft>
              <a:buNone/>
            </a:pPr>
            <a:endParaRPr sz="2400">
              <a:latin typeface="Calibri"/>
              <a:ea typeface="Calibri"/>
              <a:cs typeface="Calibri"/>
              <a:sym typeface="Calibri"/>
            </a:endParaRPr>
          </a:p>
          <a:p>
            <a:pPr marL="457200" marR="0" lvl="0" indent="-381000" algn="l" rtl="0">
              <a:lnSpc>
                <a:spcPct val="100000"/>
              </a:lnSpc>
              <a:spcBef>
                <a:spcPts val="0"/>
              </a:spcBef>
              <a:spcAft>
                <a:spcPts val="0"/>
              </a:spcAft>
              <a:buSzPts val="2400"/>
              <a:buFont typeface="Calibri"/>
              <a:buChar char="●"/>
            </a:pPr>
            <a:r>
              <a:rPr lang="en-US" sz="2400">
                <a:latin typeface="Calibri"/>
                <a:ea typeface="Calibri"/>
                <a:cs typeface="Calibri"/>
                <a:sym typeface="Calibri"/>
              </a:rPr>
              <a:t>TAPs will be reviewed using a rubric that evaluates each part of the plan and provides feedback </a:t>
            </a:r>
            <a:endParaRPr sz="2400">
              <a:latin typeface="Calibri"/>
              <a:ea typeface="Calibri"/>
              <a:cs typeface="Calibri"/>
              <a:sym typeface="Calibri"/>
            </a:endParaRPr>
          </a:p>
          <a:p>
            <a:pPr marL="457200" marR="0" lvl="0" indent="0" algn="l" rtl="0">
              <a:lnSpc>
                <a:spcPct val="100000"/>
              </a:lnSpc>
              <a:spcBef>
                <a:spcPts val="0"/>
              </a:spcBef>
              <a:spcAft>
                <a:spcPts val="0"/>
              </a:spcAft>
              <a:buNone/>
            </a:pPr>
            <a:endParaRPr sz="2400">
              <a:latin typeface="Calibri"/>
              <a:ea typeface="Calibri"/>
              <a:cs typeface="Calibri"/>
              <a:sym typeface="Calibri"/>
            </a:endParaRPr>
          </a:p>
          <a:p>
            <a:pPr marL="457200" marR="0" lvl="0" indent="-381000" algn="l" rtl="0">
              <a:lnSpc>
                <a:spcPct val="100000"/>
              </a:lnSpc>
              <a:spcBef>
                <a:spcPts val="0"/>
              </a:spcBef>
              <a:spcAft>
                <a:spcPts val="0"/>
              </a:spcAft>
              <a:buSzPts val="2400"/>
              <a:buFont typeface="Calibri"/>
              <a:buChar char="●"/>
            </a:pPr>
            <a:r>
              <a:rPr lang="en-US" sz="2400">
                <a:latin typeface="Calibri"/>
                <a:ea typeface="Calibri"/>
                <a:cs typeface="Calibri"/>
                <a:sym typeface="Calibri"/>
              </a:rPr>
              <a:t>Rubric with notes + Key practices Success Criteria document will be emailed to campus and ESC</a:t>
            </a:r>
            <a:endParaRPr sz="2400">
              <a:latin typeface="Calibri"/>
              <a:ea typeface="Calibri"/>
              <a:cs typeface="Calibri"/>
              <a:sym typeface="Calibri"/>
            </a:endParaRPr>
          </a:p>
          <a:p>
            <a:pPr marL="457200" marR="0" lvl="0" indent="0" algn="l" rtl="0">
              <a:lnSpc>
                <a:spcPct val="100000"/>
              </a:lnSpc>
              <a:spcBef>
                <a:spcPts val="0"/>
              </a:spcBef>
              <a:spcAft>
                <a:spcPts val="0"/>
              </a:spcAft>
              <a:buNone/>
            </a:pPr>
            <a:endParaRPr sz="2400">
              <a:latin typeface="Calibri"/>
              <a:ea typeface="Calibri"/>
              <a:cs typeface="Calibri"/>
              <a:sym typeface="Calibri"/>
            </a:endParaRPr>
          </a:p>
          <a:p>
            <a:pPr marL="457200" marR="0" lvl="0" indent="-381000" algn="l" rtl="0">
              <a:lnSpc>
                <a:spcPct val="100000"/>
              </a:lnSpc>
              <a:spcBef>
                <a:spcPts val="0"/>
              </a:spcBef>
              <a:spcAft>
                <a:spcPts val="0"/>
              </a:spcAft>
              <a:buSzPts val="2400"/>
              <a:buFont typeface="Calibri"/>
              <a:buChar char="●"/>
            </a:pPr>
            <a:r>
              <a:rPr lang="en-US" sz="2400">
                <a:latin typeface="Calibri"/>
                <a:ea typeface="Calibri"/>
                <a:cs typeface="Calibri"/>
                <a:sym typeface="Calibri"/>
              </a:rPr>
              <a:t>Goal is for all feedback to be emailed to campuses/ESCs by Wednesday, Dec. 18th</a:t>
            </a:r>
            <a:endParaRPr sz="240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a:latin typeface="Calibri"/>
              <a:ea typeface="Calibri"/>
              <a:cs typeface="Calibri"/>
              <a:sym typeface="Calibri"/>
            </a:endParaRPr>
          </a:p>
        </p:txBody>
      </p:sp>
      <p:sp>
        <p:nvSpPr>
          <p:cNvPr id="405" name="Google Shape;405;p24"/>
          <p:cNvSpPr/>
          <p:nvPr/>
        </p:nvSpPr>
        <p:spPr>
          <a:xfrm>
            <a:off x="0" y="6243419"/>
            <a:ext cx="12192000" cy="70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rgbClr val="FFFFFF"/>
                </a:solidFill>
                <a:latin typeface="Calibri"/>
                <a:ea typeface="Calibri"/>
                <a:cs typeface="Calibri"/>
                <a:sym typeface="Calibri"/>
              </a:rPr>
              <a:t>SLIDO.COM EVENT </a:t>
            </a:r>
            <a:r>
              <a:rPr lang="en-US" sz="4000" b="0" i="0" u="none" strike="noStrike" cap="none">
                <a:solidFill>
                  <a:srgbClr val="FFFFFF"/>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1"/>
                  </a:ext>
                </a:extLst>
              </a:rPr>
              <a:t>CODE</a:t>
            </a:r>
            <a:r>
              <a:rPr lang="en-US" sz="4000" b="0" i="0" u="none" strike="noStrike" cap="none">
                <a:solidFill>
                  <a:srgbClr val="FFFFFF"/>
                </a:solidFill>
                <a:latin typeface="Calibri"/>
                <a:ea typeface="Calibri"/>
                <a:cs typeface="Calibri"/>
                <a:sym typeface="Calibri"/>
              </a:rPr>
              <a:t>: N646</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g6be2b84555_0_0"/>
          <p:cNvSpPr txBox="1">
            <a:spLocks noGrp="1"/>
          </p:cNvSpPr>
          <p:nvPr>
            <p:ph type="title"/>
          </p:nvPr>
        </p:nvSpPr>
        <p:spPr>
          <a:xfrm>
            <a:off x="1097280" y="286603"/>
            <a:ext cx="10058400" cy="14508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TAP Draft Rubric</a:t>
            </a:r>
            <a:endParaRPr/>
          </a:p>
        </p:txBody>
      </p:sp>
      <p:sp>
        <p:nvSpPr>
          <p:cNvPr id="412" name="Google Shape;412;g6be2b84555_0_0"/>
          <p:cNvSpPr txBox="1">
            <a:spLocks noGrp="1"/>
          </p:cNvSpPr>
          <p:nvPr>
            <p:ph type="body" idx="1"/>
          </p:nvPr>
        </p:nvSpPr>
        <p:spPr>
          <a:xfrm>
            <a:off x="551474" y="1737400"/>
            <a:ext cx="11171100" cy="4023300"/>
          </a:xfrm>
          <a:prstGeom prst="rect">
            <a:avLst/>
          </a:prstGeom>
        </p:spPr>
        <p:txBody>
          <a:bodyPr spcFirstLastPara="1" wrap="square" lIns="0" tIns="45700" rIns="0" bIns="45700" anchor="t" anchorCtr="0">
            <a:noAutofit/>
          </a:bodyPr>
          <a:lstStyle/>
          <a:p>
            <a:pPr marL="0" lvl="0" indent="0" algn="l" rtl="0">
              <a:spcBef>
                <a:spcPts val="1200"/>
              </a:spcBef>
              <a:spcAft>
                <a:spcPts val="0"/>
              </a:spcAft>
              <a:buNone/>
            </a:pPr>
            <a:r>
              <a:rPr lang="en-US" sz="2400"/>
              <a:t> </a:t>
            </a:r>
            <a:r>
              <a:rPr lang="en-US" sz="3000"/>
              <a:t>The rubric is organized by plan element</a:t>
            </a:r>
            <a:endParaRPr sz="3000"/>
          </a:p>
          <a:p>
            <a:pPr marL="0" lvl="0" indent="0" algn="l" rtl="0">
              <a:spcBef>
                <a:spcPts val="1200"/>
              </a:spcBef>
              <a:spcAft>
                <a:spcPts val="0"/>
              </a:spcAft>
              <a:buNone/>
            </a:pPr>
            <a:r>
              <a:rPr lang="en-US" sz="3000"/>
              <a:t>Campus will receive feedback (highlighted) for each portion of the plan in addition to written notes at the bottom</a:t>
            </a:r>
            <a:endParaRPr sz="3000"/>
          </a:p>
          <a:p>
            <a:pPr marL="0" lvl="0" indent="0" algn="l" rtl="0">
              <a:spcBef>
                <a:spcPts val="1200"/>
              </a:spcBef>
              <a:spcAft>
                <a:spcPts val="0"/>
              </a:spcAft>
              <a:buNone/>
            </a:pPr>
            <a:r>
              <a:rPr lang="en-US" sz="3000"/>
              <a:t>We will review entirety of plan that is submitted</a:t>
            </a:r>
            <a:endParaRPr sz="3000"/>
          </a:p>
          <a:p>
            <a:pPr marL="0" lvl="0" indent="0" algn="l" rtl="0">
              <a:spcBef>
                <a:spcPts val="1200"/>
              </a:spcBef>
              <a:spcAft>
                <a:spcPts val="0"/>
              </a:spcAft>
              <a:buNone/>
            </a:pPr>
            <a:r>
              <a:rPr lang="en-US" sz="3000"/>
              <a:t>For the Outcomes Section- we will use the </a:t>
            </a:r>
            <a:r>
              <a:rPr lang="en-US" sz="3000" b="1"/>
              <a:t>ESF Essential Action Success Criteria </a:t>
            </a:r>
            <a:r>
              <a:rPr lang="en-US" sz="3000"/>
              <a:t>to note key components of success criteria missing from Full Implementation Vision</a:t>
            </a:r>
            <a:endParaRPr sz="3000"/>
          </a:p>
          <a:p>
            <a:pPr marL="0" lvl="0" indent="0" algn="l" rtl="0">
              <a:spcBef>
                <a:spcPts val="1200"/>
              </a:spcBef>
              <a:spcAft>
                <a:spcPts val="0"/>
              </a:spcAft>
              <a:buNone/>
            </a:pPr>
            <a:r>
              <a:rPr lang="en-US" sz="3000"/>
              <a:t>Rubric and ESF Essential Actions Success Criteria  will be emailed back to campus </a:t>
            </a:r>
            <a:endParaRPr sz="3000"/>
          </a:p>
        </p:txBody>
      </p:sp>
      <p:sp>
        <p:nvSpPr>
          <p:cNvPr id="413" name="Google Shape;413;g6be2b84555_0_0"/>
          <p:cNvSpPr/>
          <p:nvPr/>
        </p:nvSpPr>
        <p:spPr>
          <a:xfrm>
            <a:off x="0" y="6243419"/>
            <a:ext cx="12192000" cy="70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rgbClr val="FFFFFF"/>
                </a:solidFill>
                <a:latin typeface="Calibri"/>
                <a:ea typeface="Calibri"/>
                <a:cs typeface="Calibri"/>
                <a:sym typeface="Calibri"/>
              </a:rPr>
              <a:t>SLIDO.COM EVENT </a:t>
            </a:r>
            <a:r>
              <a:rPr lang="en-US" sz="4000" b="0" i="0" u="none" strike="noStrike" cap="none">
                <a:solidFill>
                  <a:srgbClr val="FFFFFF"/>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2"/>
                  </a:ext>
                </a:extLst>
              </a:rPr>
              <a:t>CODE</a:t>
            </a:r>
            <a:r>
              <a:rPr lang="en-US" sz="4000" b="0" i="0" u="none" strike="noStrike" cap="none">
                <a:solidFill>
                  <a:srgbClr val="FFFFFF"/>
                </a:solidFill>
                <a:latin typeface="Calibri"/>
                <a:ea typeface="Calibri"/>
                <a:cs typeface="Calibri"/>
                <a:sym typeface="Calibri"/>
              </a:rPr>
              <a:t>: N646</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SzPts val="1800"/>
              <a:buNone/>
            </a:pPr>
            <a:r>
              <a:rPr lang="en-US"/>
              <a:t>Celebrations</a:t>
            </a:r>
            <a:endParaRPr/>
          </a:p>
        </p:txBody>
      </p:sp>
      <p:sp>
        <p:nvSpPr>
          <p:cNvPr id="147" name="Google Shape;147;p3"/>
          <p:cNvSpPr txBox="1">
            <a:spLocks noGrp="1"/>
          </p:cNvSpPr>
          <p:nvPr>
            <p:ph type="body" idx="1"/>
          </p:nvPr>
        </p:nvSpPr>
        <p:spPr>
          <a:xfrm>
            <a:off x="1097280" y="1845734"/>
            <a:ext cx="10058400" cy="4023300"/>
          </a:xfrm>
          <a:prstGeom prst="rect">
            <a:avLst/>
          </a:prstGeom>
          <a:noFill/>
          <a:ln>
            <a:noFill/>
          </a:ln>
        </p:spPr>
        <p:txBody>
          <a:bodyPr spcFirstLastPara="1" wrap="square" lIns="0" tIns="45700" rIns="0" bIns="45700" anchor="t" anchorCtr="0">
            <a:noAutofit/>
          </a:bodyPr>
          <a:lstStyle/>
          <a:p>
            <a:pPr marL="0" lvl="0" indent="0" algn="l" rtl="0">
              <a:lnSpc>
                <a:spcPct val="90000"/>
              </a:lnSpc>
              <a:spcBef>
                <a:spcPts val="1200"/>
              </a:spcBef>
              <a:spcAft>
                <a:spcPts val="0"/>
              </a:spcAft>
              <a:buSzPts val="1800"/>
              <a:buNone/>
            </a:pPr>
            <a:r>
              <a:rPr lang="en-US" sz="2400"/>
              <a:t>All campuses have been assigned an ESFF Facilitator! Great work!</a:t>
            </a:r>
            <a:endParaRPr sz="2400"/>
          </a:p>
          <a:p>
            <a:pPr marL="0" lvl="0" indent="0" algn="l" rtl="0">
              <a:lnSpc>
                <a:spcPct val="90000"/>
              </a:lnSpc>
              <a:spcBef>
                <a:spcPts val="1200"/>
              </a:spcBef>
              <a:spcAft>
                <a:spcPts val="0"/>
              </a:spcAft>
              <a:buSzPts val="1800"/>
              <a:buNone/>
            </a:pPr>
            <a:endParaRPr sz="2400"/>
          </a:p>
          <a:p>
            <a:pPr marL="0" lvl="0" indent="0" algn="l" rtl="0">
              <a:lnSpc>
                <a:spcPct val="90000"/>
              </a:lnSpc>
              <a:spcBef>
                <a:spcPts val="1200"/>
              </a:spcBef>
              <a:spcAft>
                <a:spcPts val="0"/>
              </a:spcAft>
              <a:buSzPts val="1800"/>
              <a:buNone/>
            </a:pPr>
            <a:endParaRPr sz="2400"/>
          </a:p>
          <a:p>
            <a:pPr marL="0" lvl="0" indent="0" algn="l" rtl="0">
              <a:lnSpc>
                <a:spcPct val="90000"/>
              </a:lnSpc>
              <a:spcBef>
                <a:spcPts val="1200"/>
              </a:spcBef>
              <a:spcAft>
                <a:spcPts val="200"/>
              </a:spcAft>
              <a:buSzPts val="1800"/>
              <a:buNone/>
            </a:pPr>
            <a:endParaRPr sz="2400"/>
          </a:p>
        </p:txBody>
      </p:sp>
      <p:pic>
        <p:nvPicPr>
          <p:cNvPr id="148" name="Google Shape;148;p3"/>
          <p:cNvPicPr preferRelativeResize="0"/>
          <p:nvPr/>
        </p:nvPicPr>
        <p:blipFill rotWithShape="1">
          <a:blip r:embed="rId3">
            <a:alphaModFix/>
          </a:blip>
          <a:srcRect b="8941"/>
          <a:stretch/>
        </p:blipFill>
        <p:spPr>
          <a:xfrm>
            <a:off x="8789600" y="3088325"/>
            <a:ext cx="3212000" cy="3155100"/>
          </a:xfrm>
          <a:prstGeom prst="rect">
            <a:avLst/>
          </a:prstGeom>
          <a:noFill/>
          <a:ln>
            <a:noFill/>
          </a:ln>
        </p:spPr>
      </p:pic>
      <p:sp>
        <p:nvSpPr>
          <p:cNvPr id="149" name="Google Shape;149;p3"/>
          <p:cNvSpPr/>
          <p:nvPr/>
        </p:nvSpPr>
        <p:spPr>
          <a:xfrm>
            <a:off x="0" y="6243419"/>
            <a:ext cx="12192000" cy="70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rgbClr val="FFFFFF"/>
                </a:solidFill>
                <a:latin typeface="Calibri"/>
                <a:ea typeface="Calibri"/>
                <a:cs typeface="Calibri"/>
                <a:sym typeface="Calibri"/>
              </a:rPr>
              <a:t>SLIDO.COM EVENT </a:t>
            </a:r>
            <a:r>
              <a:rPr lang="en-US" sz="4000" b="0" i="0" u="none" strike="noStrike" cap="none">
                <a:solidFill>
                  <a:srgbClr val="FFFFFF"/>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
                  </a:ext>
                </a:extLst>
              </a:rPr>
              <a:t>CODE</a:t>
            </a:r>
            <a:r>
              <a:rPr lang="en-US" sz="4000" b="0" i="0" u="none" strike="noStrike" cap="none">
                <a:solidFill>
                  <a:srgbClr val="FFFFFF"/>
                </a:solidFill>
                <a:latin typeface="Calibri"/>
                <a:ea typeface="Calibri"/>
                <a:cs typeface="Calibri"/>
                <a:sym typeface="Calibri"/>
              </a:rPr>
              <a:t>: N646</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g6be2b84555_0_6"/>
          <p:cNvSpPr txBox="1">
            <a:spLocks noGrp="1"/>
          </p:cNvSpPr>
          <p:nvPr>
            <p:ph type="title"/>
          </p:nvPr>
        </p:nvSpPr>
        <p:spPr>
          <a:xfrm>
            <a:off x="1097280" y="286603"/>
            <a:ext cx="10058400" cy="14508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Key Practices Success Criteria</a:t>
            </a:r>
            <a:endParaRPr/>
          </a:p>
        </p:txBody>
      </p:sp>
      <p:sp>
        <p:nvSpPr>
          <p:cNvPr id="420" name="Google Shape;420;g6be2b84555_0_6"/>
          <p:cNvSpPr txBox="1">
            <a:spLocks noGrp="1"/>
          </p:cNvSpPr>
          <p:nvPr>
            <p:ph type="body" idx="1"/>
          </p:nvPr>
        </p:nvSpPr>
        <p:spPr>
          <a:xfrm>
            <a:off x="118650" y="1845725"/>
            <a:ext cx="11960100" cy="4023300"/>
          </a:xfrm>
          <a:prstGeom prst="rect">
            <a:avLst/>
          </a:prstGeom>
        </p:spPr>
        <p:txBody>
          <a:bodyPr spcFirstLastPara="1" wrap="square" lIns="0" tIns="45700" rIns="0" bIns="45700" anchor="t" anchorCtr="0">
            <a:noAutofit/>
          </a:bodyPr>
          <a:lstStyle/>
          <a:p>
            <a:pPr marL="0" lvl="0" indent="0" algn="l" rtl="0">
              <a:spcBef>
                <a:spcPts val="1200"/>
              </a:spcBef>
              <a:spcAft>
                <a:spcPts val="0"/>
              </a:spcAft>
              <a:buNone/>
            </a:pPr>
            <a:r>
              <a:rPr lang="en-US" sz="3000"/>
              <a:t>Will be sent to campus along with rubric</a:t>
            </a:r>
            <a:endParaRPr sz="3000"/>
          </a:p>
          <a:p>
            <a:pPr marL="0" lvl="0" indent="0" algn="l" rtl="0">
              <a:spcBef>
                <a:spcPts val="1200"/>
              </a:spcBef>
              <a:spcAft>
                <a:spcPts val="0"/>
              </a:spcAft>
              <a:buNone/>
            </a:pPr>
            <a:r>
              <a:rPr lang="en-US" sz="3000"/>
              <a:t>Reviewers will highlight components of success criteria that are missing from Outcomes portion of the plan</a:t>
            </a:r>
            <a:endParaRPr sz="3000"/>
          </a:p>
          <a:p>
            <a:pPr marL="0" lvl="0" indent="0" algn="l" rtl="0">
              <a:spcBef>
                <a:spcPts val="1200"/>
              </a:spcBef>
              <a:spcAft>
                <a:spcPts val="0"/>
              </a:spcAft>
              <a:buNone/>
            </a:pPr>
            <a:endParaRPr/>
          </a:p>
        </p:txBody>
      </p:sp>
      <p:sp>
        <p:nvSpPr>
          <p:cNvPr id="421" name="Google Shape;421;g6be2b84555_0_6"/>
          <p:cNvSpPr/>
          <p:nvPr/>
        </p:nvSpPr>
        <p:spPr>
          <a:xfrm>
            <a:off x="0" y="6243419"/>
            <a:ext cx="12192000" cy="70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rgbClr val="FFFFFF"/>
                </a:solidFill>
                <a:latin typeface="Calibri"/>
                <a:ea typeface="Calibri"/>
                <a:cs typeface="Calibri"/>
                <a:sym typeface="Calibri"/>
              </a:rPr>
              <a:t>SLIDO.COM EVENT </a:t>
            </a:r>
            <a:r>
              <a:rPr lang="en-US" sz="4000" b="0" i="0" u="none" strike="noStrike" cap="none">
                <a:solidFill>
                  <a:srgbClr val="FFFFFF"/>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3"/>
                  </a:ext>
                </a:extLst>
              </a:rPr>
              <a:t>CODE</a:t>
            </a:r>
            <a:r>
              <a:rPr lang="en-US" sz="4000" b="0" i="0" u="none" strike="noStrike" cap="none">
                <a:solidFill>
                  <a:srgbClr val="FFFFFF"/>
                </a:solidFill>
                <a:latin typeface="Calibri"/>
                <a:ea typeface="Calibri"/>
                <a:cs typeface="Calibri"/>
                <a:sym typeface="Calibri"/>
              </a:rPr>
              <a:t>: N646</a:t>
            </a:r>
            <a:endParaRPr sz="1400" b="0" i="0" u="none" strike="noStrike" cap="none">
              <a:solidFill>
                <a:srgbClr val="000000"/>
              </a:solidFill>
              <a:latin typeface="Arial"/>
              <a:ea typeface="Arial"/>
              <a:cs typeface="Arial"/>
              <a:sym typeface="Arial"/>
            </a:endParaRPr>
          </a:p>
        </p:txBody>
      </p:sp>
      <p:pic>
        <p:nvPicPr>
          <p:cNvPr id="422" name="Google Shape;422;g6be2b84555_0_6"/>
          <p:cNvPicPr preferRelativeResize="0"/>
          <p:nvPr/>
        </p:nvPicPr>
        <p:blipFill rotWithShape="1">
          <a:blip r:embed="rId3">
            <a:alphaModFix/>
          </a:blip>
          <a:srcRect l="7576" t="21558" r="41060" b="19745"/>
          <a:stretch/>
        </p:blipFill>
        <p:spPr>
          <a:xfrm>
            <a:off x="4802475" y="3323248"/>
            <a:ext cx="4545399" cy="2920174"/>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g6be2b84555_0_12"/>
          <p:cNvSpPr txBox="1">
            <a:spLocks noGrp="1"/>
          </p:cNvSpPr>
          <p:nvPr>
            <p:ph type="title"/>
          </p:nvPr>
        </p:nvSpPr>
        <p:spPr>
          <a:xfrm>
            <a:off x="1097280" y="286603"/>
            <a:ext cx="10058400" cy="14508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TAP Approval Methodology </a:t>
            </a:r>
            <a:endParaRPr/>
          </a:p>
        </p:txBody>
      </p:sp>
      <p:sp>
        <p:nvSpPr>
          <p:cNvPr id="429" name="Google Shape;429;g6be2b84555_0_12"/>
          <p:cNvSpPr txBox="1">
            <a:spLocks noGrp="1"/>
          </p:cNvSpPr>
          <p:nvPr>
            <p:ph type="body" idx="1"/>
          </p:nvPr>
        </p:nvSpPr>
        <p:spPr>
          <a:xfrm>
            <a:off x="1097280" y="1845734"/>
            <a:ext cx="10058400" cy="4023300"/>
          </a:xfrm>
          <a:prstGeom prst="rect">
            <a:avLst/>
          </a:prstGeom>
        </p:spPr>
        <p:txBody>
          <a:bodyPr spcFirstLastPara="1" wrap="square" lIns="0" tIns="45700" rIns="0" bIns="45700" anchor="t" anchorCtr="0">
            <a:noAutofit/>
          </a:bodyPr>
          <a:lstStyle/>
          <a:p>
            <a:pPr marL="0" lvl="0" indent="0" algn="l" rtl="0">
              <a:spcBef>
                <a:spcPts val="1200"/>
              </a:spcBef>
              <a:spcAft>
                <a:spcPts val="0"/>
              </a:spcAft>
              <a:buNone/>
            </a:pPr>
            <a:r>
              <a:rPr lang="en-US" sz="2400"/>
              <a:t>Current review does not take into consideration campus/district context</a:t>
            </a:r>
            <a:endParaRPr sz="2400"/>
          </a:p>
          <a:p>
            <a:pPr marL="0" lvl="0" indent="0" algn="l" rtl="0">
              <a:spcBef>
                <a:spcPts val="1200"/>
              </a:spcBef>
              <a:spcAft>
                <a:spcPts val="0"/>
              </a:spcAft>
              <a:buNone/>
            </a:pPr>
            <a:endParaRPr sz="2400"/>
          </a:p>
          <a:p>
            <a:pPr marL="0" lvl="0" indent="0" algn="l" rtl="0">
              <a:spcBef>
                <a:spcPts val="1200"/>
              </a:spcBef>
              <a:spcAft>
                <a:spcPts val="0"/>
              </a:spcAft>
              <a:buNone/>
            </a:pPr>
            <a:r>
              <a:rPr lang="en-US" sz="2400"/>
              <a:t>Goal is to provide feedback so that all plans are strong Turnaround Plans that meet criteria for approval</a:t>
            </a:r>
            <a:endParaRPr sz="2400"/>
          </a:p>
          <a:p>
            <a:pPr marL="0" lvl="0" indent="0" algn="l" rtl="0">
              <a:spcBef>
                <a:spcPts val="1200"/>
              </a:spcBef>
              <a:spcAft>
                <a:spcPts val="0"/>
              </a:spcAft>
              <a:buNone/>
            </a:pPr>
            <a:endParaRPr sz="2400"/>
          </a:p>
          <a:p>
            <a:pPr marL="0" lvl="0" indent="0" algn="l" rtl="0">
              <a:spcBef>
                <a:spcPts val="1200"/>
              </a:spcBef>
              <a:spcAft>
                <a:spcPts val="0"/>
              </a:spcAft>
              <a:buNone/>
            </a:pPr>
            <a:r>
              <a:rPr lang="en-US" sz="2400"/>
              <a:t>Final TAP Approval Methodology will be ready to be shared at In Person Meeting meeting in January</a:t>
            </a:r>
            <a:endParaRPr sz="2400"/>
          </a:p>
        </p:txBody>
      </p:sp>
      <p:sp>
        <p:nvSpPr>
          <p:cNvPr id="430" name="Google Shape;430;g6be2b84555_0_12"/>
          <p:cNvSpPr/>
          <p:nvPr/>
        </p:nvSpPr>
        <p:spPr>
          <a:xfrm>
            <a:off x="0" y="6243419"/>
            <a:ext cx="12192000" cy="70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rgbClr val="FFFFFF"/>
                </a:solidFill>
                <a:latin typeface="Calibri"/>
                <a:ea typeface="Calibri"/>
                <a:cs typeface="Calibri"/>
                <a:sym typeface="Calibri"/>
              </a:rPr>
              <a:t>SLIDO.COM EVENT </a:t>
            </a:r>
            <a:r>
              <a:rPr lang="en-US" sz="4000" b="0" i="0" u="none" strike="noStrike" cap="none">
                <a:solidFill>
                  <a:srgbClr val="FFFFFF"/>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4"/>
                  </a:ext>
                </a:extLst>
              </a:rPr>
              <a:t>CODE</a:t>
            </a:r>
            <a:r>
              <a:rPr lang="en-US" sz="4000" b="0" i="0" u="none" strike="noStrike" cap="none">
                <a:solidFill>
                  <a:srgbClr val="FFFFFF"/>
                </a:solidFill>
                <a:latin typeface="Calibri"/>
                <a:ea typeface="Calibri"/>
                <a:cs typeface="Calibri"/>
                <a:sym typeface="Calibri"/>
              </a:rPr>
              <a:t>: N646</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27"/>
          <p:cNvSpPr/>
          <p:nvPr/>
        </p:nvSpPr>
        <p:spPr>
          <a:xfrm>
            <a:off x="0" y="6243419"/>
            <a:ext cx="12192000" cy="70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endParaRPr sz="1400" b="0" i="0" u="none" strike="noStrike" cap="none">
              <a:solidFill>
                <a:srgbClr val="000000"/>
              </a:solidFill>
              <a:latin typeface="Arial"/>
              <a:ea typeface="Arial"/>
              <a:cs typeface="Arial"/>
              <a:sym typeface="Arial"/>
            </a:endParaRPr>
          </a:p>
        </p:txBody>
      </p:sp>
      <p:sp>
        <p:nvSpPr>
          <p:cNvPr id="437" name="Google Shape;437;p27"/>
          <p:cNvSpPr txBox="1">
            <a:spLocks noGrp="1"/>
          </p:cNvSpPr>
          <p:nvPr>
            <p:ph type="title"/>
          </p:nvPr>
        </p:nvSpPr>
        <p:spPr>
          <a:xfrm>
            <a:off x="687699" y="729250"/>
            <a:ext cx="10412100" cy="640200"/>
          </a:xfrm>
          <a:prstGeom prst="rect">
            <a:avLst/>
          </a:prstGeom>
          <a:noFill/>
          <a:ln>
            <a:noFill/>
          </a:ln>
        </p:spPr>
        <p:txBody>
          <a:bodyPr spcFirstLastPara="1" wrap="square" lIns="91425" tIns="45700" rIns="91425" bIns="45700" anchor="ctr" anchorCtr="0">
            <a:noAutofit/>
          </a:bodyPr>
          <a:lstStyle/>
          <a:p>
            <a:pPr marL="0" lvl="0" indent="0" algn="l" rtl="0">
              <a:lnSpc>
                <a:spcPct val="85000"/>
              </a:lnSpc>
              <a:spcBef>
                <a:spcPts val="0"/>
              </a:spcBef>
              <a:spcAft>
                <a:spcPts val="0"/>
              </a:spcAft>
              <a:buClr>
                <a:srgbClr val="3F3F3F"/>
              </a:buClr>
              <a:buSzPts val="4000"/>
              <a:buFont typeface="Calibri"/>
              <a:buNone/>
            </a:pPr>
            <a:r>
              <a:rPr lang="en-US" sz="4800" b="0">
                <a:solidFill>
                  <a:srgbClr val="3F3F3F"/>
                </a:solidFill>
              </a:rPr>
              <a:t>Turnaround Plans- Next Steps</a:t>
            </a:r>
            <a:endParaRPr/>
          </a:p>
        </p:txBody>
      </p:sp>
      <p:sp>
        <p:nvSpPr>
          <p:cNvPr id="438" name="Google Shape;438;p27"/>
          <p:cNvSpPr txBox="1"/>
          <p:nvPr/>
        </p:nvSpPr>
        <p:spPr>
          <a:xfrm>
            <a:off x="214950" y="1369455"/>
            <a:ext cx="11762100" cy="5566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300"/>
              <a:buFont typeface="Arial"/>
              <a:buNone/>
            </a:pPr>
            <a:r>
              <a:rPr lang="en-US" sz="2300" b="1" i="0" u="none" strike="noStrike" cap="none">
                <a:solidFill>
                  <a:srgbClr val="000000"/>
                </a:solidFill>
                <a:latin typeface="Calibri"/>
                <a:ea typeface="Calibri"/>
                <a:cs typeface="Calibri"/>
                <a:sym typeface="Calibri"/>
              </a:rPr>
              <a:t>December 13th</a:t>
            </a:r>
            <a:r>
              <a:rPr lang="en-US" sz="2300" b="0" i="0" u="none" strike="noStrike" cap="none">
                <a:solidFill>
                  <a:srgbClr val="000000"/>
                </a:solidFill>
                <a:latin typeface="Calibri"/>
                <a:ea typeface="Calibri"/>
                <a:cs typeface="Calibri"/>
                <a:sym typeface="Calibri"/>
              </a:rPr>
              <a:t> - Draft TAP components due to TEA for feedback; Feedback received by 12/18 </a:t>
            </a:r>
            <a:r>
              <a:rPr lang="en-US" sz="2300">
                <a:latin typeface="Calibri"/>
                <a:ea typeface="Calibri"/>
                <a:cs typeface="Calibri"/>
                <a:sym typeface="Calibri"/>
              </a:rPr>
              <a:t>(</a:t>
            </a:r>
            <a:r>
              <a:rPr lang="en-US" sz="2300" b="0" i="0" u="none" strike="noStrike" cap="none">
                <a:solidFill>
                  <a:srgbClr val="000000"/>
                </a:solidFill>
                <a:latin typeface="Calibri"/>
                <a:ea typeface="Calibri"/>
                <a:cs typeface="Calibri"/>
                <a:sym typeface="Calibri"/>
              </a:rPr>
              <a:t>12/</a:t>
            </a:r>
            <a:r>
              <a:rPr lang="en-US" sz="2300">
                <a:latin typeface="Calibri"/>
                <a:ea typeface="Calibri"/>
                <a:cs typeface="Calibri"/>
                <a:sym typeface="Calibri"/>
              </a:rPr>
              <a:t>20 at the latest)</a:t>
            </a:r>
            <a:endParaRPr sz="23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300"/>
              <a:buFont typeface="Arial"/>
              <a:buNone/>
            </a:pPr>
            <a:r>
              <a:rPr lang="en-US" sz="2300" b="1" i="0" u="none" strike="noStrike" cap="none">
                <a:solidFill>
                  <a:srgbClr val="000000"/>
                </a:solidFill>
                <a:latin typeface="Calibri"/>
                <a:ea typeface="Calibri"/>
                <a:cs typeface="Calibri"/>
                <a:sym typeface="Calibri"/>
              </a:rPr>
              <a:t>January </a:t>
            </a:r>
            <a:r>
              <a:rPr lang="en-US" sz="2300" b="0" i="0" u="none" strike="noStrike" cap="none">
                <a:solidFill>
                  <a:srgbClr val="000000"/>
                </a:solidFill>
                <a:latin typeface="Calibri"/>
                <a:ea typeface="Calibri"/>
                <a:cs typeface="Calibri"/>
                <a:sym typeface="Calibri"/>
              </a:rPr>
              <a:t>- Campus completes TAP using feedback from TEA</a:t>
            </a:r>
            <a:endParaRPr sz="23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300"/>
              <a:buFont typeface="Arial"/>
              <a:buNone/>
            </a:pPr>
            <a:r>
              <a:rPr lang="en-US" sz="2300" b="0" i="0" u="none" strike="noStrike" cap="none">
                <a:solidFill>
                  <a:srgbClr val="000000"/>
                </a:solidFill>
                <a:latin typeface="Calibri"/>
                <a:ea typeface="Calibri"/>
                <a:cs typeface="Calibri"/>
                <a:sym typeface="Calibri"/>
              </a:rPr>
              <a:t>Completed TAPs must be posted on district website for at least 30-days before the plan is submitted for Board approval*</a:t>
            </a:r>
            <a:endParaRPr sz="23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300"/>
              <a:buFont typeface="Arial"/>
              <a:buNone/>
            </a:pPr>
            <a:r>
              <a:rPr lang="en-US" sz="2300" b="0" i="0" u="none" strike="noStrike" cap="none">
                <a:solidFill>
                  <a:srgbClr val="000000"/>
                </a:solidFill>
                <a:latin typeface="Calibri"/>
                <a:ea typeface="Calibri"/>
                <a:cs typeface="Calibri"/>
                <a:sym typeface="Calibri"/>
              </a:rPr>
              <a:t>Board must approve the TAP before </a:t>
            </a:r>
            <a:r>
              <a:rPr lang="en-US" sz="2300" b="1" i="0" u="none" strike="noStrike" cap="none">
                <a:solidFill>
                  <a:srgbClr val="000000"/>
                </a:solidFill>
                <a:latin typeface="Calibri"/>
                <a:ea typeface="Calibri"/>
                <a:cs typeface="Calibri"/>
                <a:sym typeface="Calibri"/>
              </a:rPr>
              <a:t>March 2nd</a:t>
            </a:r>
            <a:r>
              <a:rPr lang="en-US" sz="2300" b="0" i="0" u="none" strike="noStrike" cap="none">
                <a:solidFill>
                  <a:srgbClr val="000000"/>
                </a:solidFill>
                <a:latin typeface="Calibri"/>
                <a:ea typeface="Calibri"/>
                <a:cs typeface="Calibri"/>
                <a:sym typeface="Calibri"/>
              </a:rPr>
              <a:t> submission</a:t>
            </a:r>
            <a:endParaRPr sz="23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300"/>
              <a:buFont typeface="Arial"/>
              <a:buNone/>
            </a:pPr>
            <a:r>
              <a:rPr lang="en-US" sz="2300" b="1" i="0" u="none" strike="noStrike" cap="none">
                <a:solidFill>
                  <a:srgbClr val="000000"/>
                </a:solidFill>
                <a:latin typeface="Calibri"/>
                <a:ea typeface="Calibri"/>
                <a:cs typeface="Calibri"/>
                <a:sym typeface="Calibri"/>
              </a:rPr>
              <a:t>March 2nd </a:t>
            </a:r>
            <a:r>
              <a:rPr lang="en-US" sz="2300" b="0" i="0" u="none" strike="noStrike" cap="none">
                <a:solidFill>
                  <a:srgbClr val="000000"/>
                </a:solidFill>
                <a:latin typeface="Calibri"/>
                <a:ea typeface="Calibri"/>
                <a:cs typeface="Calibri"/>
                <a:sym typeface="Calibri"/>
              </a:rPr>
              <a:t>Completed TAP Submitted to TEA for approval</a:t>
            </a:r>
            <a:endParaRPr sz="2300" b="0" i="0" u="none" strike="noStrike" cap="none">
              <a:solidFill>
                <a:srgbClr val="000000"/>
              </a:solidFill>
              <a:latin typeface="Calibri"/>
              <a:ea typeface="Calibri"/>
              <a:cs typeface="Calibri"/>
              <a:sym typeface="Calibri"/>
            </a:endParaRPr>
          </a:p>
        </p:txBody>
      </p:sp>
      <p:sp>
        <p:nvSpPr>
          <p:cNvPr id="439" name="Google Shape;439;p27"/>
          <p:cNvSpPr/>
          <p:nvPr/>
        </p:nvSpPr>
        <p:spPr>
          <a:xfrm>
            <a:off x="0" y="6243419"/>
            <a:ext cx="12192000" cy="70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rgbClr val="FFFFFF"/>
                </a:solidFill>
                <a:latin typeface="Calibri"/>
                <a:ea typeface="Calibri"/>
                <a:cs typeface="Calibri"/>
                <a:sym typeface="Calibri"/>
              </a:rPr>
              <a:t>SLIDO.COM EVENT </a:t>
            </a:r>
            <a:r>
              <a:rPr lang="en-US" sz="4000" b="0" i="0" u="none" strike="noStrike" cap="none">
                <a:solidFill>
                  <a:srgbClr val="FFFFFF"/>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5"/>
                  </a:ext>
                </a:extLst>
              </a:rPr>
              <a:t>CODE</a:t>
            </a:r>
            <a:r>
              <a:rPr lang="en-US" sz="4000" b="0" i="0" u="none" strike="noStrike" cap="none">
                <a:solidFill>
                  <a:srgbClr val="FFFFFF"/>
                </a:solidFill>
                <a:latin typeface="Calibri"/>
                <a:ea typeface="Calibri"/>
                <a:cs typeface="Calibri"/>
                <a:sym typeface="Calibri"/>
              </a:rPr>
              <a:t>: N646</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g75a1e8a588_0_9"/>
          <p:cNvSpPr txBox="1">
            <a:spLocks noGrp="1"/>
          </p:cNvSpPr>
          <p:nvPr>
            <p:ph type="title"/>
          </p:nvPr>
        </p:nvSpPr>
        <p:spPr>
          <a:xfrm>
            <a:off x="319050" y="286600"/>
            <a:ext cx="11591700" cy="14508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000"/>
              <a:buFont typeface="Calibri"/>
              <a:buNone/>
            </a:pPr>
            <a:r>
              <a:rPr lang="en-US"/>
              <a:t>Dropout Recovery Plans</a:t>
            </a:r>
            <a:endParaRPr/>
          </a:p>
        </p:txBody>
      </p:sp>
      <p:sp>
        <p:nvSpPr>
          <p:cNvPr id="446" name="Google Shape;446;g75a1e8a588_0_9"/>
          <p:cNvSpPr txBox="1">
            <a:spLocks noGrp="1"/>
          </p:cNvSpPr>
          <p:nvPr>
            <p:ph type="body" idx="1"/>
          </p:nvPr>
        </p:nvSpPr>
        <p:spPr>
          <a:xfrm>
            <a:off x="569750" y="1816850"/>
            <a:ext cx="11376000" cy="4554900"/>
          </a:xfrm>
          <a:prstGeom prst="rect">
            <a:avLst/>
          </a:prstGeom>
          <a:noFill/>
          <a:ln>
            <a:noFill/>
          </a:ln>
        </p:spPr>
        <p:txBody>
          <a:bodyPr spcFirstLastPara="1" wrap="square" lIns="0" tIns="45700" rIns="0" bIns="45700" anchor="t" anchorCtr="0">
            <a:noAutofit/>
          </a:bodyPr>
          <a:lstStyle/>
          <a:p>
            <a:pPr marL="0" lvl="0" indent="0" algn="l" rtl="0">
              <a:lnSpc>
                <a:spcPct val="115000"/>
              </a:lnSpc>
              <a:spcBef>
                <a:spcPts val="1200"/>
              </a:spcBef>
              <a:spcAft>
                <a:spcPts val="0"/>
              </a:spcAft>
              <a:buSzPts val="1100"/>
              <a:buNone/>
            </a:pPr>
            <a:r>
              <a:rPr lang="en-US" sz="1800" b="1" u="sng">
                <a:solidFill>
                  <a:schemeClr val="dk1"/>
                </a:solidFill>
                <a:latin typeface="Arial"/>
                <a:ea typeface="Arial"/>
                <a:cs typeface="Arial"/>
                <a:sym typeface="Arial"/>
              </a:rPr>
              <a:t>Submission options:</a:t>
            </a:r>
            <a:endParaRPr sz="1800" b="1" u="sng">
              <a:solidFill>
                <a:schemeClr val="dk1"/>
              </a:solidFill>
              <a:latin typeface="Arial"/>
              <a:ea typeface="Arial"/>
              <a:cs typeface="Arial"/>
              <a:sym typeface="Arial"/>
            </a:endParaRPr>
          </a:p>
          <a:p>
            <a:pPr marL="0" lvl="0" indent="0" algn="l" rtl="0">
              <a:lnSpc>
                <a:spcPct val="115000"/>
              </a:lnSpc>
              <a:spcBef>
                <a:spcPts val="1200"/>
              </a:spcBef>
              <a:spcAft>
                <a:spcPts val="0"/>
              </a:spcAft>
              <a:buSzPts val="1100"/>
              <a:buNone/>
            </a:pPr>
            <a:r>
              <a:rPr lang="en-US" sz="1800">
                <a:solidFill>
                  <a:schemeClr val="dk1"/>
                </a:solidFill>
                <a:latin typeface="Arial"/>
                <a:ea typeface="Arial"/>
                <a:cs typeface="Arial"/>
                <a:sym typeface="Arial"/>
              </a:rPr>
              <a:t>Districts with a longitudinal or annual dropout rate greater than or equal to 10%, the district will have the option of submitting one of the three documents to comply with the requirements of TEC §29.918.</a:t>
            </a:r>
            <a:endParaRPr sz="1800">
              <a:solidFill>
                <a:schemeClr val="dk1"/>
              </a:solidFill>
              <a:latin typeface="Arial"/>
              <a:ea typeface="Arial"/>
              <a:cs typeface="Arial"/>
              <a:sym typeface="Arial"/>
            </a:endParaRPr>
          </a:p>
          <a:p>
            <a:pPr marL="0" lvl="0" indent="0" algn="l" rtl="0">
              <a:lnSpc>
                <a:spcPct val="115000"/>
              </a:lnSpc>
              <a:spcBef>
                <a:spcPts val="1200"/>
              </a:spcBef>
              <a:spcAft>
                <a:spcPts val="0"/>
              </a:spcAft>
              <a:buSzPts val="1100"/>
              <a:buNone/>
            </a:pPr>
            <a:r>
              <a:rPr lang="en-US" sz="1800">
                <a:solidFill>
                  <a:schemeClr val="dk1"/>
                </a:solidFill>
                <a:latin typeface="Arial"/>
                <a:ea typeface="Arial"/>
                <a:cs typeface="Arial"/>
                <a:sym typeface="Arial"/>
              </a:rPr>
              <a:t> </a:t>
            </a:r>
            <a:endParaRPr sz="1800">
              <a:solidFill>
                <a:schemeClr val="dk1"/>
              </a:solidFill>
              <a:latin typeface="Arial"/>
              <a:ea typeface="Arial"/>
              <a:cs typeface="Arial"/>
              <a:sym typeface="Arial"/>
            </a:endParaRPr>
          </a:p>
          <a:p>
            <a:pPr marL="685800" lvl="0" indent="0" algn="l" rtl="0">
              <a:lnSpc>
                <a:spcPct val="115000"/>
              </a:lnSpc>
              <a:spcBef>
                <a:spcPts val="0"/>
              </a:spcBef>
              <a:spcAft>
                <a:spcPts val="0"/>
              </a:spcAft>
              <a:buSzPts val="1100"/>
              <a:buNone/>
            </a:pPr>
            <a:r>
              <a:rPr lang="en-US" sz="1800">
                <a:solidFill>
                  <a:schemeClr val="dk1"/>
                </a:solidFill>
                <a:latin typeface="Arial"/>
                <a:ea typeface="Arial"/>
                <a:cs typeface="Arial"/>
                <a:sym typeface="Arial"/>
              </a:rPr>
              <a:t>1.</a:t>
            </a:r>
            <a:r>
              <a:rPr lang="en-US" sz="1800">
                <a:solidFill>
                  <a:schemeClr val="dk1"/>
                </a:solidFill>
                <a:latin typeface="Times New Roman"/>
                <a:ea typeface="Times New Roman"/>
                <a:cs typeface="Times New Roman"/>
                <a:sym typeface="Times New Roman"/>
              </a:rPr>
              <a:t>	</a:t>
            </a:r>
            <a:r>
              <a:rPr lang="en-US" sz="1800">
                <a:solidFill>
                  <a:schemeClr val="dk1"/>
                </a:solidFill>
                <a:latin typeface="Arial"/>
                <a:ea typeface="Arial"/>
                <a:cs typeface="Arial"/>
                <a:sym typeface="Arial"/>
              </a:rPr>
              <a:t>Dropout Prevention Plan from the District’s Chapter 11 improvement plan,</a:t>
            </a:r>
            <a:endParaRPr sz="1800">
              <a:solidFill>
                <a:schemeClr val="dk1"/>
              </a:solidFill>
              <a:latin typeface="Arial"/>
              <a:ea typeface="Arial"/>
              <a:cs typeface="Arial"/>
              <a:sym typeface="Arial"/>
            </a:endParaRPr>
          </a:p>
          <a:p>
            <a:pPr marL="685800" lvl="0" indent="0" algn="l" rtl="0">
              <a:lnSpc>
                <a:spcPct val="115000"/>
              </a:lnSpc>
              <a:spcBef>
                <a:spcPts val="0"/>
              </a:spcBef>
              <a:spcAft>
                <a:spcPts val="0"/>
              </a:spcAft>
              <a:buSzPts val="1100"/>
              <a:buNone/>
            </a:pPr>
            <a:r>
              <a:rPr lang="en-US" sz="1800">
                <a:solidFill>
                  <a:schemeClr val="dk1"/>
                </a:solidFill>
                <a:latin typeface="Arial"/>
                <a:ea typeface="Arial"/>
                <a:cs typeface="Arial"/>
                <a:sym typeface="Arial"/>
              </a:rPr>
              <a:t> </a:t>
            </a:r>
            <a:endParaRPr sz="1800">
              <a:solidFill>
                <a:schemeClr val="dk1"/>
              </a:solidFill>
              <a:latin typeface="Arial"/>
              <a:ea typeface="Arial"/>
              <a:cs typeface="Arial"/>
              <a:sym typeface="Arial"/>
            </a:endParaRPr>
          </a:p>
          <a:p>
            <a:pPr marL="685800" lvl="0" indent="0" algn="l" rtl="0">
              <a:lnSpc>
                <a:spcPct val="115000"/>
              </a:lnSpc>
              <a:spcBef>
                <a:spcPts val="0"/>
              </a:spcBef>
              <a:spcAft>
                <a:spcPts val="0"/>
              </a:spcAft>
              <a:buSzPts val="1100"/>
              <a:buNone/>
            </a:pPr>
            <a:r>
              <a:rPr lang="en-US" sz="1800">
                <a:solidFill>
                  <a:schemeClr val="dk1"/>
                </a:solidFill>
                <a:latin typeface="Arial"/>
                <a:ea typeface="Arial"/>
                <a:cs typeface="Arial"/>
                <a:sym typeface="Arial"/>
              </a:rPr>
              <a:t>2.</a:t>
            </a:r>
            <a:r>
              <a:rPr lang="en-US" sz="1800">
                <a:solidFill>
                  <a:schemeClr val="dk1"/>
                </a:solidFill>
                <a:latin typeface="Times New Roman"/>
                <a:ea typeface="Times New Roman"/>
                <a:cs typeface="Times New Roman"/>
                <a:sym typeface="Times New Roman"/>
              </a:rPr>
              <a:t>	</a:t>
            </a:r>
            <a:r>
              <a:rPr lang="en-US" sz="1800">
                <a:solidFill>
                  <a:schemeClr val="dk1"/>
                </a:solidFill>
                <a:latin typeface="Arial"/>
                <a:ea typeface="Arial"/>
                <a:cs typeface="Arial"/>
                <a:sym typeface="Arial"/>
              </a:rPr>
              <a:t>District created Dropout Prevention Plan with the required elements, or</a:t>
            </a:r>
            <a:endParaRPr sz="1800">
              <a:solidFill>
                <a:schemeClr val="dk1"/>
              </a:solidFill>
              <a:latin typeface="Arial"/>
              <a:ea typeface="Arial"/>
              <a:cs typeface="Arial"/>
              <a:sym typeface="Arial"/>
            </a:endParaRPr>
          </a:p>
          <a:p>
            <a:pPr marL="0" lvl="0" indent="0" algn="l" rtl="0">
              <a:lnSpc>
                <a:spcPct val="115000"/>
              </a:lnSpc>
              <a:spcBef>
                <a:spcPts val="1200"/>
              </a:spcBef>
              <a:spcAft>
                <a:spcPts val="0"/>
              </a:spcAft>
              <a:buSzPts val="1100"/>
              <a:buNone/>
            </a:pPr>
            <a:r>
              <a:rPr lang="en-US" sz="1800">
                <a:solidFill>
                  <a:schemeClr val="dk1"/>
                </a:solidFill>
                <a:latin typeface="Arial"/>
                <a:ea typeface="Arial"/>
                <a:cs typeface="Arial"/>
                <a:sym typeface="Arial"/>
              </a:rPr>
              <a:t> </a:t>
            </a:r>
            <a:endParaRPr sz="1800">
              <a:solidFill>
                <a:schemeClr val="dk1"/>
              </a:solidFill>
              <a:latin typeface="Arial"/>
              <a:ea typeface="Arial"/>
              <a:cs typeface="Arial"/>
              <a:sym typeface="Arial"/>
            </a:endParaRPr>
          </a:p>
          <a:p>
            <a:pPr marL="685800" lvl="0" indent="0" algn="l" rtl="0">
              <a:lnSpc>
                <a:spcPct val="115000"/>
              </a:lnSpc>
              <a:spcBef>
                <a:spcPts val="0"/>
              </a:spcBef>
              <a:spcAft>
                <a:spcPts val="0"/>
              </a:spcAft>
              <a:buSzPts val="1100"/>
              <a:buNone/>
            </a:pPr>
            <a:r>
              <a:rPr lang="en-US" sz="1800">
                <a:solidFill>
                  <a:schemeClr val="dk1"/>
                </a:solidFill>
                <a:latin typeface="Arial"/>
                <a:ea typeface="Arial"/>
                <a:cs typeface="Arial"/>
                <a:sym typeface="Arial"/>
              </a:rPr>
              <a:t>3.</a:t>
            </a:r>
            <a:r>
              <a:rPr lang="en-US" sz="1800">
                <a:solidFill>
                  <a:schemeClr val="dk1"/>
                </a:solidFill>
                <a:latin typeface="Times New Roman"/>
                <a:ea typeface="Times New Roman"/>
                <a:cs typeface="Times New Roman"/>
                <a:sym typeface="Times New Roman"/>
              </a:rPr>
              <a:t>	</a:t>
            </a:r>
            <a:r>
              <a:rPr lang="en-US" sz="1800">
                <a:solidFill>
                  <a:schemeClr val="dk1"/>
                </a:solidFill>
                <a:latin typeface="Arial"/>
                <a:ea typeface="Arial"/>
                <a:cs typeface="Arial"/>
                <a:sym typeface="Arial"/>
              </a:rPr>
              <a:t>Memorandum of Understanding with a public junior college to provide a dropout recovery program for the district’s students.</a:t>
            </a:r>
            <a:endParaRPr sz="1800">
              <a:solidFill>
                <a:schemeClr val="dk1"/>
              </a:solidFill>
              <a:latin typeface="Arial"/>
              <a:ea typeface="Arial"/>
              <a:cs typeface="Arial"/>
              <a:sym typeface="Arial"/>
            </a:endParaRPr>
          </a:p>
          <a:p>
            <a:pPr marL="384048" marR="0" lvl="0" indent="0" algn="l" rtl="0">
              <a:lnSpc>
                <a:spcPct val="100000"/>
              </a:lnSpc>
              <a:spcBef>
                <a:spcPts val="1000"/>
              </a:spcBef>
              <a:spcAft>
                <a:spcPts val="1000"/>
              </a:spcAft>
              <a:buSzPts val="1800"/>
              <a:buNone/>
            </a:pPr>
            <a:endParaRPr sz="1800">
              <a:solidFill>
                <a:srgbClr val="000000"/>
              </a:solidFill>
            </a:endParaRPr>
          </a:p>
        </p:txBody>
      </p:sp>
      <p:sp>
        <p:nvSpPr>
          <p:cNvPr id="447" name="Google Shape;447;g75a1e8a588_0_9"/>
          <p:cNvSpPr/>
          <p:nvPr/>
        </p:nvSpPr>
        <p:spPr>
          <a:xfrm>
            <a:off x="0" y="6243419"/>
            <a:ext cx="12192000" cy="70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endParaRPr sz="4000" b="0" i="0" u="none" strike="noStrike" cap="none">
              <a:solidFill>
                <a:srgbClr val="FFFFFF"/>
              </a:solidFill>
              <a:latin typeface="Calibri"/>
              <a:ea typeface="Calibri"/>
              <a:cs typeface="Calibri"/>
              <a:sym typeface="Calibri"/>
            </a:endParaRPr>
          </a:p>
        </p:txBody>
      </p:sp>
      <p:sp>
        <p:nvSpPr>
          <p:cNvPr id="448" name="Google Shape;448;g75a1e8a588_0_9"/>
          <p:cNvSpPr/>
          <p:nvPr/>
        </p:nvSpPr>
        <p:spPr>
          <a:xfrm>
            <a:off x="0" y="6243419"/>
            <a:ext cx="12192000" cy="70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rgbClr val="FFFFFF"/>
                </a:solidFill>
                <a:latin typeface="Calibri"/>
                <a:ea typeface="Calibri"/>
                <a:cs typeface="Calibri"/>
                <a:sym typeface="Calibri"/>
              </a:rPr>
              <a:t>SLIDO.COM EVENT </a:t>
            </a:r>
            <a:r>
              <a:rPr lang="en-US" sz="4000" b="0" i="0" u="none" strike="noStrike" cap="none">
                <a:solidFill>
                  <a:srgbClr val="FFFFFF"/>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6"/>
                  </a:ext>
                </a:extLst>
              </a:rPr>
              <a:t>CODE</a:t>
            </a:r>
            <a:r>
              <a:rPr lang="en-US" sz="4000" b="0" i="0" u="none" strike="noStrike" cap="none">
                <a:solidFill>
                  <a:srgbClr val="FFFFFF"/>
                </a:solidFill>
                <a:latin typeface="Calibri"/>
                <a:ea typeface="Calibri"/>
                <a:cs typeface="Calibri"/>
                <a:sym typeface="Calibri"/>
              </a:rPr>
              <a:t>: N646</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g75a1e8a588_0_0"/>
          <p:cNvSpPr txBox="1">
            <a:spLocks noGrp="1"/>
          </p:cNvSpPr>
          <p:nvPr>
            <p:ph type="title"/>
          </p:nvPr>
        </p:nvSpPr>
        <p:spPr>
          <a:xfrm>
            <a:off x="319050" y="286600"/>
            <a:ext cx="11591700" cy="14508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000"/>
              <a:buFont typeface="Calibri"/>
              <a:buNone/>
            </a:pPr>
            <a:r>
              <a:rPr lang="en-US"/>
              <a:t>Dropout Recovery Plans</a:t>
            </a:r>
            <a:endParaRPr/>
          </a:p>
        </p:txBody>
      </p:sp>
      <p:sp>
        <p:nvSpPr>
          <p:cNvPr id="455" name="Google Shape;455;g75a1e8a588_0_0"/>
          <p:cNvSpPr txBox="1">
            <a:spLocks noGrp="1"/>
          </p:cNvSpPr>
          <p:nvPr>
            <p:ph type="body" idx="1"/>
          </p:nvPr>
        </p:nvSpPr>
        <p:spPr>
          <a:xfrm>
            <a:off x="127250" y="1737400"/>
            <a:ext cx="12192000" cy="4695000"/>
          </a:xfrm>
          <a:prstGeom prst="rect">
            <a:avLst/>
          </a:prstGeom>
          <a:noFill/>
          <a:ln>
            <a:noFill/>
          </a:ln>
        </p:spPr>
        <p:txBody>
          <a:bodyPr spcFirstLastPara="1" wrap="square" lIns="0" tIns="45700" rIns="0" bIns="45700" anchor="t" anchorCtr="0">
            <a:noAutofit/>
          </a:bodyPr>
          <a:lstStyle/>
          <a:p>
            <a:pPr marL="0" lvl="0" indent="0" algn="l" rtl="0">
              <a:lnSpc>
                <a:spcPct val="115000"/>
              </a:lnSpc>
              <a:spcBef>
                <a:spcPts val="1200"/>
              </a:spcBef>
              <a:spcAft>
                <a:spcPts val="0"/>
              </a:spcAft>
              <a:buSzPts val="1100"/>
              <a:buNone/>
            </a:pPr>
            <a:r>
              <a:rPr lang="en-US" sz="1800">
                <a:solidFill>
                  <a:schemeClr val="dk1"/>
                </a:solidFill>
                <a:latin typeface="Arial"/>
                <a:ea typeface="Arial"/>
                <a:cs typeface="Arial"/>
                <a:sym typeface="Arial"/>
              </a:rPr>
              <a:t>At a minimum, the dropout prevention plan must include the following items:</a:t>
            </a:r>
            <a:endParaRPr sz="1800">
              <a:solidFill>
                <a:schemeClr val="dk1"/>
              </a:solidFill>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800">
                <a:solidFill>
                  <a:schemeClr val="dk1"/>
                </a:solidFill>
                <a:latin typeface="Arial"/>
                <a:ea typeface="Arial"/>
                <a:cs typeface="Arial"/>
                <a:sym typeface="Arial"/>
              </a:rPr>
              <a:t>1.</a:t>
            </a:r>
            <a:r>
              <a:rPr lang="en-US" sz="1800">
                <a:solidFill>
                  <a:schemeClr val="dk1"/>
                </a:solidFill>
                <a:latin typeface="Times New Roman"/>
                <a:ea typeface="Times New Roman"/>
                <a:cs typeface="Times New Roman"/>
                <a:sym typeface="Times New Roman"/>
              </a:rPr>
              <a:t>	</a:t>
            </a:r>
            <a:r>
              <a:rPr lang="en-US" sz="1800">
                <a:solidFill>
                  <a:schemeClr val="dk1"/>
                </a:solidFill>
                <a:latin typeface="Arial"/>
                <a:ea typeface="Arial"/>
                <a:cs typeface="Arial"/>
                <a:sym typeface="Arial"/>
              </a:rPr>
              <a:t>Career and Technology education courses or technology applications courses that lead to industry or career certification</a:t>
            </a:r>
            <a:endParaRPr sz="1800">
              <a:solidFill>
                <a:schemeClr val="dk1"/>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800">
                <a:solidFill>
                  <a:schemeClr val="dk1"/>
                </a:solidFill>
                <a:latin typeface="Arial"/>
                <a:ea typeface="Arial"/>
                <a:cs typeface="Arial"/>
                <a:sym typeface="Arial"/>
              </a:rPr>
              <a:t>2.</a:t>
            </a:r>
            <a:r>
              <a:rPr lang="en-US" sz="1800">
                <a:solidFill>
                  <a:schemeClr val="dk1"/>
                </a:solidFill>
                <a:latin typeface="Times New Roman"/>
                <a:ea typeface="Times New Roman"/>
                <a:cs typeface="Times New Roman"/>
                <a:sym typeface="Times New Roman"/>
              </a:rPr>
              <a:t>	</a:t>
            </a:r>
            <a:r>
              <a:rPr lang="en-US" sz="1800">
                <a:solidFill>
                  <a:schemeClr val="dk1"/>
                </a:solidFill>
                <a:latin typeface="Arial"/>
                <a:ea typeface="Arial"/>
                <a:cs typeface="Arial"/>
                <a:sym typeface="Arial"/>
              </a:rPr>
              <a:t>Research-based strategies to assist students in becoming able academically to pursue postsecondary education, including:</a:t>
            </a:r>
            <a:endParaRPr sz="1800">
              <a:solidFill>
                <a:schemeClr val="dk1"/>
              </a:solidFill>
              <a:latin typeface="Arial"/>
              <a:ea typeface="Arial"/>
              <a:cs typeface="Arial"/>
              <a:sym typeface="Arial"/>
            </a:endParaRPr>
          </a:p>
          <a:p>
            <a:pPr marL="1143000" lvl="0" indent="0" algn="l" rtl="0">
              <a:lnSpc>
                <a:spcPct val="115000"/>
              </a:lnSpc>
              <a:spcBef>
                <a:spcPts val="0"/>
              </a:spcBef>
              <a:spcAft>
                <a:spcPts val="0"/>
              </a:spcAft>
              <a:buClr>
                <a:schemeClr val="dk1"/>
              </a:buClr>
              <a:buSzPts val="1100"/>
              <a:buFont typeface="Arial"/>
              <a:buNone/>
            </a:pPr>
            <a:r>
              <a:rPr lang="en-US" sz="1800">
                <a:solidFill>
                  <a:schemeClr val="dk1"/>
                </a:solidFill>
                <a:latin typeface="Arial"/>
                <a:ea typeface="Arial"/>
                <a:cs typeface="Arial"/>
                <a:sym typeface="Arial"/>
              </a:rPr>
              <a:t>a.</a:t>
            </a:r>
            <a:r>
              <a:rPr lang="en-US" sz="1800">
                <a:solidFill>
                  <a:schemeClr val="dk1"/>
                </a:solidFill>
                <a:latin typeface="Times New Roman"/>
                <a:ea typeface="Times New Roman"/>
                <a:cs typeface="Times New Roman"/>
                <a:sym typeface="Times New Roman"/>
              </a:rPr>
              <a:t>	</a:t>
            </a:r>
            <a:r>
              <a:rPr lang="en-US" sz="1800">
                <a:solidFill>
                  <a:schemeClr val="dk1"/>
                </a:solidFill>
                <a:latin typeface="Arial"/>
                <a:ea typeface="Arial"/>
                <a:cs typeface="Arial"/>
                <a:sym typeface="Arial"/>
              </a:rPr>
              <a:t>High-quality, college readiness instruction with strong academic and social supports</a:t>
            </a:r>
            <a:endParaRPr sz="1800">
              <a:solidFill>
                <a:schemeClr val="dk1"/>
              </a:solidFill>
              <a:latin typeface="Arial"/>
              <a:ea typeface="Arial"/>
              <a:cs typeface="Arial"/>
              <a:sym typeface="Arial"/>
            </a:endParaRPr>
          </a:p>
          <a:p>
            <a:pPr marL="1143000" lvl="0" indent="0" algn="l" rtl="0">
              <a:lnSpc>
                <a:spcPct val="115000"/>
              </a:lnSpc>
              <a:spcBef>
                <a:spcPts val="0"/>
              </a:spcBef>
              <a:spcAft>
                <a:spcPts val="0"/>
              </a:spcAft>
              <a:buClr>
                <a:schemeClr val="dk1"/>
              </a:buClr>
              <a:buSzPts val="1100"/>
              <a:buFont typeface="Arial"/>
              <a:buNone/>
            </a:pPr>
            <a:r>
              <a:rPr lang="en-US" sz="1800">
                <a:solidFill>
                  <a:schemeClr val="dk1"/>
                </a:solidFill>
                <a:latin typeface="Arial"/>
                <a:ea typeface="Arial"/>
                <a:cs typeface="Arial"/>
                <a:sym typeface="Arial"/>
              </a:rPr>
              <a:t>b.</a:t>
            </a:r>
            <a:r>
              <a:rPr lang="en-US" sz="1800">
                <a:solidFill>
                  <a:schemeClr val="dk1"/>
                </a:solidFill>
                <a:latin typeface="Times New Roman"/>
                <a:ea typeface="Times New Roman"/>
                <a:cs typeface="Times New Roman"/>
                <a:sym typeface="Times New Roman"/>
              </a:rPr>
              <a:t>	</a:t>
            </a:r>
            <a:r>
              <a:rPr lang="en-US" sz="1800">
                <a:solidFill>
                  <a:schemeClr val="dk1"/>
                </a:solidFill>
                <a:latin typeface="Arial"/>
                <a:ea typeface="Arial"/>
                <a:cs typeface="Arial"/>
                <a:sym typeface="Arial"/>
              </a:rPr>
              <a:t>Secondary to postsecondary bridging that builds college readiness skills, provides a plan for college completion and ensures transition counseling</a:t>
            </a:r>
            <a:endParaRPr sz="1800">
              <a:solidFill>
                <a:schemeClr val="dk1"/>
              </a:solidFill>
              <a:latin typeface="Arial"/>
              <a:ea typeface="Arial"/>
              <a:cs typeface="Arial"/>
              <a:sym typeface="Arial"/>
            </a:endParaRPr>
          </a:p>
          <a:p>
            <a:pPr marL="1143000" lvl="0" indent="0" algn="l" rtl="0">
              <a:lnSpc>
                <a:spcPct val="115000"/>
              </a:lnSpc>
              <a:spcBef>
                <a:spcPts val="0"/>
              </a:spcBef>
              <a:spcAft>
                <a:spcPts val="0"/>
              </a:spcAft>
              <a:buClr>
                <a:schemeClr val="dk1"/>
              </a:buClr>
              <a:buSzPts val="1100"/>
              <a:buFont typeface="Arial"/>
              <a:buNone/>
            </a:pPr>
            <a:r>
              <a:rPr lang="en-US" sz="1800">
                <a:solidFill>
                  <a:schemeClr val="dk1"/>
                </a:solidFill>
                <a:highlight>
                  <a:srgbClr val="FFFF00"/>
                </a:highlight>
                <a:latin typeface="Arial"/>
                <a:ea typeface="Arial"/>
                <a:cs typeface="Arial"/>
                <a:sym typeface="Arial"/>
              </a:rPr>
              <a:t>c.</a:t>
            </a:r>
            <a:r>
              <a:rPr lang="en-US" sz="1800">
                <a:solidFill>
                  <a:schemeClr val="dk1"/>
                </a:solidFill>
                <a:highlight>
                  <a:srgbClr val="FFFF00"/>
                </a:highlight>
                <a:latin typeface="Times New Roman"/>
                <a:ea typeface="Times New Roman"/>
                <a:cs typeface="Times New Roman"/>
                <a:sym typeface="Times New Roman"/>
              </a:rPr>
              <a:t> </a:t>
            </a:r>
            <a:r>
              <a:rPr lang="en-US" sz="1800">
                <a:solidFill>
                  <a:schemeClr val="dk1"/>
                </a:solidFill>
                <a:highlight>
                  <a:srgbClr val="FFFF00"/>
                </a:highlight>
                <a:latin typeface="Arial"/>
                <a:ea typeface="Arial"/>
                <a:cs typeface="Arial"/>
                <a:sym typeface="Arial"/>
              </a:rPr>
              <a:t>Information concerning appropriate supports available in the first year of postsecondary enrollment to ensure postsecondary persistence and success</a:t>
            </a:r>
            <a:endParaRPr sz="1800">
              <a:solidFill>
                <a:schemeClr val="dk1"/>
              </a:solidFill>
              <a:highlight>
                <a:srgbClr val="FFFF00"/>
              </a:highlight>
              <a:latin typeface="Arial"/>
              <a:ea typeface="Arial"/>
              <a:cs typeface="Arial"/>
              <a:sym typeface="Arial"/>
            </a:endParaRPr>
          </a:p>
          <a:p>
            <a:pPr marL="1143000" lvl="0" indent="0" algn="l" rtl="0">
              <a:lnSpc>
                <a:spcPct val="115000"/>
              </a:lnSpc>
              <a:spcBef>
                <a:spcPts val="0"/>
              </a:spcBef>
              <a:spcAft>
                <a:spcPts val="0"/>
              </a:spcAft>
              <a:buClr>
                <a:schemeClr val="dk1"/>
              </a:buClr>
              <a:buSzPts val="1100"/>
              <a:buFont typeface="Arial"/>
              <a:buNone/>
            </a:pPr>
            <a:endParaRPr sz="1800">
              <a:solidFill>
                <a:schemeClr val="dk1"/>
              </a:solidFill>
              <a:highlight>
                <a:srgbClr val="FFFF00"/>
              </a:highlight>
              <a:latin typeface="Arial"/>
              <a:ea typeface="Arial"/>
              <a:cs typeface="Arial"/>
              <a:sym typeface="Arial"/>
            </a:endParaRPr>
          </a:p>
          <a:p>
            <a:pPr marL="0" lvl="0" indent="0" algn="l" rtl="0">
              <a:lnSpc>
                <a:spcPct val="115000"/>
              </a:lnSpc>
              <a:spcBef>
                <a:spcPts val="0"/>
              </a:spcBef>
              <a:spcAft>
                <a:spcPts val="0"/>
              </a:spcAft>
              <a:buSzPts val="1100"/>
              <a:buNone/>
            </a:pPr>
            <a:r>
              <a:rPr lang="en-US" sz="1800">
                <a:solidFill>
                  <a:schemeClr val="dk1"/>
                </a:solidFill>
                <a:latin typeface="Arial"/>
                <a:ea typeface="Arial"/>
                <a:cs typeface="Arial"/>
                <a:sym typeface="Arial"/>
              </a:rPr>
              <a:t>3.</a:t>
            </a:r>
            <a:r>
              <a:rPr lang="en-US" sz="1800">
                <a:solidFill>
                  <a:schemeClr val="dk1"/>
                </a:solidFill>
                <a:latin typeface="Times New Roman"/>
                <a:ea typeface="Times New Roman"/>
                <a:cs typeface="Times New Roman"/>
                <a:sym typeface="Times New Roman"/>
              </a:rPr>
              <a:t>	</a:t>
            </a:r>
            <a:r>
              <a:rPr lang="en-US" sz="1800">
                <a:solidFill>
                  <a:schemeClr val="dk1"/>
                </a:solidFill>
                <a:latin typeface="Arial"/>
                <a:ea typeface="Arial"/>
                <a:cs typeface="Arial"/>
                <a:sym typeface="Arial"/>
              </a:rPr>
              <a:t> Plan to offer advanced academic and transition opportunities, including dual credit courses and college preparatory courses, such as advanced placement courses. </a:t>
            </a:r>
            <a:endParaRPr sz="1800">
              <a:solidFill>
                <a:srgbClr val="000000"/>
              </a:solidFill>
            </a:endParaRPr>
          </a:p>
        </p:txBody>
      </p:sp>
      <p:sp>
        <p:nvSpPr>
          <p:cNvPr id="456" name="Google Shape;456;g75a1e8a588_0_0"/>
          <p:cNvSpPr/>
          <p:nvPr/>
        </p:nvSpPr>
        <p:spPr>
          <a:xfrm>
            <a:off x="0" y="6243419"/>
            <a:ext cx="12192000" cy="70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endParaRPr sz="4000" b="0" i="0" u="none" strike="noStrike" cap="none">
              <a:solidFill>
                <a:srgbClr val="FFFFFF"/>
              </a:solidFill>
              <a:latin typeface="Calibri"/>
              <a:ea typeface="Calibri"/>
              <a:cs typeface="Calibri"/>
              <a:sym typeface="Calibri"/>
            </a:endParaRPr>
          </a:p>
        </p:txBody>
      </p:sp>
      <p:sp>
        <p:nvSpPr>
          <p:cNvPr id="457" name="Google Shape;457;g75a1e8a588_0_0"/>
          <p:cNvSpPr/>
          <p:nvPr/>
        </p:nvSpPr>
        <p:spPr>
          <a:xfrm>
            <a:off x="0" y="6243419"/>
            <a:ext cx="12192000" cy="70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rgbClr val="FFFFFF"/>
                </a:solidFill>
                <a:latin typeface="Calibri"/>
                <a:ea typeface="Calibri"/>
                <a:cs typeface="Calibri"/>
                <a:sym typeface="Calibri"/>
              </a:rPr>
              <a:t>SLIDO.COM EVENT </a:t>
            </a:r>
            <a:r>
              <a:rPr lang="en-US" sz="4000" b="0" i="0" u="none" strike="noStrike" cap="none">
                <a:solidFill>
                  <a:srgbClr val="FFFFFF"/>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7"/>
                  </a:ext>
                </a:extLst>
              </a:rPr>
              <a:t>CODE</a:t>
            </a:r>
            <a:r>
              <a:rPr lang="en-US" sz="4000" b="0" i="0" u="none" strike="noStrike" cap="none">
                <a:solidFill>
                  <a:srgbClr val="FFFFFF"/>
                </a:solidFill>
                <a:latin typeface="Calibri"/>
                <a:ea typeface="Calibri"/>
                <a:cs typeface="Calibri"/>
                <a:sym typeface="Calibri"/>
              </a:rPr>
              <a:t>: N646</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28"/>
          <p:cNvSpPr txBox="1">
            <a:spLocks noGrp="1"/>
          </p:cNvSpPr>
          <p:nvPr>
            <p:ph type="title"/>
          </p:nvPr>
        </p:nvSpPr>
        <p:spPr>
          <a:xfrm>
            <a:off x="319050" y="286600"/>
            <a:ext cx="11591700" cy="14508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000"/>
              <a:buFont typeface="Calibri"/>
              <a:buNone/>
            </a:pPr>
            <a:r>
              <a:rPr lang="en-US"/>
              <a:t>Dropout Recovery Plans- In Review</a:t>
            </a:r>
            <a:endParaRPr/>
          </a:p>
        </p:txBody>
      </p:sp>
      <p:sp>
        <p:nvSpPr>
          <p:cNvPr id="464" name="Google Shape;464;p28"/>
          <p:cNvSpPr txBox="1">
            <a:spLocks noGrp="1"/>
          </p:cNvSpPr>
          <p:nvPr>
            <p:ph type="body" idx="1"/>
          </p:nvPr>
        </p:nvSpPr>
        <p:spPr>
          <a:xfrm>
            <a:off x="426900" y="1737400"/>
            <a:ext cx="11376000" cy="4554900"/>
          </a:xfrm>
          <a:prstGeom prst="rect">
            <a:avLst/>
          </a:prstGeom>
          <a:noFill/>
          <a:ln>
            <a:noFill/>
          </a:ln>
        </p:spPr>
        <p:txBody>
          <a:bodyPr spcFirstLastPara="1" wrap="square" lIns="0" tIns="45700" rIns="0" bIns="45700" anchor="t" anchorCtr="0">
            <a:noAutofit/>
          </a:bodyPr>
          <a:lstStyle/>
          <a:p>
            <a:pPr marL="91440" marR="0" lvl="0" indent="-91440" algn="l" rtl="0">
              <a:lnSpc>
                <a:spcPct val="100000"/>
              </a:lnSpc>
              <a:spcBef>
                <a:spcPts val="0"/>
              </a:spcBef>
              <a:spcAft>
                <a:spcPts val="0"/>
              </a:spcAft>
              <a:buClr>
                <a:srgbClr val="000000"/>
              </a:buClr>
              <a:buSzPts val="2400"/>
              <a:buChar char="⮚"/>
            </a:pPr>
            <a:r>
              <a:rPr lang="en-US" sz="2400">
                <a:solidFill>
                  <a:srgbClr val="000000"/>
                </a:solidFill>
              </a:rPr>
              <a:t>Review Process began on 12/2. Managers and Assistant Directors are reviewing DRPs. There were still and handful of campuses that did not submit a DRP and/or a Needs Assessment. DRPs will be reviewed by managers and Assistant Directors by this Friday, December 6th. </a:t>
            </a:r>
            <a:endParaRPr sz="2400">
              <a:solidFill>
                <a:srgbClr val="000000"/>
              </a:solidFill>
            </a:endParaRPr>
          </a:p>
          <a:p>
            <a:pPr marL="457200" marR="0" lvl="0" indent="0" algn="l" rtl="0">
              <a:lnSpc>
                <a:spcPct val="100000"/>
              </a:lnSpc>
              <a:spcBef>
                <a:spcPts val="0"/>
              </a:spcBef>
              <a:spcAft>
                <a:spcPts val="0"/>
              </a:spcAft>
              <a:buNone/>
            </a:pPr>
            <a:endParaRPr sz="2400">
              <a:solidFill>
                <a:srgbClr val="000000"/>
              </a:solidFill>
            </a:endParaRPr>
          </a:p>
          <a:p>
            <a:pPr marL="91440" marR="0" lvl="0" indent="-91440" algn="l" rtl="0">
              <a:lnSpc>
                <a:spcPct val="100000"/>
              </a:lnSpc>
              <a:spcBef>
                <a:spcPts val="0"/>
              </a:spcBef>
              <a:spcAft>
                <a:spcPts val="0"/>
              </a:spcAft>
              <a:buClr>
                <a:srgbClr val="000000"/>
              </a:buClr>
              <a:buSzPts val="2400"/>
              <a:buChar char="⮚"/>
            </a:pPr>
            <a:r>
              <a:rPr lang="en-US" sz="2400">
                <a:solidFill>
                  <a:srgbClr val="000000"/>
                </a:solidFill>
              </a:rPr>
              <a:t>If submitted plan meets all requirements, email feedback will be sent to district representative and ESC (and no follow-up will be required).</a:t>
            </a:r>
            <a:endParaRPr sz="2400">
              <a:solidFill>
                <a:srgbClr val="000000"/>
              </a:solidFill>
            </a:endParaRPr>
          </a:p>
          <a:p>
            <a:pPr marL="457200" marR="0" lvl="0" indent="0" algn="l" rtl="0">
              <a:lnSpc>
                <a:spcPct val="100000"/>
              </a:lnSpc>
              <a:spcBef>
                <a:spcPts val="0"/>
              </a:spcBef>
              <a:spcAft>
                <a:spcPts val="0"/>
              </a:spcAft>
              <a:buNone/>
            </a:pPr>
            <a:endParaRPr sz="2400">
              <a:solidFill>
                <a:srgbClr val="000000"/>
              </a:solidFill>
            </a:endParaRPr>
          </a:p>
          <a:p>
            <a:pPr marL="91440" marR="0" lvl="0" indent="-91440" algn="l" rtl="0">
              <a:lnSpc>
                <a:spcPct val="100000"/>
              </a:lnSpc>
              <a:spcBef>
                <a:spcPts val="0"/>
              </a:spcBef>
              <a:spcAft>
                <a:spcPts val="0"/>
              </a:spcAft>
              <a:buClr>
                <a:srgbClr val="000000"/>
              </a:buClr>
              <a:buSzPts val="2400"/>
              <a:buChar char="⮚"/>
            </a:pPr>
            <a:r>
              <a:rPr lang="en-US" sz="2400">
                <a:solidFill>
                  <a:srgbClr val="000000"/>
                </a:solidFill>
              </a:rPr>
              <a:t>If submitted plan does not meet all requirements, email feedback will be sent to district representative and ESC with a one week re-submission window.  If no plan was submitted, districts have a submission date of 12/13.</a:t>
            </a:r>
            <a:endParaRPr sz="2400">
              <a:solidFill>
                <a:srgbClr val="000000"/>
              </a:solidFill>
            </a:endParaRPr>
          </a:p>
          <a:p>
            <a:pPr marL="457200" marR="0" lvl="0" indent="0" algn="l" rtl="0">
              <a:lnSpc>
                <a:spcPct val="100000"/>
              </a:lnSpc>
              <a:spcBef>
                <a:spcPts val="0"/>
              </a:spcBef>
              <a:spcAft>
                <a:spcPts val="0"/>
              </a:spcAft>
              <a:buNone/>
            </a:pPr>
            <a:endParaRPr sz="2400">
              <a:solidFill>
                <a:srgbClr val="000000"/>
              </a:solidFill>
            </a:endParaRPr>
          </a:p>
          <a:p>
            <a:pPr marL="91440" marR="0" lvl="0" indent="-91440" algn="l" rtl="0">
              <a:lnSpc>
                <a:spcPct val="100000"/>
              </a:lnSpc>
              <a:spcBef>
                <a:spcPts val="0"/>
              </a:spcBef>
              <a:spcAft>
                <a:spcPts val="0"/>
              </a:spcAft>
              <a:buClr>
                <a:srgbClr val="000000"/>
              </a:buClr>
              <a:buSzPts val="2400"/>
              <a:buChar char="⮚"/>
            </a:pPr>
            <a:r>
              <a:rPr lang="en-US" sz="2400">
                <a:solidFill>
                  <a:srgbClr val="000000"/>
                </a:solidFill>
              </a:rPr>
              <a:t>Once plan meets all requirements, confirmation email will be sent.</a:t>
            </a:r>
            <a:endParaRPr sz="2400">
              <a:solidFill>
                <a:srgbClr val="000000"/>
              </a:solidFill>
            </a:endParaRPr>
          </a:p>
          <a:p>
            <a:pPr marL="384048" marR="0" lvl="0" indent="0" algn="l" rtl="0">
              <a:lnSpc>
                <a:spcPct val="100000"/>
              </a:lnSpc>
              <a:spcBef>
                <a:spcPts val="1000"/>
              </a:spcBef>
              <a:spcAft>
                <a:spcPts val="1000"/>
              </a:spcAft>
              <a:buSzPts val="1800"/>
              <a:buNone/>
            </a:pPr>
            <a:endParaRPr sz="2400">
              <a:solidFill>
                <a:srgbClr val="000000"/>
              </a:solidFill>
            </a:endParaRPr>
          </a:p>
        </p:txBody>
      </p:sp>
      <p:sp>
        <p:nvSpPr>
          <p:cNvPr id="465" name="Google Shape;465;p28"/>
          <p:cNvSpPr/>
          <p:nvPr/>
        </p:nvSpPr>
        <p:spPr>
          <a:xfrm>
            <a:off x="0" y="6243419"/>
            <a:ext cx="12192000" cy="70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endParaRPr sz="4000" b="0" i="0" u="none" strike="noStrike" cap="none">
              <a:solidFill>
                <a:srgbClr val="FFFFFF"/>
              </a:solidFill>
              <a:latin typeface="Calibri"/>
              <a:ea typeface="Calibri"/>
              <a:cs typeface="Calibri"/>
              <a:sym typeface="Calibri"/>
            </a:endParaRPr>
          </a:p>
        </p:txBody>
      </p:sp>
      <p:sp>
        <p:nvSpPr>
          <p:cNvPr id="466" name="Google Shape;466;p28"/>
          <p:cNvSpPr/>
          <p:nvPr/>
        </p:nvSpPr>
        <p:spPr>
          <a:xfrm>
            <a:off x="0" y="6243419"/>
            <a:ext cx="12192000" cy="70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rgbClr val="FFFFFF"/>
                </a:solidFill>
                <a:latin typeface="Calibri"/>
                <a:ea typeface="Calibri"/>
                <a:cs typeface="Calibri"/>
                <a:sym typeface="Calibri"/>
              </a:rPr>
              <a:t>SLIDO.COM EVENT </a:t>
            </a:r>
            <a:r>
              <a:rPr lang="en-US" sz="4000" b="0" i="0" u="none" strike="noStrike" cap="none">
                <a:solidFill>
                  <a:srgbClr val="FFFFFF"/>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8"/>
                  </a:ext>
                </a:extLst>
              </a:rPr>
              <a:t>CODE</a:t>
            </a:r>
            <a:r>
              <a:rPr lang="en-US" sz="4000" b="0" i="0" u="none" strike="noStrike" cap="none">
                <a:solidFill>
                  <a:srgbClr val="FFFFFF"/>
                </a:solidFill>
                <a:latin typeface="Calibri"/>
                <a:ea typeface="Calibri"/>
                <a:cs typeface="Calibri"/>
                <a:sym typeface="Calibri"/>
              </a:rPr>
              <a:t>: N646</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29"/>
          <p:cNvSpPr txBox="1">
            <a:spLocks noGrp="1"/>
          </p:cNvSpPr>
          <p:nvPr>
            <p:ph type="title"/>
          </p:nvPr>
        </p:nvSpPr>
        <p:spPr>
          <a:xfrm>
            <a:off x="392100" y="610125"/>
            <a:ext cx="11591700" cy="14508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000"/>
              <a:buFont typeface="Calibri"/>
              <a:buNone/>
            </a:pPr>
            <a:r>
              <a:rPr lang="en-US"/>
              <a:t>Progress 1 Submission</a:t>
            </a:r>
            <a:endParaRPr/>
          </a:p>
          <a:p>
            <a:pPr marL="0" lvl="0" indent="0" algn="l" rtl="0">
              <a:lnSpc>
                <a:spcPct val="85000"/>
              </a:lnSpc>
              <a:spcBef>
                <a:spcPts val="0"/>
              </a:spcBef>
              <a:spcAft>
                <a:spcPts val="0"/>
              </a:spcAft>
              <a:buClr>
                <a:srgbClr val="3F3F3F"/>
              </a:buClr>
              <a:buSzPts val="4000"/>
              <a:buFont typeface="Calibri"/>
              <a:buNone/>
            </a:pPr>
            <a:r>
              <a:rPr lang="en-US"/>
              <a:t>                              </a:t>
            </a:r>
            <a:endParaRPr/>
          </a:p>
        </p:txBody>
      </p:sp>
      <p:sp>
        <p:nvSpPr>
          <p:cNvPr id="473" name="Google Shape;473;p29"/>
          <p:cNvSpPr txBox="1">
            <a:spLocks noGrp="1"/>
          </p:cNvSpPr>
          <p:nvPr>
            <p:ph type="body" idx="1"/>
          </p:nvPr>
        </p:nvSpPr>
        <p:spPr>
          <a:xfrm>
            <a:off x="942505" y="1867783"/>
            <a:ext cx="10058400" cy="4513200"/>
          </a:xfrm>
          <a:prstGeom prst="rect">
            <a:avLst/>
          </a:prstGeom>
          <a:noFill/>
          <a:ln>
            <a:noFill/>
          </a:ln>
        </p:spPr>
        <p:txBody>
          <a:bodyPr spcFirstLastPara="1" wrap="square" lIns="0" tIns="45700" rIns="0" bIns="45700" anchor="t" anchorCtr="0">
            <a:noAutofit/>
          </a:bodyPr>
          <a:lstStyle/>
          <a:p>
            <a:pPr marL="91440" marR="0" lvl="0" indent="-91440" algn="l" rtl="0">
              <a:lnSpc>
                <a:spcPct val="100000"/>
              </a:lnSpc>
              <a:spcBef>
                <a:spcPts val="0"/>
              </a:spcBef>
              <a:spcAft>
                <a:spcPts val="0"/>
              </a:spcAft>
              <a:buClr>
                <a:srgbClr val="000000"/>
              </a:buClr>
              <a:buSzPts val="2400"/>
              <a:buChar char="⮚"/>
            </a:pPr>
            <a:r>
              <a:rPr lang="en-US" sz="2400">
                <a:solidFill>
                  <a:schemeClr val="dk1"/>
                </a:solidFill>
              </a:rPr>
              <a:t>Progress 1 Submissions were due on </a:t>
            </a:r>
            <a:r>
              <a:rPr lang="en-US" sz="2400" b="1">
                <a:solidFill>
                  <a:schemeClr val="dk1"/>
                </a:solidFill>
              </a:rPr>
              <a:t>Friday, November 22nd (Board Approved*</a:t>
            </a:r>
            <a:endParaRPr sz="2400">
              <a:solidFill>
                <a:schemeClr val="dk1"/>
              </a:solidFill>
            </a:endParaRPr>
          </a:p>
          <a:p>
            <a:pPr marL="457200" lvl="0" indent="0" algn="l" rtl="0">
              <a:lnSpc>
                <a:spcPct val="90000"/>
              </a:lnSpc>
              <a:spcBef>
                <a:spcPts val="1000"/>
              </a:spcBef>
              <a:spcAft>
                <a:spcPts val="0"/>
              </a:spcAft>
              <a:buNone/>
            </a:pPr>
            <a:endParaRPr sz="2400">
              <a:solidFill>
                <a:schemeClr val="dk1"/>
              </a:solidFill>
            </a:endParaRPr>
          </a:p>
          <a:p>
            <a:pPr marL="91440" lvl="0" indent="-91440" algn="l" rtl="0">
              <a:lnSpc>
                <a:spcPct val="90000"/>
              </a:lnSpc>
              <a:spcBef>
                <a:spcPts val="0"/>
              </a:spcBef>
              <a:spcAft>
                <a:spcPts val="0"/>
              </a:spcAft>
              <a:buClr>
                <a:schemeClr val="dk1"/>
              </a:buClr>
              <a:buSzPts val="2400"/>
              <a:buChar char="⮚"/>
            </a:pPr>
            <a:r>
              <a:rPr lang="en-US" sz="2400">
                <a:solidFill>
                  <a:schemeClr val="dk1"/>
                </a:solidFill>
              </a:rPr>
              <a:t>Campuses will receive feedback (e-mail or phone call) during</a:t>
            </a:r>
            <a:r>
              <a:rPr lang="en-US" sz="2400" b="1">
                <a:solidFill>
                  <a:schemeClr val="dk1"/>
                </a:solidFill>
              </a:rPr>
              <a:t> 12/2-1/31</a:t>
            </a:r>
            <a:endParaRPr sz="2400" b="1">
              <a:solidFill>
                <a:schemeClr val="dk1"/>
              </a:solidFill>
            </a:endParaRPr>
          </a:p>
          <a:p>
            <a:pPr marL="457200" lvl="0" indent="0" algn="l" rtl="0">
              <a:lnSpc>
                <a:spcPct val="90000"/>
              </a:lnSpc>
              <a:spcBef>
                <a:spcPts val="0"/>
              </a:spcBef>
              <a:spcAft>
                <a:spcPts val="0"/>
              </a:spcAft>
              <a:buNone/>
            </a:pPr>
            <a:endParaRPr sz="2400" b="1">
              <a:solidFill>
                <a:schemeClr val="dk1"/>
              </a:solidFill>
            </a:endParaRPr>
          </a:p>
          <a:p>
            <a:pPr marL="91440" marR="0" lvl="0" indent="-91440" algn="l" rtl="0">
              <a:lnSpc>
                <a:spcPct val="100000"/>
              </a:lnSpc>
              <a:spcBef>
                <a:spcPts val="0"/>
              </a:spcBef>
              <a:spcAft>
                <a:spcPts val="0"/>
              </a:spcAft>
              <a:buClr>
                <a:schemeClr val="dk1"/>
              </a:buClr>
              <a:buSzPts val="2400"/>
              <a:buChar char="⮚"/>
            </a:pPr>
            <a:r>
              <a:rPr lang="en-US" sz="2400">
                <a:solidFill>
                  <a:schemeClr val="dk1"/>
                </a:solidFill>
              </a:rPr>
              <a:t>During the week of 12/16-12/20 SI Division will prioritize Turnaround Plan feedback</a:t>
            </a:r>
            <a:endParaRPr sz="2400">
              <a:solidFill>
                <a:schemeClr val="dk1"/>
              </a:solidFill>
            </a:endParaRPr>
          </a:p>
          <a:p>
            <a:pPr marL="91440" marR="0" lvl="0" indent="-91440" algn="l" rtl="0">
              <a:lnSpc>
                <a:spcPct val="100000"/>
              </a:lnSpc>
              <a:spcBef>
                <a:spcPts val="0"/>
              </a:spcBef>
              <a:spcAft>
                <a:spcPts val="0"/>
              </a:spcAft>
              <a:buClr>
                <a:schemeClr val="dk1"/>
              </a:buClr>
              <a:buSzPts val="2400"/>
              <a:buChar char="⮚"/>
            </a:pPr>
            <a:endParaRPr sz="2400">
              <a:solidFill>
                <a:schemeClr val="dk1"/>
              </a:solidFill>
            </a:endParaRPr>
          </a:p>
          <a:p>
            <a:pPr marL="0" marR="0" lvl="0" indent="0" algn="l" rtl="0">
              <a:lnSpc>
                <a:spcPct val="100000"/>
              </a:lnSpc>
              <a:spcBef>
                <a:spcPts val="1000"/>
              </a:spcBef>
              <a:spcAft>
                <a:spcPts val="0"/>
              </a:spcAft>
              <a:buSzPts val="1800"/>
              <a:buNone/>
            </a:pPr>
            <a:r>
              <a:rPr lang="en-US" sz="2400" b="1">
                <a:solidFill>
                  <a:schemeClr val="dk1"/>
                </a:solidFill>
              </a:rPr>
              <a:t>Upcoming Submissions:</a:t>
            </a:r>
            <a:endParaRPr sz="1800">
              <a:solidFill>
                <a:schemeClr val="dk1"/>
              </a:solidFill>
            </a:endParaRPr>
          </a:p>
          <a:p>
            <a:pPr marL="91440" lvl="0" indent="-91440" algn="l" rtl="0">
              <a:lnSpc>
                <a:spcPct val="100000"/>
              </a:lnSpc>
              <a:spcBef>
                <a:spcPts val="1000"/>
              </a:spcBef>
              <a:spcAft>
                <a:spcPts val="0"/>
              </a:spcAft>
              <a:buClr>
                <a:schemeClr val="dk1"/>
              </a:buClr>
              <a:buSzPts val="2400"/>
              <a:buChar char="⮚"/>
            </a:pPr>
            <a:r>
              <a:rPr lang="en-US" sz="2400">
                <a:solidFill>
                  <a:schemeClr val="dk1"/>
                </a:solidFill>
              </a:rPr>
              <a:t>Progress #2 Submission is due February 28th </a:t>
            </a:r>
            <a:endParaRPr sz="2400">
              <a:solidFill>
                <a:schemeClr val="dk1"/>
              </a:solidFill>
            </a:endParaRPr>
          </a:p>
          <a:p>
            <a:pPr marL="91440" lvl="0" indent="-91440" algn="l" rtl="0">
              <a:lnSpc>
                <a:spcPct val="90000"/>
              </a:lnSpc>
              <a:spcBef>
                <a:spcPts val="1000"/>
              </a:spcBef>
              <a:spcAft>
                <a:spcPts val="0"/>
              </a:spcAft>
              <a:buClr>
                <a:schemeClr val="dk1"/>
              </a:buClr>
              <a:buSzPts val="2400"/>
              <a:buChar char="⮚"/>
            </a:pPr>
            <a:r>
              <a:rPr lang="en-US" sz="2400">
                <a:solidFill>
                  <a:schemeClr val="dk1"/>
                </a:solidFill>
              </a:rPr>
              <a:t>Progress #3  Submission is due June 5th </a:t>
            </a:r>
            <a:endParaRPr sz="2400">
              <a:solidFill>
                <a:schemeClr val="dk1"/>
              </a:solidFill>
            </a:endParaRPr>
          </a:p>
        </p:txBody>
      </p:sp>
      <p:sp>
        <p:nvSpPr>
          <p:cNvPr id="474" name="Google Shape;474;p29"/>
          <p:cNvSpPr/>
          <p:nvPr/>
        </p:nvSpPr>
        <p:spPr>
          <a:xfrm>
            <a:off x="0" y="6243419"/>
            <a:ext cx="12192000" cy="70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endParaRPr sz="4000" b="0" i="0" u="none" strike="noStrike" cap="none">
              <a:solidFill>
                <a:srgbClr val="FFFFFF"/>
              </a:solidFill>
              <a:latin typeface="Calibri"/>
              <a:ea typeface="Calibri"/>
              <a:cs typeface="Calibri"/>
              <a:sym typeface="Calibri"/>
            </a:endParaRPr>
          </a:p>
        </p:txBody>
      </p:sp>
      <p:sp>
        <p:nvSpPr>
          <p:cNvPr id="475" name="Google Shape;475;p29"/>
          <p:cNvSpPr/>
          <p:nvPr/>
        </p:nvSpPr>
        <p:spPr>
          <a:xfrm>
            <a:off x="0" y="6243419"/>
            <a:ext cx="12192000" cy="70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rgbClr val="FFFFFF"/>
                </a:solidFill>
                <a:latin typeface="Calibri"/>
                <a:ea typeface="Calibri"/>
                <a:cs typeface="Calibri"/>
                <a:sym typeface="Calibri"/>
              </a:rPr>
              <a:t>SLIDO.COM EVENT </a:t>
            </a:r>
            <a:r>
              <a:rPr lang="en-US" sz="4000" b="0" i="0" u="none" strike="noStrike" cap="none">
                <a:solidFill>
                  <a:srgbClr val="FFFFFF"/>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9"/>
                  </a:ext>
                </a:extLst>
              </a:rPr>
              <a:t>CODE</a:t>
            </a:r>
            <a:r>
              <a:rPr lang="en-US" sz="4000" b="0" i="0" u="none" strike="noStrike" cap="none">
                <a:solidFill>
                  <a:srgbClr val="FFFFFF"/>
                </a:solidFill>
                <a:latin typeface="Calibri"/>
                <a:ea typeface="Calibri"/>
                <a:cs typeface="Calibri"/>
                <a:sym typeface="Calibri"/>
              </a:rPr>
              <a:t>: N646</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33"/>
          <p:cNvSpPr txBox="1">
            <a:spLocks noGrp="1"/>
          </p:cNvSpPr>
          <p:nvPr>
            <p:ph type="title"/>
          </p:nvPr>
        </p:nvSpPr>
        <p:spPr>
          <a:xfrm>
            <a:off x="1099205" y="525553"/>
            <a:ext cx="10058400" cy="14508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800"/>
              <a:buNone/>
            </a:pPr>
            <a:r>
              <a:rPr lang="en-US"/>
              <a:t>Progress 1 Feedback Timeline </a:t>
            </a:r>
            <a:endParaRPr/>
          </a:p>
          <a:p>
            <a:pPr marL="0" lvl="0" indent="0" algn="l" rtl="0">
              <a:lnSpc>
                <a:spcPct val="85000"/>
              </a:lnSpc>
              <a:spcBef>
                <a:spcPts val="0"/>
              </a:spcBef>
              <a:spcAft>
                <a:spcPts val="0"/>
              </a:spcAft>
              <a:buSzPts val="1800"/>
              <a:buNone/>
            </a:pPr>
            <a:endParaRPr/>
          </a:p>
        </p:txBody>
      </p:sp>
      <p:sp>
        <p:nvSpPr>
          <p:cNvPr id="482" name="Google Shape;482;p33"/>
          <p:cNvSpPr/>
          <p:nvPr/>
        </p:nvSpPr>
        <p:spPr>
          <a:xfrm>
            <a:off x="0" y="6243419"/>
            <a:ext cx="12192000" cy="70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endParaRPr sz="4000" b="0" i="0" u="none" strike="noStrike" cap="none">
              <a:solidFill>
                <a:srgbClr val="FFFFFF"/>
              </a:solidFill>
              <a:latin typeface="Calibri"/>
              <a:ea typeface="Calibri"/>
              <a:cs typeface="Calibri"/>
              <a:sym typeface="Calibri"/>
            </a:endParaRPr>
          </a:p>
        </p:txBody>
      </p:sp>
      <p:sp>
        <p:nvSpPr>
          <p:cNvPr id="483" name="Google Shape;483;p33"/>
          <p:cNvSpPr txBox="1"/>
          <p:nvPr/>
        </p:nvSpPr>
        <p:spPr>
          <a:xfrm>
            <a:off x="163800" y="2078900"/>
            <a:ext cx="11929200" cy="3727500"/>
          </a:xfrm>
          <a:prstGeom prst="rect">
            <a:avLst/>
          </a:prstGeom>
          <a:noFill/>
          <a:ln>
            <a:noFill/>
          </a:ln>
        </p:spPr>
        <p:txBody>
          <a:bodyPr spcFirstLastPara="1" wrap="square" lIns="91425" tIns="91425" rIns="91425" bIns="91425" anchor="t" anchorCtr="0">
            <a:noAutofit/>
          </a:bodyPr>
          <a:lstStyle/>
          <a:p>
            <a:pPr marL="457200" marR="0" lvl="0" indent="-419100" algn="l" rtl="0">
              <a:lnSpc>
                <a:spcPct val="100000"/>
              </a:lnSpc>
              <a:spcBef>
                <a:spcPts val="0"/>
              </a:spcBef>
              <a:spcAft>
                <a:spcPts val="0"/>
              </a:spcAft>
              <a:buClr>
                <a:schemeClr val="dk1"/>
              </a:buClr>
              <a:buSzPts val="3000"/>
              <a:buFont typeface="Calibri"/>
              <a:buChar char="-"/>
            </a:pPr>
            <a:r>
              <a:rPr lang="en-US" sz="3600">
                <a:latin typeface="Calibri"/>
                <a:ea typeface="Calibri"/>
                <a:cs typeface="Calibri"/>
                <a:sym typeface="Calibri"/>
              </a:rPr>
              <a:t>Timeline for feedback has been extended to 1/31. Calls are scheduled to be complete by 1/24.</a:t>
            </a:r>
            <a:endParaRPr sz="3600">
              <a:latin typeface="Calibri"/>
              <a:ea typeface="Calibri"/>
              <a:cs typeface="Calibri"/>
              <a:sym typeface="Calibri"/>
            </a:endParaRPr>
          </a:p>
          <a:p>
            <a:pPr marL="457200" marR="0" lvl="0" indent="0" algn="l" rtl="0">
              <a:lnSpc>
                <a:spcPct val="100000"/>
              </a:lnSpc>
              <a:spcBef>
                <a:spcPts val="0"/>
              </a:spcBef>
              <a:spcAft>
                <a:spcPts val="0"/>
              </a:spcAft>
              <a:buNone/>
            </a:pPr>
            <a:endParaRPr sz="3600">
              <a:latin typeface="Calibri"/>
              <a:ea typeface="Calibri"/>
              <a:cs typeface="Calibri"/>
              <a:sym typeface="Calibri"/>
            </a:endParaRPr>
          </a:p>
          <a:p>
            <a:pPr marL="457200" marR="0" lvl="0" indent="-457200" algn="l" rtl="0">
              <a:lnSpc>
                <a:spcPct val="100000"/>
              </a:lnSpc>
              <a:spcBef>
                <a:spcPts val="0"/>
              </a:spcBef>
              <a:spcAft>
                <a:spcPts val="0"/>
              </a:spcAft>
              <a:buSzPts val="3600"/>
              <a:buFont typeface="Calibri"/>
              <a:buChar char="-"/>
            </a:pPr>
            <a:r>
              <a:rPr lang="en-US" sz="3600">
                <a:latin typeface="Calibri"/>
                <a:ea typeface="Calibri"/>
                <a:cs typeface="Calibri"/>
                <a:sym typeface="Calibri"/>
              </a:rPr>
              <a:t>Internal tiering system has identified some campuses to receive email feedback and others to receive call feedback (based on accountability rating and other factors) </a:t>
            </a:r>
            <a:endParaRPr sz="360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484" name="Google Shape;484;p33"/>
          <p:cNvSpPr/>
          <p:nvPr/>
        </p:nvSpPr>
        <p:spPr>
          <a:xfrm>
            <a:off x="0" y="6243419"/>
            <a:ext cx="12192000" cy="70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rgbClr val="FFFFFF"/>
                </a:solidFill>
                <a:latin typeface="Calibri"/>
                <a:ea typeface="Calibri"/>
                <a:cs typeface="Calibri"/>
                <a:sym typeface="Calibri"/>
              </a:rPr>
              <a:t>SLIDO.COM EVENT </a:t>
            </a:r>
            <a:r>
              <a:rPr lang="en-US" sz="4000" b="0" i="0" u="none" strike="noStrike" cap="none">
                <a:solidFill>
                  <a:srgbClr val="FFFFFF"/>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0"/>
                  </a:ext>
                </a:extLst>
              </a:rPr>
              <a:t>CODE</a:t>
            </a:r>
            <a:r>
              <a:rPr lang="en-US" sz="4000" b="0" i="0" u="none" strike="noStrike" cap="none">
                <a:solidFill>
                  <a:srgbClr val="FFFFFF"/>
                </a:solidFill>
                <a:latin typeface="Calibri"/>
                <a:ea typeface="Calibri"/>
                <a:cs typeface="Calibri"/>
                <a:sym typeface="Calibri"/>
              </a:rPr>
              <a:t>: N646</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p34"/>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SzPts val="1800"/>
              <a:buNone/>
            </a:pPr>
            <a:r>
              <a:rPr lang="en-US"/>
              <a:t>Prioritizing Support</a:t>
            </a:r>
            <a:endParaRPr/>
          </a:p>
        </p:txBody>
      </p:sp>
      <p:sp>
        <p:nvSpPr>
          <p:cNvPr id="491" name="Google Shape;491;p34"/>
          <p:cNvSpPr txBox="1">
            <a:spLocks noGrp="1"/>
          </p:cNvSpPr>
          <p:nvPr>
            <p:ph type="body" idx="1"/>
          </p:nvPr>
        </p:nvSpPr>
        <p:spPr>
          <a:xfrm>
            <a:off x="324650" y="1845725"/>
            <a:ext cx="11768100" cy="4023300"/>
          </a:xfrm>
          <a:prstGeom prst="rect">
            <a:avLst/>
          </a:prstGeom>
          <a:noFill/>
          <a:ln>
            <a:noFill/>
          </a:ln>
        </p:spPr>
        <p:txBody>
          <a:bodyPr spcFirstLastPara="1" wrap="square" lIns="0" tIns="45700" rIns="0" bIns="45700" anchor="t" anchorCtr="0">
            <a:noAutofit/>
          </a:bodyPr>
          <a:lstStyle/>
          <a:p>
            <a:pPr marL="0" lvl="0" indent="0" algn="l" rtl="0">
              <a:lnSpc>
                <a:spcPct val="90000"/>
              </a:lnSpc>
              <a:spcBef>
                <a:spcPts val="1200"/>
              </a:spcBef>
              <a:spcAft>
                <a:spcPts val="0"/>
              </a:spcAft>
              <a:buSzPts val="1800"/>
              <a:buNone/>
            </a:pPr>
            <a:r>
              <a:rPr lang="en-US" sz="3600"/>
              <a:t>1. TAP Training and Draft Plan Development</a:t>
            </a:r>
            <a:endParaRPr sz="3600"/>
          </a:p>
          <a:p>
            <a:pPr marL="0" lvl="0" indent="0" algn="l" rtl="0">
              <a:lnSpc>
                <a:spcPct val="90000"/>
              </a:lnSpc>
              <a:spcBef>
                <a:spcPts val="1200"/>
              </a:spcBef>
              <a:spcAft>
                <a:spcPts val="0"/>
              </a:spcAft>
              <a:buSzPts val="1800"/>
              <a:buNone/>
            </a:pPr>
            <a:r>
              <a:rPr lang="en-US" sz="3600"/>
              <a:t>2. Diagnostic visits</a:t>
            </a:r>
            <a:endParaRPr sz="3600"/>
          </a:p>
          <a:p>
            <a:pPr marL="0" lvl="0" indent="0" algn="l" rtl="0">
              <a:lnSpc>
                <a:spcPct val="90000"/>
              </a:lnSpc>
              <a:spcBef>
                <a:spcPts val="1200"/>
              </a:spcBef>
              <a:spcAft>
                <a:spcPts val="0"/>
              </a:spcAft>
              <a:buSzPts val="1800"/>
              <a:buNone/>
            </a:pPr>
            <a:r>
              <a:rPr lang="en-US" sz="3600"/>
              <a:t>3. Progress Submission Calls  </a:t>
            </a:r>
            <a:endParaRPr sz="3600"/>
          </a:p>
          <a:p>
            <a:pPr marL="0" lvl="0" indent="0" algn="l" rtl="0">
              <a:lnSpc>
                <a:spcPct val="90000"/>
              </a:lnSpc>
              <a:spcBef>
                <a:spcPts val="1200"/>
              </a:spcBef>
              <a:spcAft>
                <a:spcPts val="0"/>
              </a:spcAft>
              <a:buSzPts val="1800"/>
              <a:buNone/>
            </a:pPr>
            <a:r>
              <a:rPr lang="en-US" sz="3000" i="1"/>
              <a:t>If you cannot attend calls, you can reach out to SI Specialists if you need additional information. SI Specialists will continue to invite you to calls and copy you on feedback to campuses.</a:t>
            </a:r>
            <a:endParaRPr sz="3000" i="1"/>
          </a:p>
          <a:p>
            <a:pPr marL="0" lvl="0" indent="0" algn="l" rtl="0">
              <a:lnSpc>
                <a:spcPct val="90000"/>
              </a:lnSpc>
              <a:spcBef>
                <a:spcPts val="1200"/>
              </a:spcBef>
              <a:spcAft>
                <a:spcPts val="200"/>
              </a:spcAft>
              <a:buSzPts val="1800"/>
              <a:buNone/>
            </a:pPr>
            <a:endParaRPr sz="3600"/>
          </a:p>
        </p:txBody>
      </p:sp>
      <p:sp>
        <p:nvSpPr>
          <p:cNvPr id="492" name="Google Shape;492;p34"/>
          <p:cNvSpPr/>
          <p:nvPr/>
        </p:nvSpPr>
        <p:spPr>
          <a:xfrm>
            <a:off x="0" y="6243419"/>
            <a:ext cx="12192000" cy="70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endParaRPr sz="4000" b="0" i="0" u="none" strike="noStrike" cap="none">
              <a:solidFill>
                <a:srgbClr val="FFFFFF"/>
              </a:solidFill>
              <a:latin typeface="Calibri"/>
              <a:ea typeface="Calibri"/>
              <a:cs typeface="Calibri"/>
              <a:sym typeface="Calibri"/>
            </a:endParaRPr>
          </a:p>
        </p:txBody>
      </p:sp>
      <p:sp>
        <p:nvSpPr>
          <p:cNvPr id="493" name="Google Shape;493;p34"/>
          <p:cNvSpPr/>
          <p:nvPr/>
        </p:nvSpPr>
        <p:spPr>
          <a:xfrm>
            <a:off x="0" y="6243419"/>
            <a:ext cx="12192000" cy="70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rgbClr val="FFFFFF"/>
                </a:solidFill>
                <a:latin typeface="Calibri"/>
                <a:ea typeface="Calibri"/>
                <a:cs typeface="Calibri"/>
                <a:sym typeface="Calibri"/>
              </a:rPr>
              <a:t>SLIDO.COM EVENT </a:t>
            </a:r>
            <a:r>
              <a:rPr lang="en-US" sz="4000" b="0" i="0" u="none" strike="noStrike" cap="none">
                <a:solidFill>
                  <a:srgbClr val="FFFFFF"/>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1"/>
                  </a:ext>
                </a:extLst>
              </a:rPr>
              <a:t>CODE</a:t>
            </a:r>
            <a:r>
              <a:rPr lang="en-US" sz="4000" b="0" i="0" u="none" strike="noStrike" cap="none">
                <a:solidFill>
                  <a:srgbClr val="FFFFFF"/>
                </a:solidFill>
                <a:latin typeface="Calibri"/>
                <a:ea typeface="Calibri"/>
                <a:cs typeface="Calibri"/>
                <a:sym typeface="Calibri"/>
              </a:rPr>
              <a:t>: N646</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35"/>
          <p:cNvSpPr txBox="1">
            <a:spLocks noGrp="1"/>
          </p:cNvSpPr>
          <p:nvPr>
            <p:ph type="title"/>
          </p:nvPr>
        </p:nvSpPr>
        <p:spPr>
          <a:xfrm>
            <a:off x="1097280" y="758952"/>
            <a:ext cx="10058400" cy="35661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262626"/>
              </a:buClr>
              <a:buSzPts val="8000"/>
              <a:buFont typeface="Calibri"/>
              <a:buNone/>
            </a:pPr>
            <a:r>
              <a:rPr lang="en-US" sz="7200"/>
              <a:t>Grants Updates</a:t>
            </a:r>
            <a:endParaRPr sz="7200"/>
          </a:p>
        </p:txBody>
      </p:sp>
      <p:sp>
        <p:nvSpPr>
          <p:cNvPr id="499" name="Google Shape;499;p35"/>
          <p:cNvSpPr txBox="1">
            <a:spLocks noGrp="1"/>
          </p:cNvSpPr>
          <p:nvPr>
            <p:ph type="body" idx="1"/>
          </p:nvPr>
        </p:nvSpPr>
        <p:spPr>
          <a:xfrm>
            <a:off x="1097280" y="4453128"/>
            <a:ext cx="10058400" cy="1143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400"/>
              <a:buNone/>
            </a:pPr>
            <a:r>
              <a:rPr lang="en-US"/>
              <a:t>Presenter: Garrett Black</a:t>
            </a:r>
            <a:endParaRPr/>
          </a:p>
          <a:p>
            <a:pPr marL="0" lvl="0" indent="0" algn="l" rtl="0">
              <a:lnSpc>
                <a:spcPct val="90000"/>
              </a:lnSpc>
              <a:spcBef>
                <a:spcPts val="0"/>
              </a:spcBef>
              <a:spcAft>
                <a:spcPts val="0"/>
              </a:spcAft>
              <a:buSzPts val="2400"/>
              <a:buNone/>
            </a:pPr>
            <a:r>
              <a:rPr lang="en-US"/>
              <a:t> </a:t>
            </a:r>
            <a:endParaRPr/>
          </a:p>
        </p:txBody>
      </p:sp>
      <p:sp>
        <p:nvSpPr>
          <p:cNvPr id="500" name="Google Shape;500;p35"/>
          <p:cNvSpPr/>
          <p:nvPr/>
        </p:nvSpPr>
        <p:spPr>
          <a:xfrm>
            <a:off x="0" y="6243419"/>
            <a:ext cx="12192000" cy="70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endParaRPr sz="1400" b="0" i="0" u="none" strike="noStrike" cap="none">
              <a:solidFill>
                <a:srgbClr val="000000"/>
              </a:solidFill>
              <a:latin typeface="Arial"/>
              <a:ea typeface="Arial"/>
              <a:cs typeface="Arial"/>
              <a:sym typeface="Arial"/>
            </a:endParaRPr>
          </a:p>
        </p:txBody>
      </p:sp>
      <p:sp>
        <p:nvSpPr>
          <p:cNvPr id="501" name="Google Shape;501;p35"/>
          <p:cNvSpPr/>
          <p:nvPr/>
        </p:nvSpPr>
        <p:spPr>
          <a:xfrm>
            <a:off x="0" y="6243419"/>
            <a:ext cx="12192000" cy="70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rgbClr val="FFFFFF"/>
                </a:solidFill>
                <a:latin typeface="Calibri"/>
                <a:ea typeface="Calibri"/>
                <a:cs typeface="Calibri"/>
                <a:sym typeface="Calibri"/>
              </a:rPr>
              <a:t>SLIDO.COM EVENT </a:t>
            </a:r>
            <a:r>
              <a:rPr lang="en-US" sz="4000" b="0" i="0" u="none" strike="noStrike" cap="none">
                <a:solidFill>
                  <a:srgbClr val="FFFFFF"/>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2"/>
                  </a:ext>
                </a:extLst>
              </a:rPr>
              <a:t>CODE</a:t>
            </a:r>
            <a:r>
              <a:rPr lang="en-US" sz="4000" b="0" i="0" u="none" strike="noStrike" cap="none">
                <a:solidFill>
                  <a:srgbClr val="FFFFFF"/>
                </a:solidFill>
                <a:latin typeface="Calibri"/>
                <a:ea typeface="Calibri"/>
                <a:cs typeface="Calibri"/>
                <a:sym typeface="Calibri"/>
              </a:rPr>
              <a:t>: N646</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4"/>
          <p:cNvSpPr txBox="1">
            <a:spLocks noGrp="1"/>
          </p:cNvSpPr>
          <p:nvPr>
            <p:ph type="title"/>
          </p:nvPr>
        </p:nvSpPr>
        <p:spPr>
          <a:xfrm>
            <a:off x="1097280" y="758952"/>
            <a:ext cx="10058400" cy="356616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262626"/>
              </a:buClr>
              <a:buSzPts val="8000"/>
              <a:buFont typeface="Calibri"/>
              <a:buNone/>
            </a:pPr>
            <a:r>
              <a:rPr lang="en-US"/>
              <a:t>Calendar</a:t>
            </a:r>
            <a:endParaRPr/>
          </a:p>
        </p:txBody>
      </p:sp>
      <p:sp>
        <p:nvSpPr>
          <p:cNvPr id="156" name="Google Shape;156;p4"/>
          <p:cNvSpPr txBox="1">
            <a:spLocks noGrp="1"/>
          </p:cNvSpPr>
          <p:nvPr>
            <p:ph type="body" idx="1"/>
          </p:nvPr>
        </p:nvSpPr>
        <p:spPr>
          <a:xfrm>
            <a:off x="1097275" y="4325099"/>
            <a:ext cx="10058400" cy="1271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400"/>
              <a:buNone/>
            </a:pPr>
            <a:r>
              <a:rPr lang="en-US"/>
              <a:t>Presenter: Nicole Seltman</a:t>
            </a:r>
            <a:endParaRPr/>
          </a:p>
        </p:txBody>
      </p:sp>
      <p:sp>
        <p:nvSpPr>
          <p:cNvPr id="157" name="Google Shape;157;p4"/>
          <p:cNvSpPr/>
          <p:nvPr/>
        </p:nvSpPr>
        <p:spPr>
          <a:xfrm>
            <a:off x="0" y="6243419"/>
            <a:ext cx="12192000" cy="70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rgbClr val="FFFFFF"/>
                </a:solidFill>
                <a:latin typeface="Calibri"/>
                <a:ea typeface="Calibri"/>
                <a:cs typeface="Calibri"/>
                <a:sym typeface="Calibri"/>
              </a:rPr>
              <a:t>SLIDO.COM EVENT </a:t>
            </a:r>
            <a:r>
              <a:rPr lang="en-US" sz="4000" b="0" i="0" u="none" strike="noStrike" cap="none">
                <a:solidFill>
                  <a:srgbClr val="FFFFFF"/>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
                  </a:ext>
                </a:extLst>
              </a:rPr>
              <a:t>CODE</a:t>
            </a:r>
            <a:r>
              <a:rPr lang="en-US" sz="4000" b="0" i="0" u="none" strike="noStrike" cap="none">
                <a:solidFill>
                  <a:srgbClr val="FFFFFF"/>
                </a:solidFill>
                <a:latin typeface="Calibri"/>
                <a:ea typeface="Calibri"/>
                <a:cs typeface="Calibri"/>
                <a:sym typeface="Calibri"/>
              </a:rPr>
              <a:t>: N646</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g7a97f4d4c9_2_330"/>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SzPts val="1800"/>
              <a:buNone/>
            </a:pPr>
            <a:r>
              <a:rPr lang="en-US"/>
              <a:t>SI Lead Critical Actions: Grant Updates</a:t>
            </a:r>
            <a:endParaRPr/>
          </a:p>
        </p:txBody>
      </p:sp>
      <p:sp>
        <p:nvSpPr>
          <p:cNvPr id="508" name="Google Shape;508;g7a97f4d4c9_2_330"/>
          <p:cNvSpPr txBox="1">
            <a:spLocks noGrp="1"/>
          </p:cNvSpPr>
          <p:nvPr>
            <p:ph type="body" idx="1"/>
          </p:nvPr>
        </p:nvSpPr>
        <p:spPr>
          <a:xfrm>
            <a:off x="1097280" y="1978771"/>
            <a:ext cx="10058400" cy="4023300"/>
          </a:xfrm>
          <a:prstGeom prst="rect">
            <a:avLst/>
          </a:prstGeom>
          <a:noFill/>
          <a:ln>
            <a:noFill/>
          </a:ln>
        </p:spPr>
        <p:txBody>
          <a:bodyPr spcFirstLastPara="1" wrap="square" lIns="0" tIns="45700" rIns="0" bIns="45700" anchor="t" anchorCtr="0">
            <a:noAutofit/>
          </a:bodyPr>
          <a:lstStyle/>
          <a:p>
            <a:pPr marL="457200" lvl="0" indent="-381000" algn="l" rtl="0">
              <a:lnSpc>
                <a:spcPct val="115000"/>
              </a:lnSpc>
              <a:spcBef>
                <a:spcPts val="0"/>
              </a:spcBef>
              <a:spcAft>
                <a:spcPts val="0"/>
              </a:spcAft>
              <a:buClr>
                <a:schemeClr val="dk1"/>
              </a:buClr>
              <a:buSzPts val="2400"/>
              <a:buFont typeface="Arial"/>
              <a:buChar char="●"/>
            </a:pPr>
            <a:r>
              <a:rPr lang="en-US" sz="2400">
                <a:solidFill>
                  <a:schemeClr val="dk1"/>
                </a:solidFill>
                <a:latin typeface="Arial"/>
                <a:ea typeface="Arial"/>
                <a:cs typeface="Arial"/>
                <a:sym typeface="Arial"/>
              </a:rPr>
              <a:t>Point of contact for questions/needs from TEA</a:t>
            </a:r>
            <a:endParaRPr sz="2400">
              <a:solidFill>
                <a:schemeClr val="dk1"/>
              </a:solidFill>
              <a:latin typeface="Arial"/>
              <a:ea typeface="Arial"/>
              <a:cs typeface="Arial"/>
              <a:sym typeface="Arial"/>
            </a:endParaRPr>
          </a:p>
          <a:p>
            <a:pPr marL="457200" lvl="0" indent="-381000" algn="l" rtl="0">
              <a:lnSpc>
                <a:spcPct val="115000"/>
              </a:lnSpc>
              <a:spcBef>
                <a:spcPts val="0"/>
              </a:spcBef>
              <a:spcAft>
                <a:spcPts val="0"/>
              </a:spcAft>
              <a:buClr>
                <a:schemeClr val="dk1"/>
              </a:buClr>
              <a:buSzPts val="2400"/>
              <a:buFont typeface="Arial"/>
              <a:buChar char="●"/>
            </a:pPr>
            <a:r>
              <a:rPr lang="en-US" sz="2400">
                <a:solidFill>
                  <a:schemeClr val="dk1"/>
                </a:solidFill>
                <a:latin typeface="Arial"/>
                <a:ea typeface="Arial"/>
                <a:cs typeface="Arial"/>
                <a:sym typeface="Arial"/>
              </a:rPr>
              <a:t>Collect data (internal) required </a:t>
            </a:r>
            <a:endParaRPr sz="2400">
              <a:solidFill>
                <a:schemeClr val="dk1"/>
              </a:solidFill>
              <a:latin typeface="Arial"/>
              <a:ea typeface="Arial"/>
              <a:cs typeface="Arial"/>
              <a:sym typeface="Arial"/>
            </a:endParaRPr>
          </a:p>
          <a:p>
            <a:pPr marL="457200" lvl="0" indent="-381000" algn="l" rtl="0">
              <a:lnSpc>
                <a:spcPct val="115000"/>
              </a:lnSpc>
              <a:spcBef>
                <a:spcPts val="0"/>
              </a:spcBef>
              <a:spcAft>
                <a:spcPts val="0"/>
              </a:spcAft>
              <a:buClr>
                <a:schemeClr val="dk1"/>
              </a:buClr>
              <a:buSzPts val="2400"/>
              <a:buFont typeface="Arial"/>
              <a:buChar char="●"/>
            </a:pPr>
            <a:r>
              <a:rPr lang="en-US" sz="2400">
                <a:solidFill>
                  <a:schemeClr val="dk1"/>
                </a:solidFill>
                <a:latin typeface="Arial"/>
                <a:ea typeface="Arial"/>
                <a:cs typeface="Arial"/>
                <a:sym typeface="Arial"/>
              </a:rPr>
              <a:t>Provide grants-related updates to ESC SI team</a:t>
            </a:r>
            <a:endParaRPr sz="2400">
              <a:solidFill>
                <a:schemeClr val="dk1"/>
              </a:solidFill>
              <a:latin typeface="Arial"/>
              <a:ea typeface="Arial"/>
              <a:cs typeface="Arial"/>
              <a:sym typeface="Arial"/>
            </a:endParaRPr>
          </a:p>
        </p:txBody>
      </p:sp>
      <p:sp>
        <p:nvSpPr>
          <p:cNvPr id="509" name="Google Shape;509;g7a97f4d4c9_2_330"/>
          <p:cNvSpPr/>
          <p:nvPr/>
        </p:nvSpPr>
        <p:spPr>
          <a:xfrm>
            <a:off x="0" y="6243419"/>
            <a:ext cx="12192000" cy="70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rgbClr val="FFFFFF"/>
                </a:solidFill>
                <a:latin typeface="Calibri"/>
                <a:ea typeface="Calibri"/>
                <a:cs typeface="Calibri"/>
                <a:sym typeface="Calibri"/>
              </a:rPr>
              <a:t>SLIDO.COM EVENT </a:t>
            </a:r>
            <a:r>
              <a:rPr lang="en-US" sz="4000" b="0" i="0" u="none" strike="noStrike" cap="none">
                <a:solidFill>
                  <a:srgbClr val="FFFFFF"/>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3"/>
                  </a:ext>
                </a:extLst>
              </a:rPr>
              <a:t>CODE</a:t>
            </a:r>
            <a:r>
              <a:rPr lang="en-US" sz="4000" b="0" i="0" u="none" strike="noStrike" cap="none">
                <a:solidFill>
                  <a:srgbClr val="FFFFFF"/>
                </a:solidFill>
                <a:latin typeface="Calibri"/>
                <a:ea typeface="Calibri"/>
                <a:cs typeface="Calibri"/>
                <a:sym typeface="Calibri"/>
              </a:rPr>
              <a:t>: N646</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p36"/>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000"/>
              <a:buFont typeface="Calibri"/>
              <a:buNone/>
            </a:pPr>
            <a:r>
              <a:rPr lang="en-US"/>
              <a:t>Celebrations</a:t>
            </a:r>
            <a:endParaRPr/>
          </a:p>
        </p:txBody>
      </p:sp>
      <p:sp>
        <p:nvSpPr>
          <p:cNvPr id="516" name="Google Shape;516;p36"/>
          <p:cNvSpPr/>
          <p:nvPr/>
        </p:nvSpPr>
        <p:spPr>
          <a:xfrm>
            <a:off x="0" y="6243419"/>
            <a:ext cx="12192000" cy="70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endParaRPr sz="1400" b="0" i="0" u="none" strike="noStrike" cap="none">
              <a:solidFill>
                <a:srgbClr val="000000"/>
              </a:solidFill>
              <a:latin typeface="Arial"/>
              <a:ea typeface="Arial"/>
              <a:cs typeface="Arial"/>
              <a:sym typeface="Arial"/>
            </a:endParaRPr>
          </a:p>
        </p:txBody>
      </p:sp>
      <p:sp>
        <p:nvSpPr>
          <p:cNvPr id="517" name="Google Shape;517;p36"/>
          <p:cNvSpPr txBox="1"/>
          <p:nvPr/>
        </p:nvSpPr>
        <p:spPr>
          <a:xfrm>
            <a:off x="0" y="2066275"/>
            <a:ext cx="12006300" cy="14508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rgbClr val="000000"/>
              </a:buClr>
              <a:buSzPts val="2400"/>
              <a:buFont typeface="Arial"/>
              <a:buNone/>
            </a:pPr>
            <a:r>
              <a:rPr lang="en-US" sz="2400" b="0" i="0" u="none" strike="noStrike" cap="none">
                <a:solidFill>
                  <a:srgbClr val="1CADE4"/>
                </a:solidFill>
                <a:latin typeface="Arial"/>
                <a:ea typeface="Arial"/>
                <a:cs typeface="Arial"/>
                <a:sym typeface="Arial"/>
              </a:rPr>
              <a:t>➢ </a:t>
            </a:r>
            <a:r>
              <a:rPr lang="en-US" sz="2400">
                <a:solidFill>
                  <a:srgbClr val="3F3F3F"/>
                </a:solidFill>
              </a:rPr>
              <a:t>All applications received and NOGAs awarded for:</a:t>
            </a:r>
            <a:endParaRPr sz="2400">
              <a:solidFill>
                <a:srgbClr val="3F3F3F"/>
              </a:solidFill>
            </a:endParaRPr>
          </a:p>
          <a:p>
            <a:pPr marL="914400" marR="0" lvl="0" indent="-381000" algn="l" rtl="0">
              <a:lnSpc>
                <a:spcPct val="90000"/>
              </a:lnSpc>
              <a:spcBef>
                <a:spcPts val="0"/>
              </a:spcBef>
              <a:spcAft>
                <a:spcPts val="0"/>
              </a:spcAft>
              <a:buClr>
                <a:srgbClr val="3F3F3F"/>
              </a:buClr>
              <a:buSzPts val="2400"/>
              <a:buAutoNum type="arabicPeriod"/>
            </a:pPr>
            <a:r>
              <a:rPr lang="en-US" sz="2400">
                <a:solidFill>
                  <a:srgbClr val="3F3F3F"/>
                </a:solidFill>
              </a:rPr>
              <a:t>ESC Comprehensive School Support, Cycle 2 grant</a:t>
            </a:r>
            <a:endParaRPr sz="2400">
              <a:solidFill>
                <a:srgbClr val="3F3F3F"/>
              </a:solidFill>
            </a:endParaRPr>
          </a:p>
          <a:p>
            <a:pPr marL="914400" marR="0" lvl="0" indent="-381000" algn="l" rtl="0">
              <a:lnSpc>
                <a:spcPct val="90000"/>
              </a:lnSpc>
              <a:spcBef>
                <a:spcPts val="0"/>
              </a:spcBef>
              <a:spcAft>
                <a:spcPts val="0"/>
              </a:spcAft>
              <a:buClr>
                <a:srgbClr val="3F3F3F"/>
              </a:buClr>
              <a:buSzPts val="2400"/>
              <a:buAutoNum type="arabicPeriod"/>
            </a:pPr>
            <a:r>
              <a:rPr lang="en-US" sz="2400">
                <a:solidFill>
                  <a:srgbClr val="3F3F3F"/>
                </a:solidFill>
              </a:rPr>
              <a:t>School Improvement Facilitation grant</a:t>
            </a:r>
            <a:endParaRPr sz="2400">
              <a:solidFill>
                <a:srgbClr val="3F3F3F"/>
              </a:solidFill>
            </a:endParaRPr>
          </a:p>
          <a:p>
            <a:pPr marL="0" marR="0" lvl="0" indent="0" algn="l" rtl="0">
              <a:lnSpc>
                <a:spcPct val="90000"/>
              </a:lnSpc>
              <a:spcBef>
                <a:spcPts val="0"/>
              </a:spcBef>
              <a:spcAft>
                <a:spcPts val="0"/>
              </a:spcAft>
              <a:buClr>
                <a:srgbClr val="000000"/>
              </a:buClr>
              <a:buSzPts val="2400"/>
              <a:buFont typeface="Arial"/>
              <a:buNone/>
            </a:pPr>
            <a:endParaRPr sz="2400">
              <a:solidFill>
                <a:srgbClr val="3F3F3F"/>
              </a:solidFill>
            </a:endParaRPr>
          </a:p>
          <a:p>
            <a:pPr marL="0" marR="0" lvl="0" indent="0" algn="l" rtl="0">
              <a:lnSpc>
                <a:spcPct val="90000"/>
              </a:lnSpc>
              <a:spcBef>
                <a:spcPts val="0"/>
              </a:spcBef>
              <a:spcAft>
                <a:spcPts val="0"/>
              </a:spcAft>
              <a:buClr>
                <a:srgbClr val="000000"/>
              </a:buClr>
              <a:buSzPts val="2400"/>
              <a:buFont typeface="Arial"/>
              <a:buNone/>
            </a:pPr>
            <a:endParaRPr sz="2400">
              <a:solidFill>
                <a:srgbClr val="3F3F3F"/>
              </a:solidFill>
            </a:endParaRPr>
          </a:p>
          <a:p>
            <a:pPr marL="0" lvl="0" indent="0" algn="l" rtl="0">
              <a:lnSpc>
                <a:spcPct val="90000"/>
              </a:lnSpc>
              <a:spcBef>
                <a:spcPts val="0"/>
              </a:spcBef>
              <a:spcAft>
                <a:spcPts val="0"/>
              </a:spcAft>
              <a:buClr>
                <a:schemeClr val="dk1"/>
              </a:buClr>
              <a:buSzPts val="2400"/>
              <a:buFont typeface="Arial"/>
              <a:buNone/>
            </a:pPr>
            <a:endParaRPr sz="2200">
              <a:solidFill>
                <a:srgbClr val="3F3F3F"/>
              </a:solidFill>
            </a:endParaRPr>
          </a:p>
        </p:txBody>
      </p:sp>
      <p:sp>
        <p:nvSpPr>
          <p:cNvPr id="518" name="Google Shape;518;p36"/>
          <p:cNvSpPr/>
          <p:nvPr/>
        </p:nvSpPr>
        <p:spPr>
          <a:xfrm>
            <a:off x="0" y="6243419"/>
            <a:ext cx="12192000" cy="70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rgbClr val="FFFFFF"/>
                </a:solidFill>
                <a:latin typeface="Calibri"/>
                <a:ea typeface="Calibri"/>
                <a:cs typeface="Calibri"/>
                <a:sym typeface="Calibri"/>
              </a:rPr>
              <a:t>SLIDO.COM EVENT </a:t>
            </a:r>
            <a:r>
              <a:rPr lang="en-US" sz="4000" b="0" i="0" u="none" strike="noStrike" cap="none">
                <a:solidFill>
                  <a:srgbClr val="FFFFFF"/>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4"/>
                  </a:ext>
                </a:extLst>
              </a:rPr>
              <a:t>CODE</a:t>
            </a:r>
            <a:r>
              <a:rPr lang="en-US" sz="4000" b="0" i="0" u="none" strike="noStrike" cap="none">
                <a:solidFill>
                  <a:srgbClr val="FFFFFF"/>
                </a:solidFill>
                <a:latin typeface="Calibri"/>
                <a:ea typeface="Calibri"/>
                <a:cs typeface="Calibri"/>
                <a:sym typeface="Calibri"/>
              </a:rPr>
              <a:t>: N646</a:t>
            </a:r>
            <a:endParaRPr sz="1400" b="0" i="0" u="none" strike="noStrike" cap="none">
              <a:solidFill>
                <a:srgbClr val="000000"/>
              </a:solidFill>
              <a:latin typeface="Arial"/>
              <a:ea typeface="Arial"/>
              <a:cs typeface="Arial"/>
              <a:sym typeface="Arial"/>
            </a:endParaRPr>
          </a:p>
        </p:txBody>
      </p:sp>
      <p:pic>
        <p:nvPicPr>
          <p:cNvPr id="519" name="Google Shape;519;p36"/>
          <p:cNvPicPr preferRelativeResize="0"/>
          <p:nvPr/>
        </p:nvPicPr>
        <p:blipFill>
          <a:blip r:embed="rId3">
            <a:alphaModFix/>
          </a:blip>
          <a:stretch>
            <a:fillRect/>
          </a:stretch>
        </p:blipFill>
        <p:spPr>
          <a:xfrm>
            <a:off x="7178450" y="3088450"/>
            <a:ext cx="4470850" cy="2980574"/>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g7a93a6f46f_0_17"/>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000"/>
              <a:buFont typeface="Calibri"/>
              <a:buNone/>
            </a:pPr>
            <a:r>
              <a:rPr lang="en-US"/>
              <a:t>ESC Cycle 1 Comp. Grant Amendment</a:t>
            </a:r>
            <a:endParaRPr/>
          </a:p>
        </p:txBody>
      </p:sp>
      <p:sp>
        <p:nvSpPr>
          <p:cNvPr id="526" name="Google Shape;526;g7a93a6f46f_0_17"/>
          <p:cNvSpPr/>
          <p:nvPr/>
        </p:nvSpPr>
        <p:spPr>
          <a:xfrm>
            <a:off x="0" y="6243419"/>
            <a:ext cx="12192000" cy="70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endParaRPr sz="1400" b="0" i="0" u="none" strike="noStrike" cap="none">
              <a:solidFill>
                <a:srgbClr val="000000"/>
              </a:solidFill>
              <a:latin typeface="Arial"/>
              <a:ea typeface="Arial"/>
              <a:cs typeface="Arial"/>
              <a:sym typeface="Arial"/>
            </a:endParaRPr>
          </a:p>
        </p:txBody>
      </p:sp>
      <p:sp>
        <p:nvSpPr>
          <p:cNvPr id="527" name="Google Shape;527;g7a93a6f46f_0_17"/>
          <p:cNvSpPr txBox="1"/>
          <p:nvPr/>
        </p:nvSpPr>
        <p:spPr>
          <a:xfrm>
            <a:off x="0" y="2066275"/>
            <a:ext cx="12006300" cy="38547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rgbClr val="000000"/>
              </a:buClr>
              <a:buSzPts val="2400"/>
              <a:buFont typeface="Arial"/>
              <a:buNone/>
            </a:pPr>
            <a:r>
              <a:rPr lang="en-US" sz="2400" b="0" i="0" u="none" strike="noStrike" cap="none">
                <a:solidFill>
                  <a:srgbClr val="1CADE4"/>
                </a:solidFill>
                <a:latin typeface="Arial"/>
                <a:ea typeface="Arial"/>
                <a:cs typeface="Arial"/>
                <a:sym typeface="Arial"/>
              </a:rPr>
              <a:t>➢ </a:t>
            </a:r>
            <a:r>
              <a:rPr lang="en-US" sz="2400">
                <a:solidFill>
                  <a:srgbClr val="3F3F3F"/>
                </a:solidFill>
              </a:rPr>
              <a:t>Reminder to make sure and submit an amendment for this grant</a:t>
            </a:r>
            <a:endParaRPr sz="2400" b="0" i="0" u="none" strike="noStrike" cap="none">
              <a:solidFill>
                <a:srgbClr val="3F3F3F"/>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2400"/>
              <a:buFont typeface="Arial"/>
              <a:buNone/>
            </a:pPr>
            <a:endParaRPr sz="2400">
              <a:solidFill>
                <a:srgbClr val="3F3F3F"/>
              </a:solidFill>
            </a:endParaRPr>
          </a:p>
          <a:p>
            <a:pPr marL="0" marR="0" lvl="0" indent="0" algn="l" rtl="0">
              <a:lnSpc>
                <a:spcPct val="90000"/>
              </a:lnSpc>
              <a:spcBef>
                <a:spcPts val="0"/>
              </a:spcBef>
              <a:spcAft>
                <a:spcPts val="0"/>
              </a:spcAft>
              <a:buClr>
                <a:srgbClr val="000000"/>
              </a:buClr>
              <a:buSzPts val="2400"/>
              <a:buFont typeface="Arial"/>
              <a:buNone/>
            </a:pPr>
            <a:endParaRPr sz="2400">
              <a:solidFill>
                <a:srgbClr val="3F3F3F"/>
              </a:solidFill>
            </a:endParaRPr>
          </a:p>
          <a:p>
            <a:pPr marL="0" marR="0" lvl="0" indent="0" algn="l" rtl="0">
              <a:lnSpc>
                <a:spcPct val="90000"/>
              </a:lnSpc>
              <a:spcBef>
                <a:spcPts val="0"/>
              </a:spcBef>
              <a:spcAft>
                <a:spcPts val="0"/>
              </a:spcAft>
              <a:buClr>
                <a:srgbClr val="000000"/>
              </a:buClr>
              <a:buSzPts val="2400"/>
              <a:buFont typeface="Arial"/>
              <a:buNone/>
            </a:pPr>
            <a:r>
              <a:rPr lang="en-US" sz="2400" b="0" i="0" u="none" strike="noStrike" cap="none">
                <a:solidFill>
                  <a:srgbClr val="1CADE4"/>
                </a:solidFill>
                <a:latin typeface="Arial"/>
                <a:ea typeface="Arial"/>
                <a:cs typeface="Arial"/>
                <a:sym typeface="Arial"/>
              </a:rPr>
              <a:t>➢ </a:t>
            </a:r>
            <a:r>
              <a:rPr lang="en-US" sz="2400">
                <a:solidFill>
                  <a:srgbClr val="3F3F3F"/>
                </a:solidFill>
              </a:rPr>
              <a:t>No specific due date, however additional funds will not be awarded until the amendment is processed by our Grants division.</a:t>
            </a:r>
            <a:endParaRPr sz="2400">
              <a:solidFill>
                <a:srgbClr val="3F3F3F"/>
              </a:solidFill>
            </a:endParaRPr>
          </a:p>
          <a:p>
            <a:pPr marL="0" lvl="0" indent="0" algn="l" rtl="0">
              <a:lnSpc>
                <a:spcPct val="90000"/>
              </a:lnSpc>
              <a:spcBef>
                <a:spcPts val="0"/>
              </a:spcBef>
              <a:spcAft>
                <a:spcPts val="0"/>
              </a:spcAft>
              <a:buClr>
                <a:schemeClr val="dk1"/>
              </a:buClr>
              <a:buSzPts val="2400"/>
              <a:buFont typeface="Arial"/>
              <a:buNone/>
            </a:pPr>
            <a:endParaRPr sz="2200">
              <a:solidFill>
                <a:srgbClr val="3F3F3F"/>
              </a:solidFill>
            </a:endParaRPr>
          </a:p>
        </p:txBody>
      </p:sp>
      <p:sp>
        <p:nvSpPr>
          <p:cNvPr id="528" name="Google Shape;528;g7a93a6f46f_0_17"/>
          <p:cNvSpPr/>
          <p:nvPr/>
        </p:nvSpPr>
        <p:spPr>
          <a:xfrm>
            <a:off x="0" y="6243419"/>
            <a:ext cx="12192000" cy="70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rgbClr val="FFFFFF"/>
                </a:solidFill>
                <a:latin typeface="Calibri"/>
                <a:ea typeface="Calibri"/>
                <a:cs typeface="Calibri"/>
                <a:sym typeface="Calibri"/>
              </a:rPr>
              <a:t>SLIDO.COM EVENT </a:t>
            </a:r>
            <a:r>
              <a:rPr lang="en-US" sz="4000" b="0" i="0" u="none" strike="noStrike" cap="none">
                <a:solidFill>
                  <a:srgbClr val="FFFFFF"/>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5"/>
                  </a:ext>
                </a:extLst>
              </a:rPr>
              <a:t>CODE</a:t>
            </a:r>
            <a:r>
              <a:rPr lang="en-US" sz="4000" b="0" i="0" u="none" strike="noStrike" cap="none">
                <a:solidFill>
                  <a:srgbClr val="FFFFFF"/>
                </a:solidFill>
                <a:latin typeface="Calibri"/>
                <a:ea typeface="Calibri"/>
                <a:cs typeface="Calibri"/>
                <a:sym typeface="Calibri"/>
              </a:rPr>
              <a:t>: N646</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g7a93a6f46f_1_0"/>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000"/>
              <a:buFont typeface="Calibri"/>
              <a:buNone/>
            </a:pPr>
            <a:r>
              <a:rPr lang="en-US"/>
              <a:t>SIG: Campus Allocation Document</a:t>
            </a:r>
            <a:endParaRPr/>
          </a:p>
        </p:txBody>
      </p:sp>
      <p:sp>
        <p:nvSpPr>
          <p:cNvPr id="535" name="Google Shape;535;g7a93a6f46f_1_0"/>
          <p:cNvSpPr/>
          <p:nvPr/>
        </p:nvSpPr>
        <p:spPr>
          <a:xfrm>
            <a:off x="0" y="6243419"/>
            <a:ext cx="12192000" cy="70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endParaRPr sz="1400" b="0" i="0" u="none" strike="noStrike" cap="none">
              <a:solidFill>
                <a:srgbClr val="000000"/>
              </a:solidFill>
              <a:latin typeface="Arial"/>
              <a:ea typeface="Arial"/>
              <a:cs typeface="Arial"/>
              <a:sym typeface="Arial"/>
            </a:endParaRPr>
          </a:p>
        </p:txBody>
      </p:sp>
      <p:sp>
        <p:nvSpPr>
          <p:cNvPr id="536" name="Google Shape;536;g7a93a6f46f_1_0"/>
          <p:cNvSpPr txBox="1"/>
          <p:nvPr/>
        </p:nvSpPr>
        <p:spPr>
          <a:xfrm>
            <a:off x="0" y="2066275"/>
            <a:ext cx="12006300" cy="38547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rgbClr val="000000"/>
              </a:buClr>
              <a:buSzPts val="2400"/>
              <a:buFont typeface="Arial"/>
              <a:buNone/>
            </a:pPr>
            <a:r>
              <a:rPr lang="en-US" sz="2400" b="0" i="0" u="none" strike="noStrike" cap="none">
                <a:solidFill>
                  <a:srgbClr val="1CADE4"/>
                </a:solidFill>
                <a:latin typeface="Arial"/>
                <a:ea typeface="Arial"/>
                <a:cs typeface="Arial"/>
                <a:sym typeface="Arial"/>
              </a:rPr>
              <a:t>➢ </a:t>
            </a:r>
            <a:r>
              <a:rPr lang="en-US" sz="2400">
                <a:solidFill>
                  <a:srgbClr val="3F3F3F"/>
                </a:solidFill>
              </a:rPr>
              <a:t>Only 65 left!!!!</a:t>
            </a:r>
            <a:endParaRPr sz="2400" b="0" i="0" u="none" strike="noStrike" cap="none">
              <a:solidFill>
                <a:srgbClr val="3F3F3F"/>
              </a:solidFill>
              <a:latin typeface="Arial"/>
              <a:ea typeface="Arial"/>
              <a:cs typeface="Arial"/>
              <a:sym typeface="Arial"/>
            </a:endParaRPr>
          </a:p>
          <a:p>
            <a:pPr marL="914400" marR="0" lvl="0" indent="-381000" algn="l" rtl="0">
              <a:lnSpc>
                <a:spcPct val="90000"/>
              </a:lnSpc>
              <a:spcBef>
                <a:spcPts val="0"/>
              </a:spcBef>
              <a:spcAft>
                <a:spcPts val="0"/>
              </a:spcAft>
              <a:buClr>
                <a:srgbClr val="3F3F3F"/>
              </a:buClr>
              <a:buSzPts val="2400"/>
              <a:buChar char="●"/>
            </a:pPr>
            <a:r>
              <a:rPr lang="en-US" sz="2400">
                <a:solidFill>
                  <a:srgbClr val="3F3F3F"/>
                </a:solidFill>
              </a:rPr>
              <a:t>Shout out to ESCs 9, 14, 15 and 16 for having all districts submitted!</a:t>
            </a:r>
            <a:endParaRPr sz="2400">
              <a:solidFill>
                <a:srgbClr val="3F3F3F"/>
              </a:solidFill>
            </a:endParaRPr>
          </a:p>
          <a:p>
            <a:pPr marL="0" marR="0" lvl="0" indent="0" algn="l" rtl="0">
              <a:lnSpc>
                <a:spcPct val="90000"/>
              </a:lnSpc>
              <a:spcBef>
                <a:spcPts val="0"/>
              </a:spcBef>
              <a:spcAft>
                <a:spcPts val="0"/>
              </a:spcAft>
              <a:buClr>
                <a:srgbClr val="000000"/>
              </a:buClr>
              <a:buSzPts val="2400"/>
              <a:buFont typeface="Arial"/>
              <a:buNone/>
            </a:pPr>
            <a:endParaRPr sz="2400">
              <a:solidFill>
                <a:srgbClr val="3F3F3F"/>
              </a:solidFill>
            </a:endParaRPr>
          </a:p>
          <a:p>
            <a:pPr marL="0" marR="0" lvl="0" indent="0" algn="l" rtl="0">
              <a:lnSpc>
                <a:spcPct val="90000"/>
              </a:lnSpc>
              <a:spcBef>
                <a:spcPts val="0"/>
              </a:spcBef>
              <a:spcAft>
                <a:spcPts val="0"/>
              </a:spcAft>
              <a:buClr>
                <a:srgbClr val="000000"/>
              </a:buClr>
              <a:buSzPts val="2400"/>
              <a:buFont typeface="Arial"/>
              <a:buNone/>
            </a:pPr>
            <a:r>
              <a:rPr lang="en-US" sz="2400" b="0" i="0" u="none" strike="noStrike" cap="none">
                <a:solidFill>
                  <a:srgbClr val="1CADE4"/>
                </a:solidFill>
                <a:latin typeface="Arial"/>
                <a:ea typeface="Arial"/>
                <a:cs typeface="Arial"/>
                <a:sym typeface="Arial"/>
              </a:rPr>
              <a:t>➢ </a:t>
            </a:r>
            <a:r>
              <a:rPr lang="en-US" sz="2400">
                <a:solidFill>
                  <a:srgbClr val="3F3F3F"/>
                </a:solidFill>
              </a:rPr>
              <a:t>TEA SI specialists will use the Progress #1 feedback email or call to remind DCSIs of the requirement </a:t>
            </a:r>
            <a:endParaRPr sz="2400">
              <a:solidFill>
                <a:srgbClr val="3F3F3F"/>
              </a:solidFill>
            </a:endParaRPr>
          </a:p>
          <a:p>
            <a:pPr marL="0" marR="0" lvl="0" indent="0" algn="l" rtl="0">
              <a:lnSpc>
                <a:spcPct val="90000"/>
              </a:lnSpc>
              <a:spcBef>
                <a:spcPts val="0"/>
              </a:spcBef>
              <a:spcAft>
                <a:spcPts val="0"/>
              </a:spcAft>
              <a:buClr>
                <a:srgbClr val="000000"/>
              </a:buClr>
              <a:buSzPts val="2400"/>
              <a:buFont typeface="Arial"/>
              <a:buNone/>
            </a:pPr>
            <a:endParaRPr sz="2400">
              <a:solidFill>
                <a:srgbClr val="3F3F3F"/>
              </a:solidFill>
            </a:endParaRPr>
          </a:p>
          <a:p>
            <a:pPr marL="0" lvl="0" indent="0" algn="l" rtl="0">
              <a:lnSpc>
                <a:spcPct val="90000"/>
              </a:lnSpc>
              <a:spcBef>
                <a:spcPts val="0"/>
              </a:spcBef>
              <a:spcAft>
                <a:spcPts val="0"/>
              </a:spcAft>
              <a:buClr>
                <a:schemeClr val="dk1"/>
              </a:buClr>
              <a:buSzPts val="2400"/>
              <a:buFont typeface="Arial"/>
              <a:buNone/>
            </a:pPr>
            <a:r>
              <a:rPr lang="en-US" sz="2400">
                <a:solidFill>
                  <a:schemeClr val="accent1"/>
                </a:solidFill>
              </a:rPr>
              <a:t>➢ </a:t>
            </a:r>
            <a:r>
              <a:rPr lang="en-US" sz="2400">
                <a:solidFill>
                  <a:srgbClr val="3F3F3F"/>
                </a:solidFill>
              </a:rPr>
              <a:t>Will share any missing districts during the January TETN</a:t>
            </a:r>
            <a:endParaRPr sz="2200">
              <a:solidFill>
                <a:srgbClr val="3F3F3F"/>
              </a:solidFill>
            </a:endParaRPr>
          </a:p>
        </p:txBody>
      </p:sp>
      <p:sp>
        <p:nvSpPr>
          <p:cNvPr id="537" name="Google Shape;537;g7a93a6f46f_1_0"/>
          <p:cNvSpPr/>
          <p:nvPr/>
        </p:nvSpPr>
        <p:spPr>
          <a:xfrm>
            <a:off x="0" y="6243419"/>
            <a:ext cx="12192000" cy="70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rgbClr val="FFFFFF"/>
                </a:solidFill>
                <a:latin typeface="Calibri"/>
                <a:ea typeface="Calibri"/>
                <a:cs typeface="Calibri"/>
                <a:sym typeface="Calibri"/>
              </a:rPr>
              <a:t>SLIDO.COM EVENT </a:t>
            </a:r>
            <a:r>
              <a:rPr lang="en-US" sz="4000" b="0" i="0" u="none" strike="noStrike" cap="none">
                <a:solidFill>
                  <a:srgbClr val="FFFFFF"/>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6"/>
                  </a:ext>
                </a:extLst>
              </a:rPr>
              <a:t>CODE</a:t>
            </a:r>
            <a:r>
              <a:rPr lang="en-US" sz="4000" b="0" i="0" u="none" strike="noStrike" cap="none">
                <a:solidFill>
                  <a:srgbClr val="FFFFFF"/>
                </a:solidFill>
                <a:latin typeface="Calibri"/>
                <a:ea typeface="Calibri"/>
                <a:cs typeface="Calibri"/>
                <a:sym typeface="Calibri"/>
              </a:rPr>
              <a:t>: N646</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Google Shape;543;g7a93a6f46f_0_0"/>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000"/>
              <a:buFont typeface="Calibri"/>
              <a:buNone/>
            </a:pPr>
            <a:r>
              <a:rPr lang="en-US"/>
              <a:t>Deloitte Courageous Principals</a:t>
            </a:r>
            <a:endParaRPr/>
          </a:p>
        </p:txBody>
      </p:sp>
      <p:sp>
        <p:nvSpPr>
          <p:cNvPr id="544" name="Google Shape;544;g7a93a6f46f_0_0"/>
          <p:cNvSpPr/>
          <p:nvPr/>
        </p:nvSpPr>
        <p:spPr>
          <a:xfrm>
            <a:off x="0" y="6243419"/>
            <a:ext cx="12192000" cy="70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endParaRPr sz="1400" b="0" i="0" u="none" strike="noStrike" cap="none">
              <a:solidFill>
                <a:srgbClr val="000000"/>
              </a:solidFill>
              <a:latin typeface="Arial"/>
              <a:ea typeface="Arial"/>
              <a:cs typeface="Arial"/>
              <a:sym typeface="Arial"/>
            </a:endParaRPr>
          </a:p>
        </p:txBody>
      </p:sp>
      <p:sp>
        <p:nvSpPr>
          <p:cNvPr id="545" name="Google Shape;545;g7a93a6f46f_0_0"/>
          <p:cNvSpPr txBox="1"/>
          <p:nvPr/>
        </p:nvSpPr>
        <p:spPr>
          <a:xfrm>
            <a:off x="0" y="2066275"/>
            <a:ext cx="12006300" cy="38547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rgbClr val="000000"/>
              </a:buClr>
              <a:buSzPts val="2400"/>
              <a:buFont typeface="Arial"/>
              <a:buNone/>
            </a:pPr>
            <a:r>
              <a:rPr lang="en-US" sz="2400" b="0" i="0" u="none" strike="noStrike" cap="none">
                <a:solidFill>
                  <a:srgbClr val="1CADE4"/>
                </a:solidFill>
                <a:latin typeface="Arial"/>
                <a:ea typeface="Arial"/>
                <a:cs typeface="Arial"/>
                <a:sym typeface="Arial"/>
              </a:rPr>
              <a:t>➢ </a:t>
            </a:r>
            <a:r>
              <a:rPr lang="en-US" sz="2400">
                <a:solidFill>
                  <a:srgbClr val="3F3F3F"/>
                </a:solidFill>
              </a:rPr>
              <a:t>Upcoming dates:</a:t>
            </a:r>
            <a:endParaRPr sz="2400">
              <a:solidFill>
                <a:srgbClr val="3F3F3F"/>
              </a:solidFill>
            </a:endParaRPr>
          </a:p>
          <a:p>
            <a:pPr marL="914400" lvl="0" indent="-381000" algn="l" rtl="0">
              <a:lnSpc>
                <a:spcPct val="150000"/>
              </a:lnSpc>
              <a:spcBef>
                <a:spcPts val="0"/>
              </a:spcBef>
              <a:spcAft>
                <a:spcPts val="0"/>
              </a:spcAft>
              <a:buClr>
                <a:srgbClr val="3F3F3F"/>
              </a:buClr>
              <a:buSzPts val="2400"/>
              <a:buChar char="●"/>
            </a:pPr>
            <a:r>
              <a:rPr lang="en-US" sz="2400">
                <a:solidFill>
                  <a:srgbClr val="3F3F3F"/>
                </a:solidFill>
              </a:rPr>
              <a:t>January 24 - 26 (CP 1 only, CP 2 is currently full)</a:t>
            </a:r>
            <a:endParaRPr sz="2400">
              <a:solidFill>
                <a:srgbClr val="3F3F3F"/>
              </a:solidFill>
            </a:endParaRPr>
          </a:p>
          <a:p>
            <a:pPr marL="914400" lvl="0" indent="-381000" algn="l" rtl="0">
              <a:lnSpc>
                <a:spcPct val="150000"/>
              </a:lnSpc>
              <a:spcBef>
                <a:spcPts val="0"/>
              </a:spcBef>
              <a:spcAft>
                <a:spcPts val="0"/>
              </a:spcAft>
              <a:buClr>
                <a:srgbClr val="3F3F3F"/>
              </a:buClr>
              <a:buSzPts val="2400"/>
              <a:buChar char="●"/>
            </a:pPr>
            <a:r>
              <a:rPr lang="en-US" sz="2400">
                <a:solidFill>
                  <a:srgbClr val="3F3F3F"/>
                </a:solidFill>
              </a:rPr>
              <a:t>April 24 - 26 (CP 1 and CP 2)</a:t>
            </a:r>
            <a:endParaRPr sz="2400">
              <a:solidFill>
                <a:srgbClr val="3F3F3F"/>
              </a:solidFill>
            </a:endParaRPr>
          </a:p>
          <a:p>
            <a:pPr marL="914400" lvl="0" indent="-381000" algn="l" rtl="0">
              <a:lnSpc>
                <a:spcPct val="150000"/>
              </a:lnSpc>
              <a:spcBef>
                <a:spcPts val="0"/>
              </a:spcBef>
              <a:spcAft>
                <a:spcPts val="0"/>
              </a:spcAft>
              <a:buClr>
                <a:srgbClr val="3F3F3F"/>
              </a:buClr>
              <a:buSzPts val="2400"/>
              <a:buChar char="●"/>
            </a:pPr>
            <a:r>
              <a:rPr lang="en-US" sz="2400">
                <a:solidFill>
                  <a:srgbClr val="3F3F3F"/>
                </a:solidFill>
              </a:rPr>
              <a:t>June 5 - 7</a:t>
            </a:r>
            <a:r>
              <a:rPr lang="en-US" sz="2400">
                <a:solidFill>
                  <a:schemeClr val="accent1"/>
                </a:solidFill>
              </a:rPr>
              <a:t> </a:t>
            </a:r>
            <a:r>
              <a:rPr lang="en-US" sz="2400">
                <a:solidFill>
                  <a:srgbClr val="3F3F3F"/>
                </a:solidFill>
              </a:rPr>
              <a:t>(CP 1 and CP 2)</a:t>
            </a:r>
            <a:endParaRPr sz="2400">
              <a:solidFill>
                <a:srgbClr val="3F3F3F"/>
              </a:solidFill>
            </a:endParaRPr>
          </a:p>
          <a:p>
            <a:pPr marL="0" marR="0" lvl="0" indent="0" algn="l" rtl="0">
              <a:lnSpc>
                <a:spcPct val="90000"/>
              </a:lnSpc>
              <a:spcBef>
                <a:spcPts val="0"/>
              </a:spcBef>
              <a:spcAft>
                <a:spcPts val="0"/>
              </a:spcAft>
              <a:buClr>
                <a:srgbClr val="000000"/>
              </a:buClr>
              <a:buSzPts val="2400"/>
              <a:buFont typeface="Arial"/>
              <a:buNone/>
            </a:pPr>
            <a:endParaRPr sz="2400">
              <a:solidFill>
                <a:srgbClr val="3F3F3F"/>
              </a:solidFill>
            </a:endParaRPr>
          </a:p>
          <a:p>
            <a:pPr marL="0" marR="0" lvl="0" indent="0" algn="l" rtl="0">
              <a:lnSpc>
                <a:spcPct val="90000"/>
              </a:lnSpc>
              <a:spcBef>
                <a:spcPts val="0"/>
              </a:spcBef>
              <a:spcAft>
                <a:spcPts val="0"/>
              </a:spcAft>
              <a:buClr>
                <a:srgbClr val="000000"/>
              </a:buClr>
              <a:buSzPts val="2400"/>
              <a:buFont typeface="Arial"/>
              <a:buNone/>
            </a:pPr>
            <a:r>
              <a:rPr lang="en-US" sz="2400" b="0" i="0" u="none" strike="noStrike" cap="none">
                <a:solidFill>
                  <a:srgbClr val="1CADE4"/>
                </a:solidFill>
                <a:latin typeface="Arial"/>
                <a:ea typeface="Arial"/>
                <a:cs typeface="Arial"/>
                <a:sym typeface="Arial"/>
              </a:rPr>
              <a:t>➢ </a:t>
            </a:r>
            <a:r>
              <a:rPr lang="en-US" sz="2400">
                <a:solidFill>
                  <a:srgbClr val="3F3F3F"/>
                </a:solidFill>
              </a:rPr>
              <a:t>Comprehensive, Targeted and Additional Targeted campuses that are Title I, can now attend with </a:t>
            </a:r>
            <a:r>
              <a:rPr lang="en-US" sz="2400" b="1" u="sng">
                <a:solidFill>
                  <a:srgbClr val="3F3F3F"/>
                </a:solidFill>
              </a:rPr>
              <a:t>NO</a:t>
            </a:r>
            <a:r>
              <a:rPr lang="en-US" sz="2400">
                <a:solidFill>
                  <a:srgbClr val="3F3F3F"/>
                </a:solidFill>
              </a:rPr>
              <a:t> participant fee ($595).</a:t>
            </a:r>
            <a:endParaRPr sz="2400">
              <a:solidFill>
                <a:srgbClr val="3F3F3F"/>
              </a:solidFill>
            </a:endParaRPr>
          </a:p>
          <a:p>
            <a:pPr marL="0" marR="0" lvl="0" indent="0" algn="l" rtl="0">
              <a:lnSpc>
                <a:spcPct val="90000"/>
              </a:lnSpc>
              <a:spcBef>
                <a:spcPts val="0"/>
              </a:spcBef>
              <a:spcAft>
                <a:spcPts val="0"/>
              </a:spcAft>
              <a:buNone/>
            </a:pPr>
            <a:endParaRPr sz="2400">
              <a:solidFill>
                <a:srgbClr val="3F3F3F"/>
              </a:solidFill>
            </a:endParaRPr>
          </a:p>
          <a:p>
            <a:pPr marL="0" lvl="0" indent="0" algn="l" rtl="0">
              <a:lnSpc>
                <a:spcPct val="90000"/>
              </a:lnSpc>
              <a:spcBef>
                <a:spcPts val="0"/>
              </a:spcBef>
              <a:spcAft>
                <a:spcPts val="0"/>
              </a:spcAft>
              <a:buClr>
                <a:schemeClr val="dk1"/>
              </a:buClr>
              <a:buSzPts val="2400"/>
              <a:buFont typeface="Arial"/>
              <a:buNone/>
            </a:pPr>
            <a:endParaRPr sz="2200">
              <a:solidFill>
                <a:srgbClr val="3F3F3F"/>
              </a:solidFill>
            </a:endParaRPr>
          </a:p>
        </p:txBody>
      </p:sp>
      <p:sp>
        <p:nvSpPr>
          <p:cNvPr id="546" name="Google Shape;546;g7a93a6f46f_0_0"/>
          <p:cNvSpPr/>
          <p:nvPr/>
        </p:nvSpPr>
        <p:spPr>
          <a:xfrm>
            <a:off x="0" y="6243419"/>
            <a:ext cx="12192000" cy="70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rgbClr val="FFFFFF"/>
                </a:solidFill>
                <a:latin typeface="Calibri"/>
                <a:ea typeface="Calibri"/>
                <a:cs typeface="Calibri"/>
                <a:sym typeface="Calibri"/>
              </a:rPr>
              <a:t>SLIDO.COM EVENT </a:t>
            </a:r>
            <a:r>
              <a:rPr lang="en-US" sz="4000" b="0" i="0" u="none" strike="noStrike" cap="none">
                <a:solidFill>
                  <a:srgbClr val="FFFFFF"/>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7"/>
                  </a:ext>
                </a:extLst>
              </a:rPr>
              <a:t>CODE</a:t>
            </a:r>
            <a:r>
              <a:rPr lang="en-US" sz="4000" b="0" i="0" u="none" strike="noStrike" cap="none">
                <a:solidFill>
                  <a:srgbClr val="FFFFFF"/>
                </a:solidFill>
                <a:latin typeface="Calibri"/>
                <a:ea typeface="Calibri"/>
                <a:cs typeface="Calibri"/>
                <a:sym typeface="Calibri"/>
              </a:rPr>
              <a:t>: N646</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Google Shape;552;g7a93a6f46f_0_8"/>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000"/>
              <a:buFont typeface="Calibri"/>
              <a:buNone/>
            </a:pPr>
            <a:r>
              <a:rPr lang="en-US"/>
              <a:t>Deloitte Courageous Principals</a:t>
            </a:r>
            <a:endParaRPr/>
          </a:p>
        </p:txBody>
      </p:sp>
      <p:sp>
        <p:nvSpPr>
          <p:cNvPr id="553" name="Google Shape;553;g7a93a6f46f_0_8"/>
          <p:cNvSpPr/>
          <p:nvPr/>
        </p:nvSpPr>
        <p:spPr>
          <a:xfrm>
            <a:off x="0" y="6243419"/>
            <a:ext cx="12192000" cy="70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endParaRPr sz="1400" b="0" i="0" u="none" strike="noStrike" cap="none">
              <a:solidFill>
                <a:srgbClr val="000000"/>
              </a:solidFill>
              <a:latin typeface="Arial"/>
              <a:ea typeface="Arial"/>
              <a:cs typeface="Arial"/>
              <a:sym typeface="Arial"/>
            </a:endParaRPr>
          </a:p>
        </p:txBody>
      </p:sp>
      <p:sp>
        <p:nvSpPr>
          <p:cNvPr id="554" name="Google Shape;554;g7a93a6f46f_0_8"/>
          <p:cNvSpPr txBox="1"/>
          <p:nvPr/>
        </p:nvSpPr>
        <p:spPr>
          <a:xfrm>
            <a:off x="0" y="2066275"/>
            <a:ext cx="12006300" cy="38547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rgbClr val="000000"/>
              </a:buClr>
              <a:buSzPts val="2400"/>
              <a:buFont typeface="Arial"/>
              <a:buNone/>
            </a:pPr>
            <a:r>
              <a:rPr lang="en-US" sz="2400" b="0" i="0" u="none" strike="noStrike" cap="none">
                <a:solidFill>
                  <a:srgbClr val="1CADE4"/>
                </a:solidFill>
                <a:latin typeface="Arial"/>
                <a:ea typeface="Arial"/>
                <a:cs typeface="Arial"/>
                <a:sym typeface="Arial"/>
              </a:rPr>
              <a:t>➢ </a:t>
            </a:r>
            <a:r>
              <a:rPr lang="en-US" sz="2400">
                <a:solidFill>
                  <a:srgbClr val="3F3F3F"/>
                </a:solidFill>
              </a:rPr>
              <a:t>Registration links for both CP1 and CP2 can be found at:</a:t>
            </a:r>
            <a:endParaRPr sz="2400">
              <a:solidFill>
                <a:srgbClr val="3F3F3F"/>
              </a:solidFill>
            </a:endParaRPr>
          </a:p>
          <a:p>
            <a:pPr marL="0" marR="0" lvl="0" indent="0" algn="l" rtl="0">
              <a:lnSpc>
                <a:spcPct val="90000"/>
              </a:lnSpc>
              <a:spcBef>
                <a:spcPts val="0"/>
              </a:spcBef>
              <a:spcAft>
                <a:spcPts val="0"/>
              </a:spcAft>
              <a:buClr>
                <a:srgbClr val="000000"/>
              </a:buClr>
              <a:buSzPts val="2400"/>
              <a:buFont typeface="Arial"/>
              <a:buNone/>
            </a:pPr>
            <a:r>
              <a:rPr lang="en-US" sz="2000" u="sng">
                <a:solidFill>
                  <a:schemeClr val="hlink"/>
                </a:solidFill>
                <a:hlinkClick r:id="rId3"/>
              </a:rPr>
              <a:t>https://www.region10.org/programs/deloitte-courageous-principals-training-program/registration/</a:t>
            </a:r>
            <a:r>
              <a:rPr lang="en-US" sz="2000">
                <a:solidFill>
                  <a:srgbClr val="3F3F3F"/>
                </a:solidFill>
              </a:rPr>
              <a:t> </a:t>
            </a:r>
            <a:endParaRPr sz="2000">
              <a:solidFill>
                <a:srgbClr val="3F3F3F"/>
              </a:solidFill>
            </a:endParaRPr>
          </a:p>
          <a:p>
            <a:pPr marL="0" marR="0" lvl="0" indent="0" algn="l" rtl="0">
              <a:lnSpc>
                <a:spcPct val="90000"/>
              </a:lnSpc>
              <a:spcBef>
                <a:spcPts val="0"/>
              </a:spcBef>
              <a:spcAft>
                <a:spcPts val="0"/>
              </a:spcAft>
              <a:buClr>
                <a:srgbClr val="000000"/>
              </a:buClr>
              <a:buSzPts val="2400"/>
              <a:buFont typeface="Arial"/>
              <a:buNone/>
            </a:pPr>
            <a:endParaRPr sz="2400">
              <a:solidFill>
                <a:srgbClr val="3F3F3F"/>
              </a:solidFill>
            </a:endParaRPr>
          </a:p>
          <a:p>
            <a:pPr marL="0" marR="0" lvl="0" indent="0" algn="l" rtl="0">
              <a:lnSpc>
                <a:spcPct val="90000"/>
              </a:lnSpc>
              <a:spcBef>
                <a:spcPts val="0"/>
              </a:spcBef>
              <a:spcAft>
                <a:spcPts val="0"/>
              </a:spcAft>
              <a:buClr>
                <a:srgbClr val="000000"/>
              </a:buClr>
              <a:buSzPts val="2400"/>
              <a:buFont typeface="Arial"/>
              <a:buNone/>
            </a:pPr>
            <a:endParaRPr sz="2400">
              <a:solidFill>
                <a:srgbClr val="3F3F3F"/>
              </a:solidFill>
            </a:endParaRPr>
          </a:p>
          <a:p>
            <a:pPr marL="0" marR="0" lvl="0" indent="0" algn="l" rtl="0">
              <a:lnSpc>
                <a:spcPct val="90000"/>
              </a:lnSpc>
              <a:spcBef>
                <a:spcPts val="0"/>
              </a:spcBef>
              <a:spcAft>
                <a:spcPts val="0"/>
              </a:spcAft>
              <a:buClr>
                <a:srgbClr val="000000"/>
              </a:buClr>
              <a:buSzPts val="2400"/>
              <a:buFont typeface="Arial"/>
              <a:buNone/>
            </a:pPr>
            <a:r>
              <a:rPr lang="en-US" sz="2400" b="0" i="0" u="none" strike="noStrike" cap="none">
                <a:solidFill>
                  <a:srgbClr val="1CADE4"/>
                </a:solidFill>
                <a:latin typeface="Arial"/>
                <a:ea typeface="Arial"/>
                <a:cs typeface="Arial"/>
                <a:sym typeface="Arial"/>
              </a:rPr>
              <a:t>➢ </a:t>
            </a:r>
            <a:r>
              <a:rPr lang="en-US" sz="2400">
                <a:solidFill>
                  <a:srgbClr val="3F3F3F"/>
                </a:solidFill>
              </a:rPr>
              <a:t>For additional information, please contact Jill Hamilton at 972-348-1728 or jill.hamilton@region10.org.</a:t>
            </a:r>
            <a:endParaRPr sz="2400">
              <a:solidFill>
                <a:srgbClr val="3F3F3F"/>
              </a:solidFill>
            </a:endParaRPr>
          </a:p>
          <a:p>
            <a:pPr marL="0" lvl="0" indent="0" algn="l" rtl="0">
              <a:lnSpc>
                <a:spcPct val="90000"/>
              </a:lnSpc>
              <a:spcBef>
                <a:spcPts val="0"/>
              </a:spcBef>
              <a:spcAft>
                <a:spcPts val="0"/>
              </a:spcAft>
              <a:buClr>
                <a:schemeClr val="dk1"/>
              </a:buClr>
              <a:buSzPts val="2400"/>
              <a:buFont typeface="Arial"/>
              <a:buNone/>
            </a:pPr>
            <a:endParaRPr sz="2200">
              <a:solidFill>
                <a:srgbClr val="3F3F3F"/>
              </a:solidFill>
            </a:endParaRPr>
          </a:p>
        </p:txBody>
      </p:sp>
      <p:sp>
        <p:nvSpPr>
          <p:cNvPr id="555" name="Google Shape;555;g7a93a6f46f_0_8"/>
          <p:cNvSpPr/>
          <p:nvPr/>
        </p:nvSpPr>
        <p:spPr>
          <a:xfrm>
            <a:off x="0" y="6243419"/>
            <a:ext cx="12192000" cy="70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rgbClr val="FFFFFF"/>
                </a:solidFill>
                <a:latin typeface="Calibri"/>
                <a:ea typeface="Calibri"/>
                <a:cs typeface="Calibri"/>
                <a:sym typeface="Calibri"/>
              </a:rPr>
              <a:t>SLIDO.COM EVENT </a:t>
            </a:r>
            <a:r>
              <a:rPr lang="en-US" sz="4000" b="0" i="0" u="none" strike="noStrike" cap="none">
                <a:solidFill>
                  <a:srgbClr val="FFFFFF"/>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8"/>
                  </a:ext>
                </a:extLst>
              </a:rPr>
              <a:t>CODE</a:t>
            </a:r>
            <a:r>
              <a:rPr lang="en-US" sz="4000" b="0" i="0" u="none" strike="noStrike" cap="none">
                <a:solidFill>
                  <a:srgbClr val="FFFFFF"/>
                </a:solidFill>
                <a:latin typeface="Calibri"/>
                <a:ea typeface="Calibri"/>
                <a:cs typeface="Calibri"/>
                <a:sym typeface="Calibri"/>
              </a:rPr>
              <a:t>: N646</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Google Shape;560;p38"/>
          <p:cNvSpPr txBox="1">
            <a:spLocks noGrp="1"/>
          </p:cNvSpPr>
          <p:nvPr>
            <p:ph type="title"/>
          </p:nvPr>
        </p:nvSpPr>
        <p:spPr>
          <a:xfrm>
            <a:off x="1097280" y="758952"/>
            <a:ext cx="10058400" cy="35661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262626"/>
              </a:buClr>
              <a:buSzPts val="8000"/>
              <a:buFont typeface="Calibri"/>
              <a:buNone/>
            </a:pPr>
            <a:r>
              <a:rPr lang="en-US" sz="7200"/>
              <a:t>Upcoming Topics</a:t>
            </a:r>
            <a:endParaRPr sz="7200"/>
          </a:p>
        </p:txBody>
      </p:sp>
      <p:sp>
        <p:nvSpPr>
          <p:cNvPr id="561" name="Google Shape;561;p38"/>
          <p:cNvSpPr txBox="1">
            <a:spLocks noGrp="1"/>
          </p:cNvSpPr>
          <p:nvPr>
            <p:ph type="body" idx="1"/>
          </p:nvPr>
        </p:nvSpPr>
        <p:spPr>
          <a:xfrm>
            <a:off x="1097280" y="4453128"/>
            <a:ext cx="10058400" cy="1143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400"/>
              <a:buNone/>
            </a:pPr>
            <a:r>
              <a:rPr lang="en-US"/>
              <a:t>Keith Thompson, Nicole Seltman </a:t>
            </a:r>
            <a:endParaRPr/>
          </a:p>
        </p:txBody>
      </p:sp>
      <p:sp>
        <p:nvSpPr>
          <p:cNvPr id="562" name="Google Shape;562;p38"/>
          <p:cNvSpPr/>
          <p:nvPr/>
        </p:nvSpPr>
        <p:spPr>
          <a:xfrm>
            <a:off x="0" y="6243419"/>
            <a:ext cx="12192000" cy="70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endParaRPr sz="1400" b="0" i="0" u="none" strike="noStrike" cap="none">
              <a:solidFill>
                <a:srgbClr val="000000"/>
              </a:solidFill>
              <a:latin typeface="Arial"/>
              <a:ea typeface="Arial"/>
              <a:cs typeface="Arial"/>
              <a:sym typeface="Arial"/>
            </a:endParaRPr>
          </a:p>
        </p:txBody>
      </p:sp>
      <p:sp>
        <p:nvSpPr>
          <p:cNvPr id="563" name="Google Shape;563;p38"/>
          <p:cNvSpPr/>
          <p:nvPr/>
        </p:nvSpPr>
        <p:spPr>
          <a:xfrm>
            <a:off x="0" y="6243419"/>
            <a:ext cx="12192000" cy="70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rgbClr val="FFFFFF"/>
                </a:solidFill>
                <a:latin typeface="Calibri"/>
                <a:ea typeface="Calibri"/>
                <a:cs typeface="Calibri"/>
                <a:sym typeface="Calibri"/>
              </a:rPr>
              <a:t>SLIDO.COM EVENT </a:t>
            </a:r>
            <a:r>
              <a:rPr lang="en-US" sz="4000" b="0" i="0" u="none" strike="noStrike" cap="none">
                <a:solidFill>
                  <a:srgbClr val="FFFFFF"/>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9"/>
                  </a:ext>
                </a:extLst>
              </a:rPr>
              <a:t>CODE</a:t>
            </a:r>
            <a:r>
              <a:rPr lang="en-US" sz="4000" b="0" i="0" u="none" strike="noStrike" cap="none">
                <a:solidFill>
                  <a:srgbClr val="FFFFFF"/>
                </a:solidFill>
                <a:latin typeface="Calibri"/>
                <a:ea typeface="Calibri"/>
                <a:cs typeface="Calibri"/>
                <a:sym typeface="Calibri"/>
              </a:rPr>
              <a:t>: N646</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Google Shape;569;g7a85c49db1_0_0"/>
          <p:cNvSpPr txBox="1">
            <a:spLocks noGrp="1"/>
          </p:cNvSpPr>
          <p:nvPr>
            <p:ph type="title"/>
          </p:nvPr>
        </p:nvSpPr>
        <p:spPr>
          <a:xfrm>
            <a:off x="1097280" y="286603"/>
            <a:ext cx="10058400" cy="14508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latin typeface="Arial"/>
                <a:ea typeface="Arial"/>
                <a:cs typeface="Arial"/>
                <a:sym typeface="Arial"/>
              </a:rPr>
              <a:t>TTIPS: Winter Training</a:t>
            </a:r>
            <a:endParaRPr>
              <a:latin typeface="Arial"/>
              <a:ea typeface="Arial"/>
              <a:cs typeface="Arial"/>
              <a:sym typeface="Arial"/>
            </a:endParaRPr>
          </a:p>
        </p:txBody>
      </p:sp>
      <p:sp>
        <p:nvSpPr>
          <p:cNvPr id="570" name="Google Shape;570;g7a85c49db1_0_0"/>
          <p:cNvSpPr txBox="1">
            <a:spLocks noGrp="1"/>
          </p:cNvSpPr>
          <p:nvPr>
            <p:ph type="body" idx="1"/>
          </p:nvPr>
        </p:nvSpPr>
        <p:spPr>
          <a:xfrm>
            <a:off x="1097280" y="1845734"/>
            <a:ext cx="10058400" cy="4023300"/>
          </a:xfrm>
          <a:prstGeom prst="rect">
            <a:avLst/>
          </a:prstGeom>
        </p:spPr>
        <p:txBody>
          <a:bodyPr spcFirstLastPara="1" wrap="square" lIns="0" tIns="45700" rIns="0" bIns="45700" anchor="t" anchorCtr="0">
            <a:noAutofit/>
          </a:bodyPr>
          <a:lstStyle/>
          <a:p>
            <a:pPr marL="457200" lvl="0" indent="-381000" algn="l" rtl="0">
              <a:spcBef>
                <a:spcPts val="1200"/>
              </a:spcBef>
              <a:spcAft>
                <a:spcPts val="0"/>
              </a:spcAft>
              <a:buClr>
                <a:srgbClr val="000000"/>
              </a:buClr>
              <a:buSzPts val="2400"/>
              <a:buFont typeface="Arial"/>
              <a:buChar char="●"/>
            </a:pPr>
            <a:r>
              <a:rPr lang="en-US" sz="2400">
                <a:latin typeface="Arial"/>
                <a:ea typeface="Arial"/>
                <a:cs typeface="Arial"/>
                <a:sym typeface="Arial"/>
              </a:rPr>
              <a:t>Date: February 20-21, 2020</a:t>
            </a:r>
            <a:br>
              <a:rPr lang="en-US" sz="2400">
                <a:latin typeface="Arial"/>
                <a:ea typeface="Arial"/>
                <a:cs typeface="Arial"/>
                <a:sym typeface="Arial"/>
              </a:rPr>
            </a:br>
            <a:endParaRPr sz="2400">
              <a:latin typeface="Arial"/>
              <a:ea typeface="Arial"/>
              <a:cs typeface="Arial"/>
              <a:sym typeface="Arial"/>
            </a:endParaRPr>
          </a:p>
          <a:p>
            <a:pPr marL="457200" lvl="0" indent="-381000" algn="l" rtl="0">
              <a:spcBef>
                <a:spcPts val="0"/>
              </a:spcBef>
              <a:spcAft>
                <a:spcPts val="0"/>
              </a:spcAft>
              <a:buClr>
                <a:srgbClr val="000000"/>
              </a:buClr>
              <a:buSzPts val="2400"/>
              <a:buFont typeface="Arial"/>
              <a:buChar char="●"/>
            </a:pPr>
            <a:r>
              <a:rPr lang="en-US" sz="2400">
                <a:latin typeface="Arial"/>
                <a:ea typeface="Arial"/>
                <a:cs typeface="Arial"/>
                <a:sym typeface="Arial"/>
              </a:rPr>
              <a:t>Location: Austin, TX (Hotel information coming soon)</a:t>
            </a:r>
            <a:br>
              <a:rPr lang="en-US" sz="2400">
                <a:latin typeface="Arial"/>
                <a:ea typeface="Arial"/>
                <a:cs typeface="Arial"/>
                <a:sym typeface="Arial"/>
              </a:rPr>
            </a:br>
            <a:endParaRPr sz="2400">
              <a:latin typeface="Arial"/>
              <a:ea typeface="Arial"/>
              <a:cs typeface="Arial"/>
              <a:sym typeface="Arial"/>
            </a:endParaRPr>
          </a:p>
          <a:p>
            <a:pPr marL="457200" lvl="0" indent="-381000" algn="l" rtl="0">
              <a:spcBef>
                <a:spcPts val="0"/>
              </a:spcBef>
              <a:spcAft>
                <a:spcPts val="0"/>
              </a:spcAft>
              <a:buClr>
                <a:srgbClr val="000000"/>
              </a:buClr>
              <a:buSzPts val="2400"/>
              <a:buFont typeface="Arial"/>
              <a:buChar char="●"/>
            </a:pPr>
            <a:r>
              <a:rPr lang="en-US" sz="2400">
                <a:latin typeface="Arial"/>
                <a:ea typeface="Arial"/>
                <a:cs typeface="Arial"/>
                <a:sym typeface="Arial"/>
              </a:rPr>
              <a:t>Register on E-Campus: #SP2042699</a:t>
            </a:r>
            <a:br>
              <a:rPr lang="en-US" sz="2400">
                <a:latin typeface="Arial"/>
                <a:ea typeface="Arial"/>
                <a:cs typeface="Arial"/>
                <a:sym typeface="Arial"/>
              </a:rPr>
            </a:br>
            <a:endParaRPr sz="2400">
              <a:latin typeface="Arial"/>
              <a:ea typeface="Arial"/>
              <a:cs typeface="Arial"/>
              <a:sym typeface="Arial"/>
            </a:endParaRPr>
          </a:p>
          <a:p>
            <a:pPr marL="457200" lvl="0" indent="-381000" algn="l" rtl="0">
              <a:spcBef>
                <a:spcPts val="0"/>
              </a:spcBef>
              <a:spcAft>
                <a:spcPts val="0"/>
              </a:spcAft>
              <a:buClr>
                <a:srgbClr val="000000"/>
              </a:buClr>
              <a:buSzPts val="2400"/>
              <a:buFont typeface="Arial"/>
              <a:buChar char="●"/>
            </a:pPr>
            <a:r>
              <a:rPr lang="en-US" sz="2400">
                <a:latin typeface="Arial"/>
                <a:ea typeface="Arial"/>
                <a:cs typeface="Arial"/>
                <a:sym typeface="Arial"/>
              </a:rPr>
              <a:t>Training will focus on ESF alignment and sustaining effective systems and practices.  This is the final training for TTIPS campuses (Cycles 4&amp;5).</a:t>
            </a:r>
            <a:endParaRPr sz="2400">
              <a:latin typeface="Arial"/>
              <a:ea typeface="Arial"/>
              <a:cs typeface="Arial"/>
              <a:sym typeface="Arial"/>
            </a:endParaRPr>
          </a:p>
          <a:p>
            <a:pPr marL="457200" lvl="0" indent="-381000" algn="l" rtl="0">
              <a:spcBef>
                <a:spcPts val="0"/>
              </a:spcBef>
              <a:spcAft>
                <a:spcPts val="0"/>
              </a:spcAft>
              <a:buClr>
                <a:srgbClr val="000000"/>
              </a:buClr>
              <a:buSzPts val="2400"/>
              <a:buFont typeface="Arial"/>
              <a:buChar char="●"/>
            </a:pPr>
            <a:r>
              <a:rPr lang="en-US" sz="2400">
                <a:latin typeface="Arial"/>
                <a:ea typeface="Arial"/>
                <a:cs typeface="Arial"/>
                <a:sym typeface="Arial"/>
              </a:rPr>
              <a:t>DCSIs, Principals, and PSPs are required to attend.</a:t>
            </a:r>
            <a:endParaRPr sz="2400">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Google Shape;576;g7a85c49db1_0_6"/>
          <p:cNvSpPr txBox="1">
            <a:spLocks noGrp="1"/>
          </p:cNvSpPr>
          <p:nvPr>
            <p:ph type="title"/>
          </p:nvPr>
        </p:nvSpPr>
        <p:spPr>
          <a:xfrm>
            <a:off x="1097280" y="286603"/>
            <a:ext cx="10058400" cy="14508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latin typeface="Arial"/>
                <a:ea typeface="Arial"/>
                <a:cs typeface="Arial"/>
                <a:sym typeface="Arial"/>
              </a:rPr>
              <a:t>TTIPS: Pre-work Meeting</a:t>
            </a:r>
            <a:endParaRPr>
              <a:latin typeface="Arial"/>
              <a:ea typeface="Arial"/>
              <a:cs typeface="Arial"/>
              <a:sym typeface="Arial"/>
            </a:endParaRPr>
          </a:p>
        </p:txBody>
      </p:sp>
      <p:sp>
        <p:nvSpPr>
          <p:cNvPr id="577" name="Google Shape;577;g7a85c49db1_0_6"/>
          <p:cNvSpPr txBox="1">
            <a:spLocks noGrp="1"/>
          </p:cNvSpPr>
          <p:nvPr>
            <p:ph type="body" idx="1"/>
          </p:nvPr>
        </p:nvSpPr>
        <p:spPr>
          <a:xfrm>
            <a:off x="1097280" y="1845734"/>
            <a:ext cx="10058400" cy="4023300"/>
          </a:xfrm>
          <a:prstGeom prst="rect">
            <a:avLst/>
          </a:prstGeom>
        </p:spPr>
        <p:txBody>
          <a:bodyPr spcFirstLastPara="1" wrap="square" lIns="0" tIns="45700" rIns="0" bIns="45700" anchor="t" anchorCtr="0">
            <a:noAutofit/>
          </a:bodyPr>
          <a:lstStyle/>
          <a:p>
            <a:pPr marL="457200" lvl="0" indent="-355600" algn="l" rtl="0">
              <a:spcBef>
                <a:spcPts val="1200"/>
              </a:spcBef>
              <a:spcAft>
                <a:spcPts val="0"/>
              </a:spcAft>
              <a:buClr>
                <a:srgbClr val="000000"/>
              </a:buClr>
              <a:buSzPts val="2000"/>
              <a:buFont typeface="Arial"/>
              <a:buChar char="●"/>
            </a:pPr>
            <a:r>
              <a:rPr lang="en-US">
                <a:latin typeface="Arial"/>
                <a:ea typeface="Arial"/>
                <a:cs typeface="Arial"/>
                <a:sym typeface="Arial"/>
              </a:rPr>
              <a:t>A ZOOM meeting will be held on December 5th from 2:00-3:00 pm.</a:t>
            </a:r>
            <a:br>
              <a:rPr lang="en-US">
                <a:latin typeface="Arial"/>
                <a:ea typeface="Arial"/>
                <a:cs typeface="Arial"/>
                <a:sym typeface="Arial"/>
              </a:rPr>
            </a:br>
            <a:endParaRPr>
              <a:latin typeface="Arial"/>
              <a:ea typeface="Arial"/>
              <a:cs typeface="Arial"/>
              <a:sym typeface="Arial"/>
            </a:endParaRPr>
          </a:p>
          <a:p>
            <a:pPr marL="457200" lvl="0" indent="-355600" algn="l" rtl="0">
              <a:spcBef>
                <a:spcPts val="0"/>
              </a:spcBef>
              <a:spcAft>
                <a:spcPts val="0"/>
              </a:spcAft>
              <a:buClr>
                <a:srgbClr val="000000"/>
              </a:buClr>
              <a:buSzPts val="2000"/>
              <a:buFont typeface="Arial"/>
              <a:buChar char="●"/>
            </a:pPr>
            <a:r>
              <a:rPr lang="en-US">
                <a:latin typeface="Arial"/>
                <a:ea typeface="Arial"/>
                <a:cs typeface="Arial"/>
                <a:sym typeface="Arial"/>
              </a:rPr>
              <a:t>To prepare for the February training and make the best use of time, pre-work templates will be shared with TTIPS teams that focus on ESF alignment and sustainability.  We will conduct a brief tutorial of the pre-work templates.</a:t>
            </a:r>
            <a:br>
              <a:rPr lang="en-US">
                <a:latin typeface="Arial"/>
                <a:ea typeface="Arial"/>
                <a:cs typeface="Arial"/>
                <a:sym typeface="Arial"/>
              </a:rPr>
            </a:br>
            <a:endParaRPr>
              <a:latin typeface="Arial"/>
              <a:ea typeface="Arial"/>
              <a:cs typeface="Arial"/>
              <a:sym typeface="Arial"/>
            </a:endParaRPr>
          </a:p>
          <a:p>
            <a:pPr marL="457200" lvl="0" indent="-381000" algn="l" rtl="0">
              <a:spcBef>
                <a:spcPts val="0"/>
              </a:spcBef>
              <a:spcAft>
                <a:spcPts val="0"/>
              </a:spcAft>
              <a:buClr>
                <a:srgbClr val="000000"/>
              </a:buClr>
              <a:buSzPts val="2400"/>
              <a:buFont typeface="Arial"/>
              <a:buChar char="●"/>
            </a:pPr>
            <a:r>
              <a:rPr lang="en-US">
                <a:latin typeface="Arial"/>
                <a:ea typeface="Arial"/>
                <a:cs typeface="Arial"/>
                <a:sym typeface="Arial"/>
              </a:rPr>
              <a:t>The meeting will be recorded and can be viewed at a later time if team members are unable to attend.  A link of the recording will be sent to the TTIPS team.</a:t>
            </a:r>
            <a:br>
              <a:rPr lang="en-US">
                <a:latin typeface="Arial"/>
                <a:ea typeface="Arial"/>
                <a:cs typeface="Arial"/>
                <a:sym typeface="Arial"/>
              </a:rPr>
            </a:br>
            <a:r>
              <a:rPr lang="en-US">
                <a:latin typeface="Arial"/>
                <a:ea typeface="Arial"/>
                <a:cs typeface="Arial"/>
                <a:sym typeface="Arial"/>
              </a:rPr>
              <a:t/>
            </a:r>
            <a:br>
              <a:rPr lang="en-US">
                <a:latin typeface="Arial"/>
                <a:ea typeface="Arial"/>
                <a:cs typeface="Arial"/>
                <a:sym typeface="Arial"/>
              </a:rPr>
            </a:br>
            <a:r>
              <a:rPr lang="en-US" sz="3200" u="sng">
                <a:solidFill>
                  <a:schemeClr val="hlink"/>
                </a:solidFill>
                <a:latin typeface="Arial"/>
                <a:ea typeface="Arial"/>
                <a:cs typeface="Arial"/>
                <a:sym typeface="Arial"/>
                <a:hlinkClick r:id="rId3"/>
              </a:rPr>
              <a:t>ZOOM Link: https://esc13.zoom.us/j/448388544</a:t>
            </a:r>
            <a:endParaRPr sz="3200" u="sng">
              <a:solidFill>
                <a:schemeClr val="hlink"/>
              </a:solidFill>
              <a:latin typeface="Arial"/>
              <a:ea typeface="Arial"/>
              <a:cs typeface="Arial"/>
              <a:sym typeface="Arial"/>
            </a:endParaRPr>
          </a:p>
          <a:p>
            <a:pPr marL="457200" lvl="0" indent="0" algn="l" rtl="0">
              <a:spcBef>
                <a:spcPts val="1200"/>
              </a:spcBef>
              <a:spcAft>
                <a:spcPts val="0"/>
              </a:spcAft>
              <a:buNone/>
            </a:pP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p39"/>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000"/>
              <a:buFont typeface="Calibri"/>
              <a:buNone/>
            </a:pPr>
            <a:r>
              <a:rPr lang="en-US"/>
              <a:t>Next TETN...</a:t>
            </a:r>
            <a:endParaRPr/>
          </a:p>
        </p:txBody>
      </p:sp>
      <p:sp>
        <p:nvSpPr>
          <p:cNvPr id="584" name="Google Shape;584;p39"/>
          <p:cNvSpPr txBox="1">
            <a:spLocks noGrp="1"/>
          </p:cNvSpPr>
          <p:nvPr>
            <p:ph type="body" idx="1"/>
          </p:nvPr>
        </p:nvSpPr>
        <p:spPr>
          <a:xfrm>
            <a:off x="1243755" y="1951983"/>
            <a:ext cx="10058400" cy="4513200"/>
          </a:xfrm>
          <a:prstGeom prst="rect">
            <a:avLst/>
          </a:prstGeom>
          <a:noFill/>
          <a:ln>
            <a:noFill/>
          </a:ln>
        </p:spPr>
        <p:txBody>
          <a:bodyPr spcFirstLastPara="1" wrap="square" lIns="0" tIns="45700" rIns="0" bIns="45700" anchor="t" anchorCtr="0">
            <a:noAutofit/>
          </a:bodyPr>
          <a:lstStyle/>
          <a:p>
            <a:pPr marL="0" lvl="0" indent="0" algn="l" rtl="0">
              <a:lnSpc>
                <a:spcPct val="100000"/>
              </a:lnSpc>
              <a:spcBef>
                <a:spcPts val="0"/>
              </a:spcBef>
              <a:spcAft>
                <a:spcPts val="0"/>
              </a:spcAft>
              <a:buClr>
                <a:schemeClr val="dk1"/>
              </a:buClr>
              <a:buSzPts val="1100"/>
              <a:buFont typeface="Arial"/>
              <a:buNone/>
            </a:pPr>
            <a:endParaRPr sz="2400">
              <a:solidFill>
                <a:schemeClr val="dk1"/>
              </a:solidFill>
              <a:latin typeface="Arial"/>
              <a:ea typeface="Arial"/>
              <a:cs typeface="Arial"/>
              <a:sym typeface="Arial"/>
            </a:endParaRPr>
          </a:p>
          <a:p>
            <a:pPr marL="457200" lvl="0" indent="-381000" algn="l" rtl="0">
              <a:lnSpc>
                <a:spcPct val="100000"/>
              </a:lnSpc>
              <a:spcBef>
                <a:spcPts val="0"/>
              </a:spcBef>
              <a:spcAft>
                <a:spcPts val="0"/>
              </a:spcAft>
              <a:buClr>
                <a:schemeClr val="dk1"/>
              </a:buClr>
              <a:buSzPts val="2400"/>
              <a:buFont typeface="Arial"/>
              <a:buChar char="●"/>
            </a:pPr>
            <a:r>
              <a:rPr lang="en-US" sz="2400">
                <a:solidFill>
                  <a:schemeClr val="dk1"/>
                </a:solidFill>
                <a:latin typeface="Arial"/>
                <a:ea typeface="Arial"/>
                <a:cs typeface="Arial"/>
                <a:sym typeface="Arial"/>
              </a:rPr>
              <a:t>Preview draft TAP trends</a:t>
            </a:r>
            <a:endParaRPr sz="2400">
              <a:solidFill>
                <a:schemeClr val="dk1"/>
              </a:solidFill>
              <a:latin typeface="Arial"/>
              <a:ea typeface="Arial"/>
              <a:cs typeface="Arial"/>
              <a:sym typeface="Arial"/>
            </a:endParaRPr>
          </a:p>
          <a:p>
            <a:pPr marL="457200" lvl="0" indent="0" algn="l" rtl="0">
              <a:lnSpc>
                <a:spcPct val="100000"/>
              </a:lnSpc>
              <a:spcBef>
                <a:spcPts val="0"/>
              </a:spcBef>
              <a:spcAft>
                <a:spcPts val="0"/>
              </a:spcAft>
              <a:buNone/>
            </a:pPr>
            <a:endParaRPr sz="2400">
              <a:solidFill>
                <a:schemeClr val="dk1"/>
              </a:solidFill>
              <a:latin typeface="Arial"/>
              <a:ea typeface="Arial"/>
              <a:cs typeface="Arial"/>
              <a:sym typeface="Arial"/>
            </a:endParaRPr>
          </a:p>
          <a:p>
            <a:pPr marL="457200" lvl="0" indent="-381000" algn="l" rtl="0">
              <a:lnSpc>
                <a:spcPct val="100000"/>
              </a:lnSpc>
              <a:spcBef>
                <a:spcPts val="0"/>
              </a:spcBef>
              <a:spcAft>
                <a:spcPts val="0"/>
              </a:spcAft>
              <a:buClr>
                <a:schemeClr val="dk1"/>
              </a:buClr>
              <a:buSzPts val="2400"/>
              <a:buFont typeface="Arial"/>
              <a:buChar char="●"/>
            </a:pPr>
            <a:r>
              <a:rPr lang="en-US" sz="2400">
                <a:solidFill>
                  <a:schemeClr val="dk1"/>
                </a:solidFill>
                <a:latin typeface="Arial"/>
                <a:ea typeface="Arial"/>
                <a:cs typeface="Arial"/>
                <a:sym typeface="Arial"/>
              </a:rPr>
              <a:t>Preview of SI Lead Meeting </a:t>
            </a:r>
            <a:endParaRPr sz="2400">
              <a:solidFill>
                <a:schemeClr val="dk1"/>
              </a:solidFill>
              <a:latin typeface="Arial"/>
              <a:ea typeface="Arial"/>
              <a:cs typeface="Arial"/>
              <a:sym typeface="Arial"/>
            </a:endParaRPr>
          </a:p>
          <a:p>
            <a:pPr marL="457200" lvl="0" indent="0" algn="l" rtl="0">
              <a:lnSpc>
                <a:spcPct val="100000"/>
              </a:lnSpc>
              <a:spcBef>
                <a:spcPts val="0"/>
              </a:spcBef>
              <a:spcAft>
                <a:spcPts val="0"/>
              </a:spcAft>
              <a:buNone/>
            </a:pPr>
            <a:endParaRPr sz="2400">
              <a:solidFill>
                <a:srgbClr val="000000"/>
              </a:solidFill>
            </a:endParaRPr>
          </a:p>
        </p:txBody>
      </p:sp>
      <p:sp>
        <p:nvSpPr>
          <p:cNvPr id="585" name="Google Shape;585;p39"/>
          <p:cNvSpPr/>
          <p:nvPr/>
        </p:nvSpPr>
        <p:spPr>
          <a:xfrm>
            <a:off x="0" y="6243419"/>
            <a:ext cx="12192000" cy="70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endParaRPr sz="1400" b="0" i="0" u="none" strike="noStrike" cap="none">
              <a:solidFill>
                <a:srgbClr val="000000"/>
              </a:solidFill>
              <a:latin typeface="Arial"/>
              <a:ea typeface="Arial"/>
              <a:cs typeface="Arial"/>
              <a:sym typeface="Arial"/>
            </a:endParaRPr>
          </a:p>
        </p:txBody>
      </p:sp>
      <p:sp>
        <p:nvSpPr>
          <p:cNvPr id="586" name="Google Shape;586;p39"/>
          <p:cNvSpPr/>
          <p:nvPr/>
        </p:nvSpPr>
        <p:spPr>
          <a:xfrm>
            <a:off x="0" y="6243419"/>
            <a:ext cx="12192000" cy="70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rgbClr val="FFFFFF"/>
                </a:solidFill>
                <a:latin typeface="Calibri"/>
                <a:ea typeface="Calibri"/>
                <a:cs typeface="Calibri"/>
                <a:sym typeface="Calibri"/>
              </a:rPr>
              <a:t>SLIDO.COM EVENT </a:t>
            </a:r>
            <a:r>
              <a:rPr lang="en-US" sz="4000" b="0" i="0" u="none" strike="noStrike" cap="none">
                <a:solidFill>
                  <a:srgbClr val="FFFFFF"/>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50"/>
                  </a:ext>
                </a:extLst>
              </a:rPr>
              <a:t>CODE</a:t>
            </a:r>
            <a:r>
              <a:rPr lang="en-US" sz="4000" b="0" i="0" u="none" strike="noStrike" cap="none">
                <a:solidFill>
                  <a:srgbClr val="FFFFFF"/>
                </a:solidFill>
                <a:latin typeface="Calibri"/>
                <a:ea typeface="Calibri"/>
                <a:cs typeface="Calibri"/>
                <a:sym typeface="Calibri"/>
              </a:rPr>
              <a:t>: N646</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grpSp>
        <p:nvGrpSpPr>
          <p:cNvPr id="163" name="Google Shape;163;p5"/>
          <p:cNvGrpSpPr/>
          <p:nvPr/>
        </p:nvGrpSpPr>
        <p:grpSpPr>
          <a:xfrm>
            <a:off x="355510" y="375161"/>
            <a:ext cx="11023498" cy="5692170"/>
            <a:chOff x="101" y="5365"/>
            <a:chExt cx="11023498" cy="5692170"/>
          </a:xfrm>
        </p:grpSpPr>
        <p:sp>
          <p:nvSpPr>
            <p:cNvPr id="164" name="Google Shape;164;p5"/>
            <p:cNvSpPr/>
            <p:nvPr/>
          </p:nvSpPr>
          <p:spPr>
            <a:xfrm rot="5400000">
              <a:off x="-261181" y="563948"/>
              <a:ext cx="1741500" cy="1218900"/>
            </a:xfrm>
            <a:prstGeom prst="chevron">
              <a:avLst>
                <a:gd name="adj" fmla="val 50000"/>
              </a:avLst>
            </a:prstGeom>
            <a:solidFill>
              <a:srgbClr val="19ACE4"/>
            </a:solidFill>
            <a:ln w="15875" cap="flat" cmpd="sng">
              <a:solidFill>
                <a:srgbClr val="19ACE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 name="Google Shape;165;p5"/>
            <p:cNvSpPr/>
            <p:nvPr/>
          </p:nvSpPr>
          <p:spPr>
            <a:xfrm rot="5400000">
              <a:off x="5258049" y="-4033685"/>
              <a:ext cx="1726500" cy="9804600"/>
            </a:xfrm>
            <a:prstGeom prst="round2SameRect">
              <a:avLst>
                <a:gd name="adj1" fmla="val 16667"/>
                <a:gd name="adj2" fmla="val 0"/>
              </a:avLst>
            </a:prstGeom>
            <a:solidFill>
              <a:schemeClr val="lt1">
                <a:alpha val="89411"/>
              </a:schemeClr>
            </a:solidFill>
            <a:ln w="15875" cap="flat" cmpd="sng">
              <a:solidFill>
                <a:srgbClr val="19ACE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 name="Google Shape;166;p5"/>
            <p:cNvSpPr/>
            <p:nvPr/>
          </p:nvSpPr>
          <p:spPr>
            <a:xfrm rot="5400000">
              <a:off x="-261181" y="2378538"/>
              <a:ext cx="1741500" cy="1218900"/>
            </a:xfrm>
            <a:prstGeom prst="chevron">
              <a:avLst>
                <a:gd name="adj" fmla="val 50000"/>
              </a:avLst>
            </a:prstGeom>
            <a:solidFill>
              <a:srgbClr val="19ACE4"/>
            </a:solidFill>
            <a:ln w="15875" cap="flat" cmpd="sng">
              <a:solidFill>
                <a:srgbClr val="19ACE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 name="Google Shape;167;p5"/>
            <p:cNvSpPr/>
            <p:nvPr/>
          </p:nvSpPr>
          <p:spPr>
            <a:xfrm rot="5400000">
              <a:off x="5318648" y="-2188812"/>
              <a:ext cx="1605300" cy="9804600"/>
            </a:xfrm>
            <a:prstGeom prst="round2SameRect">
              <a:avLst>
                <a:gd name="adj1" fmla="val 16667"/>
                <a:gd name="adj2" fmla="val 0"/>
              </a:avLst>
            </a:prstGeom>
            <a:solidFill>
              <a:schemeClr val="lt1">
                <a:alpha val="89411"/>
              </a:schemeClr>
            </a:solidFill>
            <a:ln w="15875" cap="flat" cmpd="sng">
              <a:solidFill>
                <a:srgbClr val="19ACE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 name="Google Shape;168;p5"/>
            <p:cNvSpPr txBox="1"/>
            <p:nvPr/>
          </p:nvSpPr>
          <p:spPr>
            <a:xfrm>
              <a:off x="1258141" y="37830"/>
              <a:ext cx="9646200" cy="1653900"/>
            </a:xfrm>
            <a:prstGeom prst="rect">
              <a:avLst/>
            </a:prstGeom>
            <a:noFill/>
            <a:ln>
              <a:noFill/>
            </a:ln>
          </p:spPr>
          <p:txBody>
            <a:bodyPr spcFirstLastPara="1" wrap="square" lIns="113775" tIns="10150" rIns="10150" bIns="10150" anchor="ctr" anchorCtr="0">
              <a:noAutofit/>
            </a:bodyPr>
            <a:lstStyle/>
            <a:p>
              <a:pPr marL="457200" marR="0" lvl="0" indent="0" algn="l" rtl="0">
                <a:lnSpc>
                  <a:spcPct val="90000"/>
                </a:lnSpc>
                <a:spcBef>
                  <a:spcPts val="240"/>
                </a:spcBef>
                <a:spcAft>
                  <a:spcPts val="0"/>
                </a:spcAft>
                <a:buNone/>
              </a:pPr>
              <a:endParaRPr sz="1600" b="0" i="0" u="none" strike="noStrike" cap="none">
                <a:solidFill>
                  <a:schemeClr val="dk1"/>
                </a:solidFill>
                <a:latin typeface="Calibri"/>
                <a:ea typeface="Calibri"/>
                <a:cs typeface="Calibri"/>
                <a:sym typeface="Calibri"/>
              </a:endParaRPr>
            </a:p>
          </p:txBody>
        </p:sp>
        <p:sp>
          <p:nvSpPr>
            <p:cNvPr id="169" name="Google Shape;169;p5"/>
            <p:cNvSpPr/>
            <p:nvPr/>
          </p:nvSpPr>
          <p:spPr>
            <a:xfrm rot="5400000">
              <a:off x="-261181" y="4217335"/>
              <a:ext cx="1741500" cy="1218900"/>
            </a:xfrm>
            <a:prstGeom prst="chevron">
              <a:avLst>
                <a:gd name="adj" fmla="val 50000"/>
              </a:avLst>
            </a:prstGeom>
            <a:solidFill>
              <a:srgbClr val="19ACE4"/>
            </a:solidFill>
            <a:ln w="15875" cap="flat" cmpd="sng">
              <a:solidFill>
                <a:srgbClr val="19ACE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 name="Google Shape;170;p5"/>
            <p:cNvSpPr txBox="1"/>
            <p:nvPr/>
          </p:nvSpPr>
          <p:spPr>
            <a:xfrm>
              <a:off x="101" y="912245"/>
              <a:ext cx="1218900" cy="522300"/>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chemeClr val="lt1"/>
                </a:buClr>
                <a:buSzPts val="3200"/>
                <a:buFont typeface="Calibri"/>
                <a:buNone/>
              </a:pPr>
              <a:r>
                <a:rPr lang="en-US" sz="3200" b="0" i="0" u="none" strike="noStrike" cap="none">
                  <a:solidFill>
                    <a:schemeClr val="lt1"/>
                  </a:solidFill>
                  <a:latin typeface="Calibri"/>
                  <a:ea typeface="Calibri"/>
                  <a:cs typeface="Calibri"/>
                  <a:sym typeface="Calibri"/>
                </a:rPr>
                <a:t>Dec</a:t>
              </a:r>
              <a:endParaRPr sz="1400" b="0" i="0" u="none" strike="noStrike" cap="none">
                <a:solidFill>
                  <a:srgbClr val="000000"/>
                </a:solidFill>
                <a:latin typeface="Arial"/>
                <a:ea typeface="Arial"/>
                <a:cs typeface="Arial"/>
                <a:sym typeface="Arial"/>
              </a:endParaRPr>
            </a:p>
          </p:txBody>
        </p:sp>
        <p:sp>
          <p:nvSpPr>
            <p:cNvPr id="171" name="Google Shape;171;p5"/>
            <p:cNvSpPr/>
            <p:nvPr/>
          </p:nvSpPr>
          <p:spPr>
            <a:xfrm rot="5400000">
              <a:off x="5294349" y="-380234"/>
              <a:ext cx="1653900" cy="9804600"/>
            </a:xfrm>
            <a:prstGeom prst="round2SameRect">
              <a:avLst>
                <a:gd name="adj1" fmla="val 16667"/>
                <a:gd name="adj2" fmla="val 0"/>
              </a:avLst>
            </a:prstGeom>
            <a:solidFill>
              <a:schemeClr val="lt1">
                <a:alpha val="89411"/>
              </a:schemeClr>
            </a:solidFill>
            <a:ln w="15875" cap="flat" cmpd="sng">
              <a:solidFill>
                <a:srgbClr val="19ACE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 name="Google Shape;172;p5"/>
            <p:cNvSpPr txBox="1"/>
            <p:nvPr/>
          </p:nvSpPr>
          <p:spPr>
            <a:xfrm>
              <a:off x="1299691" y="203729"/>
              <a:ext cx="9723900" cy="1322100"/>
            </a:xfrm>
            <a:prstGeom prst="rect">
              <a:avLst/>
            </a:prstGeom>
            <a:noFill/>
            <a:ln>
              <a:noFill/>
            </a:ln>
          </p:spPr>
          <p:txBody>
            <a:bodyPr spcFirstLastPara="1" wrap="square" lIns="113775" tIns="10150" rIns="10150" bIns="10150" anchor="ctr" anchorCtr="0">
              <a:noAutofit/>
            </a:bodyPr>
            <a:lstStyle/>
            <a:p>
              <a:pPr marL="457200" marR="0" lvl="0" indent="-330200" algn="l" rtl="0">
                <a:lnSpc>
                  <a:spcPct val="90000"/>
                </a:lnSpc>
                <a:spcBef>
                  <a:spcPts val="0"/>
                </a:spcBef>
                <a:spcAft>
                  <a:spcPts val="0"/>
                </a:spcAft>
                <a:buClr>
                  <a:schemeClr val="dk1"/>
                </a:buClr>
                <a:buSzPts val="1600"/>
                <a:buFont typeface="Calibri"/>
                <a:buChar char="●"/>
              </a:pPr>
              <a:r>
                <a:rPr lang="en-US" sz="1600" b="0" i="0" u="none" strike="noStrike" cap="none">
                  <a:solidFill>
                    <a:schemeClr val="dk1"/>
                  </a:solidFill>
                  <a:latin typeface="Calibri"/>
                  <a:ea typeface="Calibri"/>
                  <a:cs typeface="Calibri"/>
                  <a:sym typeface="Calibri"/>
                </a:rPr>
                <a:t>TETN December 5</a:t>
              </a:r>
              <a:endParaRPr sz="1600" b="0" i="0" u="none" strike="noStrike" cap="none">
                <a:solidFill>
                  <a:schemeClr val="dk1"/>
                </a:solidFill>
                <a:latin typeface="Calibri"/>
                <a:ea typeface="Calibri"/>
                <a:cs typeface="Calibri"/>
                <a:sym typeface="Calibri"/>
              </a:endParaRPr>
            </a:p>
            <a:p>
              <a:pPr marL="457200" marR="0" lvl="0" indent="-330200" algn="l" rtl="0">
                <a:lnSpc>
                  <a:spcPct val="90000"/>
                </a:lnSpc>
                <a:spcBef>
                  <a:spcPts val="240"/>
                </a:spcBef>
                <a:spcAft>
                  <a:spcPts val="0"/>
                </a:spcAft>
                <a:buClr>
                  <a:schemeClr val="dk1"/>
                </a:buClr>
                <a:buSzPts val="1600"/>
                <a:buFont typeface="Calibri"/>
                <a:buChar char="●"/>
              </a:pPr>
              <a:r>
                <a:rPr lang="en-US" sz="1600" b="0" i="0" u="none" strike="noStrike" cap="none">
                  <a:solidFill>
                    <a:schemeClr val="dk1"/>
                  </a:solidFill>
                  <a:latin typeface="Calibri"/>
                  <a:ea typeface="Calibri"/>
                  <a:cs typeface="Calibri"/>
                  <a:sym typeface="Calibri"/>
                </a:rPr>
                <a:t>ESFF communication to Spring Diagnostic campuses begins</a:t>
              </a:r>
              <a:endParaRPr sz="1400" b="0" i="0" u="none" strike="noStrike" cap="none">
                <a:solidFill>
                  <a:schemeClr val="dk1"/>
                </a:solidFill>
                <a:latin typeface="Arial"/>
                <a:ea typeface="Arial"/>
                <a:cs typeface="Arial"/>
                <a:sym typeface="Arial"/>
              </a:endParaRPr>
            </a:p>
            <a:p>
              <a:pPr marL="457200" marR="0" lvl="0" indent="-330200" algn="l" rtl="0">
                <a:lnSpc>
                  <a:spcPct val="90000"/>
                </a:lnSpc>
                <a:spcBef>
                  <a:spcPts val="240"/>
                </a:spcBef>
                <a:spcAft>
                  <a:spcPts val="0"/>
                </a:spcAft>
                <a:buClr>
                  <a:schemeClr val="dk1"/>
                </a:buClr>
                <a:buSzPts val="1600"/>
                <a:buFont typeface="Calibri"/>
                <a:buChar char="●"/>
              </a:pPr>
              <a:r>
                <a:rPr lang="en-US" sz="1600" b="0" i="0" u="none" strike="noStrike" cap="none">
                  <a:solidFill>
                    <a:schemeClr val="dk1"/>
                  </a:solidFill>
                  <a:latin typeface="Calibri"/>
                  <a:ea typeface="Calibri"/>
                  <a:cs typeface="Calibri"/>
                  <a:sym typeface="Calibri"/>
                </a:rPr>
                <a:t>TEA calls/emails with DCSIs: </a:t>
              </a:r>
              <a:r>
                <a:rPr lang="en-US" sz="1600">
                  <a:solidFill>
                    <a:schemeClr val="dk1"/>
                  </a:solidFill>
                  <a:latin typeface="Calibri"/>
                  <a:ea typeface="Calibri"/>
                  <a:cs typeface="Calibri"/>
                  <a:sym typeface="Calibri"/>
                </a:rPr>
                <a:t>P</a:t>
              </a:r>
              <a:r>
                <a:rPr lang="en-US" sz="1600" b="0" i="0" u="none" strike="noStrike" cap="none">
                  <a:solidFill>
                    <a:schemeClr val="dk1"/>
                  </a:solidFill>
                  <a:latin typeface="Calibri"/>
                  <a:ea typeface="Calibri"/>
                  <a:cs typeface="Calibri"/>
                  <a:sym typeface="Calibri"/>
                </a:rPr>
                <a:t>rogress </a:t>
              </a:r>
              <a:r>
                <a:rPr lang="en-US" sz="1600">
                  <a:solidFill>
                    <a:schemeClr val="dk1"/>
                  </a:solidFill>
                  <a:latin typeface="Calibri"/>
                  <a:ea typeface="Calibri"/>
                  <a:cs typeface="Calibri"/>
                  <a:sym typeface="Calibri"/>
                </a:rPr>
                <a:t>S</a:t>
              </a:r>
              <a:r>
                <a:rPr lang="en-US" sz="1600" b="0" i="0" u="none" strike="noStrike" cap="none">
                  <a:solidFill>
                    <a:schemeClr val="dk1"/>
                  </a:solidFill>
                  <a:latin typeface="Calibri"/>
                  <a:ea typeface="Calibri"/>
                  <a:cs typeface="Calibri"/>
                  <a:sym typeface="Calibri"/>
                </a:rPr>
                <a:t>ubmission #1 </a:t>
              </a:r>
              <a:endParaRPr sz="1600" b="0" i="0" u="none" strike="noStrike" cap="none">
                <a:solidFill>
                  <a:schemeClr val="dk1"/>
                </a:solidFill>
                <a:latin typeface="Calibri"/>
                <a:ea typeface="Calibri"/>
                <a:cs typeface="Calibri"/>
                <a:sym typeface="Calibri"/>
              </a:endParaRPr>
            </a:p>
            <a:p>
              <a:pPr marL="457200" lvl="0" indent="-330200" algn="l" rtl="0">
                <a:lnSpc>
                  <a:spcPct val="90000"/>
                </a:lnSpc>
                <a:spcBef>
                  <a:spcPts val="240"/>
                </a:spcBef>
                <a:spcAft>
                  <a:spcPts val="0"/>
                </a:spcAft>
                <a:buClr>
                  <a:schemeClr val="dk1"/>
                </a:buClr>
                <a:buSzPts val="1600"/>
                <a:buFont typeface="Calibri"/>
                <a:buChar char="●"/>
              </a:pPr>
              <a:r>
                <a:rPr lang="en-US" sz="1600">
                  <a:solidFill>
                    <a:schemeClr val="dk1"/>
                  </a:solidFill>
                  <a:latin typeface="Calibri"/>
                  <a:ea typeface="Calibri"/>
                  <a:cs typeface="Calibri"/>
                  <a:sym typeface="Calibri"/>
                </a:rPr>
                <a:t>TEA feedback re: DRPs</a:t>
              </a:r>
              <a:endParaRPr sz="1600">
                <a:solidFill>
                  <a:schemeClr val="dk1"/>
                </a:solidFill>
                <a:latin typeface="Calibri"/>
                <a:ea typeface="Calibri"/>
                <a:cs typeface="Calibri"/>
                <a:sym typeface="Calibri"/>
              </a:endParaRPr>
            </a:p>
            <a:p>
              <a:pPr marL="457200" marR="0" lvl="0" indent="-330200" algn="l" rtl="0">
                <a:lnSpc>
                  <a:spcPct val="90000"/>
                </a:lnSpc>
                <a:spcBef>
                  <a:spcPts val="240"/>
                </a:spcBef>
                <a:spcAft>
                  <a:spcPts val="0"/>
                </a:spcAft>
                <a:buClr>
                  <a:schemeClr val="dk1"/>
                </a:buClr>
                <a:buSzPts val="1600"/>
                <a:buFont typeface="Calibri"/>
                <a:buChar char="●"/>
              </a:pPr>
              <a:r>
                <a:rPr lang="en-US" sz="1600" b="0" i="0" u="none" strike="noStrike" cap="none">
                  <a:solidFill>
                    <a:schemeClr val="dk1"/>
                  </a:solidFill>
                  <a:latin typeface="Calibri"/>
                  <a:ea typeface="Calibri"/>
                  <a:cs typeface="Calibri"/>
                  <a:sym typeface="Calibri"/>
                </a:rPr>
                <a:t>Campuses and district implement TIPs</a:t>
              </a:r>
              <a:endParaRPr sz="1600" b="0" i="0" u="none" strike="noStrike" cap="none">
                <a:solidFill>
                  <a:schemeClr val="dk1"/>
                </a:solidFill>
                <a:latin typeface="Calibri"/>
                <a:ea typeface="Calibri"/>
                <a:cs typeface="Calibri"/>
                <a:sym typeface="Calibri"/>
              </a:endParaRPr>
            </a:p>
            <a:p>
              <a:pPr marL="457200" marR="0" lvl="0" indent="-330200" algn="l" rtl="0">
                <a:lnSpc>
                  <a:spcPct val="90000"/>
                </a:lnSpc>
                <a:spcBef>
                  <a:spcPts val="240"/>
                </a:spcBef>
                <a:spcAft>
                  <a:spcPts val="0"/>
                </a:spcAft>
                <a:buClr>
                  <a:schemeClr val="dk1"/>
                </a:buClr>
                <a:buSzPts val="1600"/>
                <a:buFont typeface="Calibri"/>
                <a:buChar char="●"/>
              </a:pPr>
              <a:r>
                <a:rPr lang="en-US" sz="1600" b="0" i="0" u="none" strike="noStrike" cap="none">
                  <a:solidFill>
                    <a:schemeClr val="dk1"/>
                  </a:solidFill>
                  <a:latin typeface="Calibri"/>
                  <a:ea typeface="Calibri"/>
                  <a:cs typeface="Calibri"/>
                  <a:sym typeface="Calibri"/>
                </a:rPr>
                <a:t>Draft turnaround plans due Dec. 13; feedback provided by 12/20</a:t>
              </a:r>
              <a:endParaRPr sz="1600" b="0" i="0" u="none" strike="noStrike" cap="none">
                <a:solidFill>
                  <a:schemeClr val="dk1"/>
                </a:solidFill>
                <a:latin typeface="Calibri"/>
                <a:ea typeface="Calibri"/>
                <a:cs typeface="Calibri"/>
                <a:sym typeface="Calibri"/>
              </a:endParaRPr>
            </a:p>
            <a:p>
              <a:pPr marL="914400" marR="0" lvl="0" indent="0" algn="l" rtl="0">
                <a:lnSpc>
                  <a:spcPct val="90000"/>
                </a:lnSpc>
                <a:spcBef>
                  <a:spcPts val="24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73" name="Google Shape;173;p5"/>
          <p:cNvSpPr txBox="1"/>
          <p:nvPr/>
        </p:nvSpPr>
        <p:spPr>
          <a:xfrm>
            <a:off x="355535" y="4996516"/>
            <a:ext cx="1218900" cy="522300"/>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chemeClr val="lt1"/>
              </a:buClr>
              <a:buSzPts val="3200"/>
              <a:buFont typeface="Calibri"/>
              <a:buNone/>
            </a:pPr>
            <a:r>
              <a:rPr lang="en-US" sz="3200">
                <a:solidFill>
                  <a:schemeClr val="lt1"/>
                </a:solidFill>
                <a:latin typeface="Calibri"/>
                <a:ea typeface="Calibri"/>
                <a:cs typeface="Calibri"/>
                <a:sym typeface="Calibri"/>
              </a:rPr>
              <a:t>Feb</a:t>
            </a:r>
            <a:endParaRPr sz="1400" b="0" i="0" u="none" strike="noStrike" cap="none">
              <a:solidFill>
                <a:srgbClr val="000000"/>
              </a:solidFill>
              <a:latin typeface="Arial"/>
              <a:ea typeface="Arial"/>
              <a:cs typeface="Arial"/>
              <a:sym typeface="Arial"/>
            </a:endParaRPr>
          </a:p>
        </p:txBody>
      </p:sp>
      <p:sp>
        <p:nvSpPr>
          <p:cNvPr id="174" name="Google Shape;174;p5"/>
          <p:cNvSpPr txBox="1"/>
          <p:nvPr/>
        </p:nvSpPr>
        <p:spPr>
          <a:xfrm>
            <a:off x="1655104" y="2463230"/>
            <a:ext cx="9723900" cy="1492200"/>
          </a:xfrm>
          <a:prstGeom prst="rect">
            <a:avLst/>
          </a:prstGeom>
          <a:noFill/>
          <a:ln>
            <a:noFill/>
          </a:ln>
        </p:spPr>
        <p:txBody>
          <a:bodyPr spcFirstLastPara="1" wrap="square" lIns="113775" tIns="10150" rIns="10150" bIns="10150" anchor="ctr" anchorCtr="0">
            <a:noAutofit/>
          </a:bodyPr>
          <a:lstStyle/>
          <a:p>
            <a:pPr marL="457200" marR="0" lvl="0" indent="-330200" algn="l" rtl="0">
              <a:lnSpc>
                <a:spcPct val="90000"/>
              </a:lnSpc>
              <a:spcBef>
                <a:spcPts val="0"/>
              </a:spcBef>
              <a:spcAft>
                <a:spcPts val="0"/>
              </a:spcAft>
              <a:buClr>
                <a:schemeClr val="dk1"/>
              </a:buClr>
              <a:buSzPts val="1600"/>
              <a:buFont typeface="Calibri"/>
              <a:buChar char="●"/>
            </a:pPr>
            <a:r>
              <a:rPr lang="en-US" sz="1600">
                <a:solidFill>
                  <a:schemeClr val="dk1"/>
                </a:solidFill>
                <a:latin typeface="Calibri"/>
                <a:ea typeface="Calibri"/>
                <a:cs typeface="Calibri"/>
                <a:sym typeface="Calibri"/>
              </a:rPr>
              <a:t>ESF Diagnostic Survey Results shared with campuses, along with an ESF Diagnostic Survey Results webinar</a:t>
            </a:r>
            <a:endParaRPr sz="1600">
              <a:solidFill>
                <a:schemeClr val="dk1"/>
              </a:solidFill>
              <a:latin typeface="Calibri"/>
              <a:ea typeface="Calibri"/>
              <a:cs typeface="Calibri"/>
              <a:sym typeface="Calibri"/>
            </a:endParaRPr>
          </a:p>
          <a:p>
            <a:pPr marL="457200" marR="0" lvl="0" indent="-330200" algn="l" rtl="0">
              <a:lnSpc>
                <a:spcPct val="90000"/>
              </a:lnSpc>
              <a:spcBef>
                <a:spcPts val="0"/>
              </a:spcBef>
              <a:spcAft>
                <a:spcPts val="0"/>
              </a:spcAft>
              <a:buClr>
                <a:schemeClr val="dk1"/>
              </a:buClr>
              <a:buSzPts val="1600"/>
              <a:buFont typeface="Calibri"/>
              <a:buChar char="●"/>
            </a:pPr>
            <a:r>
              <a:rPr lang="en-US" sz="1600" b="0" i="0" u="none" strike="noStrike" cap="none">
                <a:solidFill>
                  <a:schemeClr val="dk1"/>
                </a:solidFill>
                <a:latin typeface="Calibri"/>
                <a:ea typeface="Calibri"/>
                <a:cs typeface="Calibri"/>
                <a:sym typeface="Calibri"/>
              </a:rPr>
              <a:t>TETN January 9</a:t>
            </a:r>
            <a:endParaRPr sz="1600" b="0" i="0" u="none" strike="noStrike" cap="none">
              <a:solidFill>
                <a:schemeClr val="dk1"/>
              </a:solidFill>
              <a:latin typeface="Calibri"/>
              <a:ea typeface="Calibri"/>
              <a:cs typeface="Calibri"/>
              <a:sym typeface="Calibri"/>
            </a:endParaRPr>
          </a:p>
          <a:p>
            <a:pPr marL="457200" marR="0" lvl="0" indent="-330200" algn="l" rtl="0">
              <a:lnSpc>
                <a:spcPct val="90000"/>
              </a:lnSpc>
              <a:spcBef>
                <a:spcPts val="0"/>
              </a:spcBef>
              <a:spcAft>
                <a:spcPts val="0"/>
              </a:spcAft>
              <a:buClr>
                <a:schemeClr val="dk1"/>
              </a:buClr>
              <a:buSzPts val="1600"/>
              <a:buFont typeface="Calibri"/>
              <a:buChar char="●"/>
            </a:pPr>
            <a:r>
              <a:rPr lang="en-US" sz="1600" b="0" i="0" u="none" strike="noStrike" cap="none">
                <a:solidFill>
                  <a:schemeClr val="dk1"/>
                </a:solidFill>
                <a:latin typeface="Calibri"/>
                <a:ea typeface="Calibri"/>
                <a:cs typeface="Calibri"/>
                <a:sym typeface="Calibri"/>
              </a:rPr>
              <a:t>SI Lead Meeting January 22</a:t>
            </a:r>
            <a:endParaRPr sz="1400" b="0" i="0" u="none" strike="noStrike" cap="none">
              <a:solidFill>
                <a:schemeClr val="dk1"/>
              </a:solidFill>
              <a:latin typeface="Arial"/>
              <a:ea typeface="Arial"/>
              <a:cs typeface="Arial"/>
              <a:sym typeface="Arial"/>
            </a:endParaRPr>
          </a:p>
          <a:p>
            <a:pPr marL="457200" marR="0" lvl="0" indent="-330200" algn="l" rtl="0">
              <a:lnSpc>
                <a:spcPct val="90000"/>
              </a:lnSpc>
              <a:spcBef>
                <a:spcPts val="240"/>
              </a:spcBef>
              <a:spcAft>
                <a:spcPts val="0"/>
              </a:spcAft>
              <a:buClr>
                <a:schemeClr val="dk1"/>
              </a:buClr>
              <a:buSzPts val="1600"/>
              <a:buFont typeface="Calibri"/>
              <a:buChar char="●"/>
            </a:pPr>
            <a:r>
              <a:rPr lang="en-US" sz="1600" b="0" i="0" u="none" strike="noStrike" cap="none">
                <a:solidFill>
                  <a:schemeClr val="dk1"/>
                </a:solidFill>
                <a:latin typeface="Calibri"/>
                <a:ea typeface="Calibri"/>
                <a:cs typeface="Calibri"/>
                <a:sym typeface="Calibri"/>
              </a:rPr>
              <a:t>TEA calls/emails with DCSIs: </a:t>
            </a:r>
            <a:r>
              <a:rPr lang="en-US" sz="1600">
                <a:solidFill>
                  <a:schemeClr val="dk1"/>
                </a:solidFill>
                <a:latin typeface="Calibri"/>
                <a:ea typeface="Calibri"/>
                <a:cs typeface="Calibri"/>
                <a:sym typeface="Calibri"/>
              </a:rPr>
              <a:t>Progress Submission #1 </a:t>
            </a:r>
            <a:endParaRPr sz="1600" b="0" i="0" u="none" strike="noStrike" cap="none">
              <a:solidFill>
                <a:schemeClr val="dk1"/>
              </a:solidFill>
              <a:latin typeface="Calibri"/>
              <a:ea typeface="Calibri"/>
              <a:cs typeface="Calibri"/>
              <a:sym typeface="Calibri"/>
            </a:endParaRPr>
          </a:p>
          <a:p>
            <a:pPr marL="457200" marR="0" lvl="0" indent="-330200" algn="l" rtl="0">
              <a:lnSpc>
                <a:spcPct val="90000"/>
              </a:lnSpc>
              <a:spcBef>
                <a:spcPts val="240"/>
              </a:spcBef>
              <a:spcAft>
                <a:spcPts val="0"/>
              </a:spcAft>
              <a:buClr>
                <a:schemeClr val="dk1"/>
              </a:buClr>
              <a:buSzPts val="1600"/>
              <a:buFont typeface="Calibri"/>
              <a:buChar char="●"/>
            </a:pPr>
            <a:r>
              <a:rPr lang="en-US" sz="1600" b="0" i="0" u="none" strike="noStrike" cap="none">
                <a:solidFill>
                  <a:schemeClr val="dk1"/>
                </a:solidFill>
                <a:latin typeface="Calibri"/>
                <a:ea typeface="Calibri"/>
                <a:cs typeface="Calibri"/>
                <a:sym typeface="Calibri"/>
              </a:rPr>
              <a:t>TEA feedback re: DRPs</a:t>
            </a:r>
            <a:endParaRPr sz="1600" b="0" i="0" u="none" strike="noStrike" cap="none">
              <a:solidFill>
                <a:schemeClr val="dk1"/>
              </a:solidFill>
              <a:latin typeface="Calibri"/>
              <a:ea typeface="Calibri"/>
              <a:cs typeface="Calibri"/>
              <a:sym typeface="Calibri"/>
            </a:endParaRPr>
          </a:p>
          <a:p>
            <a:pPr marL="457200" marR="0" lvl="0" indent="-330200" algn="l" rtl="0">
              <a:lnSpc>
                <a:spcPct val="90000"/>
              </a:lnSpc>
              <a:spcBef>
                <a:spcPts val="240"/>
              </a:spcBef>
              <a:spcAft>
                <a:spcPts val="0"/>
              </a:spcAft>
              <a:buClr>
                <a:schemeClr val="dk1"/>
              </a:buClr>
              <a:buSzPts val="1600"/>
              <a:buFont typeface="Calibri"/>
              <a:buChar char="●"/>
            </a:pPr>
            <a:r>
              <a:rPr lang="en-US" sz="1600" b="0" i="0" u="none" strike="noStrike" cap="none">
                <a:solidFill>
                  <a:schemeClr val="dk1"/>
                </a:solidFill>
                <a:latin typeface="Calibri"/>
                <a:ea typeface="Calibri"/>
                <a:cs typeface="Calibri"/>
                <a:sym typeface="Calibri"/>
              </a:rPr>
              <a:t>Campuses and district implement TIPs</a:t>
            </a:r>
            <a:endParaRPr sz="1600" b="0" i="0" u="none" strike="noStrike" cap="none">
              <a:solidFill>
                <a:schemeClr val="dk1"/>
              </a:solidFill>
              <a:latin typeface="Calibri"/>
              <a:ea typeface="Calibri"/>
              <a:cs typeface="Calibri"/>
              <a:sym typeface="Calibri"/>
            </a:endParaRPr>
          </a:p>
          <a:p>
            <a:pPr marL="457200" marR="0" lvl="0" indent="-330200" algn="l" rtl="0">
              <a:lnSpc>
                <a:spcPct val="90000"/>
              </a:lnSpc>
              <a:spcBef>
                <a:spcPts val="240"/>
              </a:spcBef>
              <a:spcAft>
                <a:spcPts val="0"/>
              </a:spcAft>
              <a:buClr>
                <a:schemeClr val="dk1"/>
              </a:buClr>
              <a:buSzPts val="1600"/>
              <a:buFont typeface="Calibri"/>
              <a:buChar char="●"/>
            </a:pPr>
            <a:r>
              <a:rPr lang="en-US" sz="1600" b="0" i="0" u="none" strike="noStrike" cap="none">
                <a:solidFill>
                  <a:schemeClr val="dk1"/>
                </a:solidFill>
                <a:latin typeface="Calibri"/>
                <a:ea typeface="Calibri"/>
                <a:cs typeface="Calibri"/>
                <a:sym typeface="Calibri"/>
              </a:rPr>
              <a:t>Window for ESF Spring Diagnostic Visits begins </a:t>
            </a:r>
            <a:endParaRPr sz="1600" b="0" i="0" u="none" strike="noStrike" cap="none">
              <a:solidFill>
                <a:schemeClr val="dk1"/>
              </a:solidFill>
              <a:latin typeface="Calibri"/>
              <a:ea typeface="Calibri"/>
              <a:cs typeface="Calibri"/>
              <a:sym typeface="Calibri"/>
            </a:endParaRPr>
          </a:p>
          <a:p>
            <a:pPr marL="914400" marR="0" lvl="0" indent="0" algn="l" rtl="0">
              <a:lnSpc>
                <a:spcPct val="90000"/>
              </a:lnSpc>
              <a:spcBef>
                <a:spcPts val="24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 name="Google Shape;175;p5"/>
          <p:cNvSpPr txBox="1"/>
          <p:nvPr/>
        </p:nvSpPr>
        <p:spPr>
          <a:xfrm>
            <a:off x="355535" y="3059041"/>
            <a:ext cx="1218900" cy="522300"/>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chemeClr val="lt1"/>
              </a:buClr>
              <a:buSzPts val="3200"/>
              <a:buFont typeface="Calibri"/>
              <a:buNone/>
            </a:pPr>
            <a:r>
              <a:rPr lang="en-US" sz="3200" b="0" i="0" u="none" strike="noStrike" cap="none">
                <a:solidFill>
                  <a:schemeClr val="lt1"/>
                </a:solidFill>
                <a:latin typeface="Calibri"/>
                <a:ea typeface="Calibri"/>
                <a:cs typeface="Calibri"/>
                <a:sym typeface="Calibri"/>
              </a:rPr>
              <a:t>Jan</a:t>
            </a:r>
            <a:endParaRPr sz="1400" b="0" i="0" u="none" strike="noStrike" cap="none">
              <a:solidFill>
                <a:srgbClr val="000000"/>
              </a:solidFill>
              <a:latin typeface="Arial"/>
              <a:ea typeface="Arial"/>
              <a:cs typeface="Arial"/>
              <a:sym typeface="Arial"/>
            </a:endParaRPr>
          </a:p>
        </p:txBody>
      </p:sp>
      <p:sp>
        <p:nvSpPr>
          <p:cNvPr id="176" name="Google Shape;176;p5"/>
          <p:cNvSpPr txBox="1"/>
          <p:nvPr/>
        </p:nvSpPr>
        <p:spPr>
          <a:xfrm>
            <a:off x="1655104" y="4142330"/>
            <a:ext cx="9723900" cy="1492200"/>
          </a:xfrm>
          <a:prstGeom prst="rect">
            <a:avLst/>
          </a:prstGeom>
          <a:noFill/>
          <a:ln>
            <a:noFill/>
          </a:ln>
        </p:spPr>
        <p:txBody>
          <a:bodyPr spcFirstLastPara="1" wrap="square" lIns="113775" tIns="10150" rIns="10150" bIns="10150" anchor="ctr" anchorCtr="0">
            <a:noAutofit/>
          </a:bodyPr>
          <a:lstStyle/>
          <a:p>
            <a:pPr marL="457200" marR="0" lvl="0" indent="-330200" algn="l" rtl="0">
              <a:lnSpc>
                <a:spcPct val="90000"/>
              </a:lnSpc>
              <a:spcBef>
                <a:spcPts val="0"/>
              </a:spcBef>
              <a:spcAft>
                <a:spcPts val="0"/>
              </a:spcAft>
              <a:buClr>
                <a:schemeClr val="dk1"/>
              </a:buClr>
              <a:buSzPts val="1600"/>
              <a:buFont typeface="Calibri"/>
              <a:buChar char="●"/>
            </a:pPr>
            <a:r>
              <a:rPr lang="en-US" sz="1600" b="0" i="0" u="none" strike="noStrike" cap="none">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
                  </a:ext>
                </a:extLst>
              </a:rPr>
              <a:t>TE</a:t>
            </a:r>
            <a:r>
              <a:rPr lang="en-US" sz="1600" b="0" i="0" u="none" strike="noStrike" cap="none">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5"/>
                  </a:ext>
                </a:extLst>
              </a:rPr>
              <a:t>TN</a:t>
            </a:r>
            <a:r>
              <a:rPr lang="en-US" sz="1600" b="0" i="0" u="none" strike="noStrike" cap="none">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6"/>
                  </a:ext>
                </a:extLst>
              </a:rPr>
              <a:t> </a:t>
            </a:r>
            <a:r>
              <a:rPr lang="en-US" sz="160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7"/>
                  </a:ext>
                </a:extLst>
              </a:rPr>
              <a:t>February 6</a:t>
            </a:r>
            <a:endParaRPr sz="1600" b="0" i="0" u="none" strike="noStrike" cap="none">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8"/>
                </a:ext>
              </a:extLst>
            </a:endParaRPr>
          </a:p>
          <a:p>
            <a:pPr marL="457200" lvl="0" indent="-330200" algn="l" rtl="0">
              <a:lnSpc>
                <a:spcPct val="90000"/>
              </a:lnSpc>
              <a:spcBef>
                <a:spcPts val="240"/>
              </a:spcBef>
              <a:spcAft>
                <a:spcPts val="0"/>
              </a:spcAft>
              <a:buClr>
                <a:schemeClr val="dk1"/>
              </a:buClr>
              <a:buSzPts val="1600"/>
              <a:buFont typeface="Calibri"/>
              <a:buChar char="●"/>
            </a:pPr>
            <a:r>
              <a:rPr lang="en-US" sz="1600">
                <a:solidFill>
                  <a:schemeClr val="dk1"/>
                </a:solidFill>
                <a:latin typeface="Calibri"/>
                <a:ea typeface="Calibri"/>
                <a:cs typeface="Calibri"/>
                <a:sym typeface="Calibri"/>
              </a:rPr>
              <a:t>TEA calls/emails with DCSIs: Progress Submission #1 </a:t>
            </a:r>
            <a:endParaRPr sz="1600" b="0" i="0" u="none" strike="noStrike" cap="none">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9"/>
                </a:ext>
              </a:extLst>
            </a:endParaRPr>
          </a:p>
          <a:p>
            <a:pPr marL="457200" marR="0" lvl="0" indent="-330200" algn="l" rtl="0">
              <a:lnSpc>
                <a:spcPct val="90000"/>
              </a:lnSpc>
              <a:spcBef>
                <a:spcPts val="240"/>
              </a:spcBef>
              <a:spcAft>
                <a:spcPts val="0"/>
              </a:spcAft>
              <a:buClr>
                <a:schemeClr val="dk1"/>
              </a:buClr>
              <a:buSzPts val="1600"/>
              <a:buFont typeface="Calibri"/>
              <a:buChar char="●"/>
            </a:pPr>
            <a:r>
              <a:rPr lang="en-US" sz="1600" b="0" i="0" u="none" strike="noStrike" cap="none">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0"/>
                  </a:ext>
                </a:extLst>
              </a:rPr>
              <a:t>Campuses and district implement TIPs</a:t>
            </a:r>
            <a:endParaRPr sz="1600" b="0" i="0" u="none" strike="noStrike" cap="none">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1"/>
                </a:ext>
              </a:extLst>
            </a:endParaRPr>
          </a:p>
          <a:p>
            <a:pPr marL="457200" lvl="0" indent="-330200" algn="l" rtl="0">
              <a:spcBef>
                <a:spcPts val="0"/>
              </a:spcBef>
              <a:spcAft>
                <a:spcPts val="0"/>
              </a:spcAft>
              <a:buClr>
                <a:schemeClr val="dk1"/>
              </a:buClr>
              <a:buSzPts val="1600"/>
              <a:buFont typeface="Calibri"/>
              <a:buChar char="●"/>
            </a:pPr>
            <a:r>
              <a:rPr lang="en-US" sz="1600">
                <a:solidFill>
                  <a:schemeClr val="dk1"/>
                </a:solidFill>
                <a:latin typeface="Calibri"/>
                <a:ea typeface="Calibri"/>
                <a:cs typeface="Calibri"/>
                <a:sym typeface="Calibri"/>
              </a:rPr>
              <a:t>Supporting campuses in preparing Mid-year funding reports</a:t>
            </a:r>
            <a:endParaRPr sz="1600">
              <a:solidFill>
                <a:schemeClr val="dk1"/>
              </a:solidFill>
              <a:latin typeface="Calibri"/>
              <a:ea typeface="Calibri"/>
              <a:cs typeface="Calibri"/>
              <a:sym typeface="Calibri"/>
            </a:endParaRPr>
          </a:p>
          <a:p>
            <a:pPr marL="457200" lvl="0" indent="-330200" algn="l" rtl="0">
              <a:spcBef>
                <a:spcPts val="0"/>
              </a:spcBef>
              <a:spcAft>
                <a:spcPts val="0"/>
              </a:spcAft>
              <a:buClr>
                <a:schemeClr val="dk1"/>
              </a:buClr>
              <a:buSzPts val="1600"/>
              <a:buFont typeface="Calibri"/>
              <a:buChar char="●"/>
            </a:pPr>
            <a:r>
              <a:rPr lang="en-US" sz="1600">
                <a:solidFill>
                  <a:schemeClr val="dk1"/>
                </a:solidFill>
                <a:latin typeface="Calibri"/>
                <a:ea typeface="Calibri"/>
                <a:cs typeface="Calibri"/>
                <a:sym typeface="Calibri"/>
              </a:rPr>
              <a:t>Progress #2 Submissions Dues 2/28</a:t>
            </a:r>
            <a:endParaRPr sz="1600">
              <a:solidFill>
                <a:schemeClr val="dk1"/>
              </a:solidFill>
              <a:latin typeface="Calibri"/>
              <a:ea typeface="Calibri"/>
              <a:cs typeface="Calibri"/>
              <a:sym typeface="Calibri"/>
            </a:endParaRPr>
          </a:p>
        </p:txBody>
      </p:sp>
      <p:sp>
        <p:nvSpPr>
          <p:cNvPr id="177" name="Google Shape;177;p5"/>
          <p:cNvSpPr/>
          <p:nvPr/>
        </p:nvSpPr>
        <p:spPr>
          <a:xfrm>
            <a:off x="0" y="6243419"/>
            <a:ext cx="12192000" cy="70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rgbClr val="FFFFFF"/>
                </a:solidFill>
                <a:latin typeface="Calibri"/>
                <a:ea typeface="Calibri"/>
                <a:cs typeface="Calibri"/>
                <a:sym typeface="Calibri"/>
              </a:rPr>
              <a:t>SLIDO.COM EVENT </a:t>
            </a:r>
            <a:r>
              <a:rPr lang="en-US" sz="4000" b="0" i="0" u="none" strike="noStrike" cap="none">
                <a:solidFill>
                  <a:srgbClr val="FFFFFF"/>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2"/>
                  </a:ext>
                </a:extLst>
              </a:rPr>
              <a:t>CODE</a:t>
            </a:r>
            <a:r>
              <a:rPr lang="en-US" sz="4000" b="0" i="0" u="none" strike="noStrike" cap="none">
                <a:solidFill>
                  <a:srgbClr val="FFFFFF"/>
                </a:solidFill>
                <a:latin typeface="Calibri"/>
                <a:ea typeface="Calibri"/>
                <a:cs typeface="Calibri"/>
                <a:sym typeface="Calibri"/>
              </a:rPr>
              <a:t>: N646</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Google Shape;592;p40"/>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SzPts val="1800"/>
              <a:buNone/>
            </a:pPr>
            <a:r>
              <a:rPr lang="en-US">
                <a:solidFill>
                  <a:srgbClr val="434343"/>
                </a:solidFill>
              </a:rPr>
              <a:t>General Communication: The Weekly Newsletter </a:t>
            </a:r>
            <a:endParaRPr>
              <a:solidFill>
                <a:srgbClr val="434343"/>
              </a:solidFill>
            </a:endParaRPr>
          </a:p>
        </p:txBody>
      </p:sp>
      <p:sp>
        <p:nvSpPr>
          <p:cNvPr id="593" name="Google Shape;593;p40"/>
          <p:cNvSpPr txBox="1">
            <a:spLocks noGrp="1"/>
          </p:cNvSpPr>
          <p:nvPr>
            <p:ph type="body" idx="1"/>
          </p:nvPr>
        </p:nvSpPr>
        <p:spPr>
          <a:xfrm>
            <a:off x="832680" y="1843058"/>
            <a:ext cx="10058400" cy="4513200"/>
          </a:xfrm>
          <a:prstGeom prst="rect">
            <a:avLst/>
          </a:prstGeom>
          <a:noFill/>
          <a:ln>
            <a:noFill/>
          </a:ln>
        </p:spPr>
        <p:txBody>
          <a:bodyPr spcFirstLastPara="1" wrap="square" lIns="0" tIns="45700" rIns="0" bIns="45700" anchor="t" anchorCtr="0">
            <a:noAutofit/>
          </a:bodyPr>
          <a:lstStyle/>
          <a:p>
            <a:pPr marL="91440" lvl="0" indent="0" algn="l" rtl="0">
              <a:lnSpc>
                <a:spcPct val="100000"/>
              </a:lnSpc>
              <a:spcBef>
                <a:spcPts val="0"/>
              </a:spcBef>
              <a:spcAft>
                <a:spcPts val="0"/>
              </a:spcAft>
              <a:buSzPts val="1800"/>
              <a:buNone/>
            </a:pPr>
            <a:endParaRPr sz="1100" b="1">
              <a:solidFill>
                <a:schemeClr val="dk1"/>
              </a:solidFill>
            </a:endParaRPr>
          </a:p>
          <a:p>
            <a:pPr marL="384048" lvl="1" indent="-220980" algn="l" rtl="0">
              <a:lnSpc>
                <a:spcPct val="100000"/>
              </a:lnSpc>
              <a:spcBef>
                <a:spcPts val="0"/>
              </a:spcBef>
              <a:spcAft>
                <a:spcPts val="0"/>
              </a:spcAft>
              <a:buClr>
                <a:schemeClr val="dk1"/>
              </a:buClr>
              <a:buSzPts val="2400"/>
              <a:buChar char="◦"/>
            </a:pPr>
            <a:r>
              <a:rPr lang="en-US" sz="2400">
                <a:solidFill>
                  <a:schemeClr val="dk1"/>
                </a:solidFill>
              </a:rPr>
              <a:t>Remember, it is the source of all relevant and timely information</a:t>
            </a:r>
            <a:endParaRPr sz="2400">
              <a:solidFill>
                <a:schemeClr val="dk1"/>
              </a:solidFill>
            </a:endParaRPr>
          </a:p>
          <a:p>
            <a:pPr marL="384048" lvl="0" indent="0" algn="l" rtl="0">
              <a:lnSpc>
                <a:spcPct val="100000"/>
              </a:lnSpc>
              <a:spcBef>
                <a:spcPts val="0"/>
              </a:spcBef>
              <a:spcAft>
                <a:spcPts val="0"/>
              </a:spcAft>
              <a:buSzPts val="1800"/>
              <a:buNone/>
            </a:pPr>
            <a:endParaRPr sz="2400">
              <a:solidFill>
                <a:schemeClr val="dk1"/>
              </a:solidFill>
            </a:endParaRPr>
          </a:p>
          <a:p>
            <a:pPr marL="384048" lvl="1" indent="-220980" algn="l" rtl="0">
              <a:lnSpc>
                <a:spcPct val="100000"/>
              </a:lnSpc>
              <a:spcBef>
                <a:spcPts val="0"/>
              </a:spcBef>
              <a:spcAft>
                <a:spcPts val="0"/>
              </a:spcAft>
              <a:buClr>
                <a:schemeClr val="dk1"/>
              </a:buClr>
              <a:buSzPts val="2400"/>
              <a:buChar char="◦"/>
            </a:pPr>
            <a:r>
              <a:rPr lang="en-US" sz="2400"/>
              <a:t>It will continue to come from the SI division mailbox in standard email form. </a:t>
            </a:r>
            <a:endParaRPr sz="2400"/>
          </a:p>
          <a:p>
            <a:pPr marL="384048" lvl="0" indent="0" algn="l" rtl="0">
              <a:lnSpc>
                <a:spcPct val="100000"/>
              </a:lnSpc>
              <a:spcBef>
                <a:spcPts val="0"/>
              </a:spcBef>
              <a:spcAft>
                <a:spcPts val="0"/>
              </a:spcAft>
              <a:buSzPts val="1800"/>
              <a:buNone/>
            </a:pPr>
            <a:endParaRPr sz="2400"/>
          </a:p>
          <a:p>
            <a:pPr marL="0" lvl="0" indent="0" algn="l" rtl="0">
              <a:lnSpc>
                <a:spcPct val="100000"/>
              </a:lnSpc>
              <a:spcBef>
                <a:spcPts val="0"/>
              </a:spcBef>
              <a:spcAft>
                <a:spcPts val="0"/>
              </a:spcAft>
              <a:buNone/>
            </a:pPr>
            <a:endParaRPr sz="2400"/>
          </a:p>
        </p:txBody>
      </p:sp>
      <p:sp>
        <p:nvSpPr>
          <p:cNvPr id="594" name="Google Shape;594;p40"/>
          <p:cNvSpPr/>
          <p:nvPr/>
        </p:nvSpPr>
        <p:spPr>
          <a:xfrm>
            <a:off x="0" y="6243419"/>
            <a:ext cx="12192000" cy="70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endParaRPr sz="1400" b="0" i="0" u="none" strike="noStrike" cap="none">
              <a:solidFill>
                <a:srgbClr val="000000"/>
              </a:solidFill>
              <a:latin typeface="Arial"/>
              <a:ea typeface="Arial"/>
              <a:cs typeface="Arial"/>
              <a:sym typeface="Arial"/>
            </a:endParaRPr>
          </a:p>
        </p:txBody>
      </p:sp>
      <p:sp>
        <p:nvSpPr>
          <p:cNvPr id="595" name="Google Shape;595;p40"/>
          <p:cNvSpPr/>
          <p:nvPr/>
        </p:nvSpPr>
        <p:spPr>
          <a:xfrm>
            <a:off x="0" y="6243419"/>
            <a:ext cx="12192000" cy="70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rgbClr val="FFFFFF"/>
                </a:solidFill>
                <a:latin typeface="Calibri"/>
                <a:ea typeface="Calibri"/>
                <a:cs typeface="Calibri"/>
                <a:sym typeface="Calibri"/>
              </a:rPr>
              <a:t>SLIDO.COM EVENT </a:t>
            </a:r>
            <a:r>
              <a:rPr lang="en-US" sz="4000" b="0" i="0" u="none" strike="noStrike" cap="none">
                <a:solidFill>
                  <a:srgbClr val="FFFFFF"/>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51"/>
                  </a:ext>
                </a:extLst>
              </a:rPr>
              <a:t>CODE</a:t>
            </a:r>
            <a:r>
              <a:rPr lang="en-US" sz="4000" b="0" i="0" u="none" strike="noStrike" cap="none">
                <a:solidFill>
                  <a:srgbClr val="FFFFFF"/>
                </a:solidFill>
                <a:latin typeface="Calibri"/>
                <a:ea typeface="Calibri"/>
                <a:cs typeface="Calibri"/>
                <a:sym typeface="Calibri"/>
              </a:rPr>
              <a:t>: N646</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1" name="Google Shape;601;p42"/>
          <p:cNvSpPr txBox="1">
            <a:spLocks noGrp="1"/>
          </p:cNvSpPr>
          <p:nvPr>
            <p:ph type="title"/>
          </p:nvPr>
        </p:nvSpPr>
        <p:spPr>
          <a:xfrm>
            <a:off x="174171" y="262998"/>
            <a:ext cx="12017828" cy="1450757"/>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400"/>
              <a:buFont typeface="Calibri"/>
              <a:buNone/>
            </a:pPr>
            <a:r>
              <a:rPr lang="en-US" sz="4400"/>
              <a:t>Questions</a:t>
            </a:r>
            <a:endParaRPr/>
          </a:p>
        </p:txBody>
      </p:sp>
      <p:sp>
        <p:nvSpPr>
          <p:cNvPr id="602" name="Google Shape;602;p42"/>
          <p:cNvSpPr/>
          <p:nvPr/>
        </p:nvSpPr>
        <p:spPr>
          <a:xfrm>
            <a:off x="0" y="6243419"/>
            <a:ext cx="12192000" cy="70788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endParaRPr sz="1400" b="0" i="0" u="none" strike="noStrike" cap="none">
              <a:solidFill>
                <a:srgbClr val="000000"/>
              </a:solidFill>
              <a:latin typeface="Arial"/>
              <a:ea typeface="Arial"/>
              <a:cs typeface="Arial"/>
              <a:sym typeface="Arial"/>
            </a:endParaRPr>
          </a:p>
        </p:txBody>
      </p:sp>
      <p:sp>
        <p:nvSpPr>
          <p:cNvPr id="603" name="Google Shape;603;p42"/>
          <p:cNvSpPr txBox="1">
            <a:spLocks noGrp="1"/>
          </p:cNvSpPr>
          <p:nvPr>
            <p:ph type="body" idx="1"/>
          </p:nvPr>
        </p:nvSpPr>
        <p:spPr>
          <a:xfrm>
            <a:off x="1097280" y="1764088"/>
            <a:ext cx="10058400" cy="4479300"/>
          </a:xfrm>
          <a:prstGeom prst="rect">
            <a:avLst/>
          </a:prstGeom>
          <a:noFill/>
          <a:ln>
            <a:noFill/>
          </a:ln>
        </p:spPr>
        <p:txBody>
          <a:bodyPr spcFirstLastPara="1" wrap="square" lIns="0" tIns="45700" rIns="0" bIns="45700" anchor="t" anchorCtr="0">
            <a:noAutofit/>
          </a:bodyPr>
          <a:lstStyle/>
          <a:p>
            <a:pPr marL="91440" lvl="0" indent="-91440" algn="ctr" rtl="0">
              <a:lnSpc>
                <a:spcPct val="90000"/>
              </a:lnSpc>
              <a:spcBef>
                <a:spcPts val="0"/>
              </a:spcBef>
              <a:spcAft>
                <a:spcPts val="0"/>
              </a:spcAft>
              <a:buSzPts val="2400"/>
              <a:buFont typeface="Arial"/>
              <a:buChar char=" "/>
            </a:pPr>
            <a:r>
              <a:rPr lang="en-US" sz="2400">
                <a:latin typeface="Arial"/>
                <a:ea typeface="Arial"/>
                <a:cs typeface="Arial"/>
                <a:sym typeface="Arial"/>
              </a:rPr>
              <a:t>firstname.lastname@tea.texas.gov</a:t>
            </a:r>
            <a:endParaRPr sz="2400">
              <a:latin typeface="Arial"/>
              <a:ea typeface="Arial"/>
              <a:cs typeface="Arial"/>
              <a:sym typeface="Arial"/>
            </a:endParaRPr>
          </a:p>
          <a:p>
            <a:pPr marL="91440" lvl="0" indent="60960" algn="l" rtl="0">
              <a:lnSpc>
                <a:spcPct val="90000"/>
              </a:lnSpc>
              <a:spcBef>
                <a:spcPts val="1400"/>
              </a:spcBef>
              <a:spcAft>
                <a:spcPts val="0"/>
              </a:spcAft>
              <a:buSzPts val="2400"/>
              <a:buFont typeface="Arial"/>
              <a:buNone/>
            </a:pPr>
            <a:endParaRPr sz="2400">
              <a:latin typeface="Arial"/>
              <a:ea typeface="Arial"/>
              <a:cs typeface="Arial"/>
              <a:sym typeface="Arial"/>
            </a:endParaRPr>
          </a:p>
          <a:p>
            <a:pPr marL="91440" lvl="0" indent="-91440" algn="l" rtl="0">
              <a:lnSpc>
                <a:spcPct val="115000"/>
              </a:lnSpc>
              <a:spcBef>
                <a:spcPts val="0"/>
              </a:spcBef>
              <a:spcAft>
                <a:spcPts val="0"/>
              </a:spcAft>
              <a:buClr>
                <a:schemeClr val="dk1"/>
              </a:buClr>
              <a:buSzPts val="2400"/>
              <a:buFont typeface="Arial"/>
              <a:buChar char=" "/>
            </a:pPr>
            <a:r>
              <a:rPr lang="en-US" sz="2400" b="1">
                <a:latin typeface="Arial"/>
                <a:ea typeface="Arial"/>
                <a:cs typeface="Arial"/>
                <a:sym typeface="Arial"/>
              </a:rPr>
              <a:t>Connor Grady: </a:t>
            </a:r>
            <a:r>
              <a:rPr lang="en-US" sz="2400">
                <a:latin typeface="Arial"/>
                <a:ea typeface="Arial"/>
                <a:cs typeface="Arial"/>
                <a:sym typeface="Arial"/>
              </a:rPr>
              <a:t>1, 2, 3, 4, 9, 14, 15</a:t>
            </a:r>
            <a:endParaRPr sz="2400">
              <a:latin typeface="Arial"/>
              <a:ea typeface="Arial"/>
              <a:cs typeface="Arial"/>
              <a:sym typeface="Arial"/>
            </a:endParaRPr>
          </a:p>
          <a:p>
            <a:pPr marL="91440" lvl="0" indent="-91440" algn="l" rtl="0">
              <a:lnSpc>
                <a:spcPct val="115000"/>
              </a:lnSpc>
              <a:spcBef>
                <a:spcPts val="0"/>
              </a:spcBef>
              <a:spcAft>
                <a:spcPts val="0"/>
              </a:spcAft>
              <a:buClr>
                <a:schemeClr val="dk1"/>
              </a:buClr>
              <a:buSzPts val="2400"/>
              <a:buFont typeface="Arial"/>
              <a:buChar char=" "/>
            </a:pPr>
            <a:r>
              <a:rPr lang="en-US" sz="2400" b="1">
                <a:latin typeface="Arial"/>
                <a:ea typeface="Arial"/>
                <a:cs typeface="Arial"/>
                <a:sym typeface="Arial"/>
              </a:rPr>
              <a:t>Michele O’Donnell:</a:t>
            </a:r>
            <a:r>
              <a:rPr lang="en-US" sz="2400">
                <a:latin typeface="Arial"/>
                <a:ea typeface="Arial"/>
                <a:cs typeface="Arial"/>
                <a:sym typeface="Arial"/>
              </a:rPr>
              <a:t> 6, 7, 10, 17</a:t>
            </a:r>
            <a:endParaRPr sz="2400">
              <a:latin typeface="Arial"/>
              <a:ea typeface="Arial"/>
              <a:cs typeface="Arial"/>
              <a:sym typeface="Arial"/>
            </a:endParaRPr>
          </a:p>
          <a:p>
            <a:pPr marL="91440" lvl="0" indent="-91440" algn="l" rtl="0">
              <a:lnSpc>
                <a:spcPct val="115000"/>
              </a:lnSpc>
              <a:spcBef>
                <a:spcPts val="0"/>
              </a:spcBef>
              <a:spcAft>
                <a:spcPts val="0"/>
              </a:spcAft>
              <a:buClr>
                <a:schemeClr val="dk1"/>
              </a:buClr>
              <a:buSzPts val="2400"/>
              <a:buFont typeface="Arial"/>
              <a:buChar char=" "/>
            </a:pPr>
            <a:r>
              <a:rPr lang="en-US" sz="2400" b="1">
                <a:latin typeface="Arial"/>
                <a:ea typeface="Arial"/>
                <a:cs typeface="Arial"/>
                <a:sym typeface="Arial"/>
              </a:rPr>
              <a:t>Joanne Crompton: </a:t>
            </a:r>
            <a:r>
              <a:rPr lang="en-US" sz="2400">
                <a:latin typeface="Arial"/>
                <a:ea typeface="Arial"/>
                <a:cs typeface="Arial"/>
                <a:sym typeface="Arial"/>
              </a:rPr>
              <a:t>8, 13, 18, 19, 20</a:t>
            </a:r>
            <a:endParaRPr sz="2400">
              <a:latin typeface="Arial"/>
              <a:ea typeface="Arial"/>
              <a:cs typeface="Arial"/>
              <a:sym typeface="Arial"/>
            </a:endParaRPr>
          </a:p>
          <a:p>
            <a:pPr marL="91440" lvl="0" indent="-91440" algn="l" rtl="0">
              <a:lnSpc>
                <a:spcPct val="115000"/>
              </a:lnSpc>
              <a:spcBef>
                <a:spcPts val="0"/>
              </a:spcBef>
              <a:spcAft>
                <a:spcPts val="0"/>
              </a:spcAft>
              <a:buClr>
                <a:schemeClr val="dk1"/>
              </a:buClr>
              <a:buSzPts val="2400"/>
              <a:buFont typeface="Arial"/>
              <a:buChar char=" "/>
            </a:pPr>
            <a:r>
              <a:rPr lang="en-US" sz="2400" b="1">
                <a:latin typeface="Arial"/>
                <a:ea typeface="Arial"/>
                <a:cs typeface="Arial"/>
                <a:sym typeface="Arial"/>
              </a:rPr>
              <a:t>Ashley Mezger: </a:t>
            </a:r>
            <a:r>
              <a:rPr lang="en-US" sz="2400">
                <a:latin typeface="Arial"/>
                <a:ea typeface="Arial"/>
                <a:cs typeface="Arial"/>
                <a:sym typeface="Arial"/>
              </a:rPr>
              <a:t> 5, 11, 12, 16</a:t>
            </a:r>
            <a:endParaRPr sz="2400">
              <a:latin typeface="Arial"/>
              <a:ea typeface="Arial"/>
              <a:cs typeface="Arial"/>
              <a:sym typeface="Arial"/>
            </a:endParaRPr>
          </a:p>
          <a:p>
            <a:pPr marL="0" lvl="0" indent="0" algn="l" rtl="0">
              <a:lnSpc>
                <a:spcPct val="90000"/>
              </a:lnSpc>
              <a:spcBef>
                <a:spcPts val="1400"/>
              </a:spcBef>
              <a:spcAft>
                <a:spcPts val="0"/>
              </a:spcAft>
              <a:buSzPts val="1800"/>
              <a:buNone/>
            </a:pPr>
            <a:endParaRPr sz="1400"/>
          </a:p>
          <a:p>
            <a:pPr marL="91440" lvl="0" indent="0" algn="l" rtl="0">
              <a:lnSpc>
                <a:spcPct val="90000"/>
              </a:lnSpc>
              <a:spcBef>
                <a:spcPts val="1400"/>
              </a:spcBef>
              <a:spcAft>
                <a:spcPts val="0"/>
              </a:spcAft>
              <a:buSzPts val="2000"/>
              <a:buNone/>
            </a:pPr>
            <a:endParaRPr sz="1400"/>
          </a:p>
        </p:txBody>
      </p:sp>
      <p:sp>
        <p:nvSpPr>
          <p:cNvPr id="604" name="Google Shape;604;p42"/>
          <p:cNvSpPr/>
          <p:nvPr/>
        </p:nvSpPr>
        <p:spPr>
          <a:xfrm>
            <a:off x="0" y="6243419"/>
            <a:ext cx="12192000" cy="70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rgbClr val="FFFFFF"/>
                </a:solidFill>
                <a:latin typeface="Calibri"/>
                <a:ea typeface="Calibri"/>
                <a:cs typeface="Calibri"/>
                <a:sym typeface="Calibri"/>
              </a:rPr>
              <a:t>SLIDO.COM EVENT </a:t>
            </a:r>
            <a:r>
              <a:rPr lang="en-US" sz="4000" b="0" i="0" u="none" strike="noStrike" cap="none">
                <a:solidFill>
                  <a:srgbClr val="FFFFFF"/>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52"/>
                  </a:ext>
                </a:extLst>
              </a:rPr>
              <a:t>CODE</a:t>
            </a:r>
            <a:r>
              <a:rPr lang="en-US" sz="4000" b="0" i="0" u="none" strike="noStrike" cap="none">
                <a:solidFill>
                  <a:srgbClr val="FFFFFF"/>
                </a:solidFill>
                <a:latin typeface="Calibri"/>
                <a:ea typeface="Calibri"/>
                <a:cs typeface="Calibri"/>
                <a:sym typeface="Calibri"/>
              </a:rPr>
              <a:t>: N646</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6"/>
          <p:cNvSpPr txBox="1">
            <a:spLocks noGrp="1"/>
          </p:cNvSpPr>
          <p:nvPr>
            <p:ph type="title"/>
          </p:nvPr>
        </p:nvSpPr>
        <p:spPr>
          <a:xfrm>
            <a:off x="516300" y="286600"/>
            <a:ext cx="11227800" cy="14508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800"/>
              <a:buFont typeface="Calibri"/>
              <a:buNone/>
            </a:pPr>
            <a:r>
              <a:rPr lang="en-US"/>
              <a:t>2019-2020 SI Lead in person meeting dates</a:t>
            </a:r>
            <a:endParaRPr/>
          </a:p>
        </p:txBody>
      </p:sp>
      <p:graphicFrame>
        <p:nvGraphicFramePr>
          <p:cNvPr id="183" name="Google Shape;183;p6"/>
          <p:cNvGraphicFramePr/>
          <p:nvPr/>
        </p:nvGraphicFramePr>
        <p:xfrm>
          <a:off x="788025" y="1945775"/>
          <a:ext cx="10287000" cy="1645830"/>
        </p:xfrm>
        <a:graphic>
          <a:graphicData uri="http://schemas.openxmlformats.org/drawingml/2006/table">
            <a:tbl>
              <a:tblPr>
                <a:noFill/>
                <a:tableStyleId>{DAE12B7B-3C4C-4BBD-A392-3584C0FD9DD8}</a:tableStyleId>
              </a:tblPr>
              <a:tblGrid>
                <a:gridCol w="5143500">
                  <a:extLst>
                    <a:ext uri="{9D8B030D-6E8A-4147-A177-3AD203B41FA5}">
                      <a16:colId xmlns:a16="http://schemas.microsoft.com/office/drawing/2014/main" val="20000"/>
                    </a:ext>
                  </a:extLst>
                </a:gridCol>
                <a:gridCol w="5143500">
                  <a:extLst>
                    <a:ext uri="{9D8B030D-6E8A-4147-A177-3AD203B41FA5}">
                      <a16:colId xmlns:a16="http://schemas.microsoft.com/office/drawing/2014/main" val="20001"/>
                    </a:ext>
                  </a:extLst>
                </a:gridCol>
              </a:tblGrid>
              <a:tr h="381000">
                <a:tc>
                  <a:txBody>
                    <a:bodyPr/>
                    <a:lstStyle/>
                    <a:p>
                      <a:pPr marL="0" marR="0" lvl="0" indent="0" algn="ctr" rtl="0">
                        <a:lnSpc>
                          <a:spcPct val="100000"/>
                        </a:lnSpc>
                        <a:spcBef>
                          <a:spcPts val="0"/>
                        </a:spcBef>
                        <a:spcAft>
                          <a:spcPts val="0"/>
                        </a:spcAft>
                        <a:buClr>
                          <a:srgbClr val="000000"/>
                        </a:buClr>
                        <a:buSzPts val="2400"/>
                        <a:buFont typeface="Arial"/>
                        <a:buNone/>
                      </a:pPr>
                      <a:r>
                        <a:rPr lang="en-US" sz="2400" b="1" u="none" strike="noStrike" cap="none"/>
                        <a:t>Date</a:t>
                      </a:r>
                      <a:endParaRPr sz="2400" b="1"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b="1" u="none" strike="noStrike" cap="none"/>
                        <a:t>Location</a:t>
                      </a:r>
                      <a:endParaRPr sz="2400" b="1" u="none" strike="noStrike" cap="none"/>
                    </a:p>
                  </a:txBody>
                  <a:tcPr marL="91425" marR="91425" marT="91425" marB="91425"/>
                </a:tc>
                <a:extLst>
                  <a:ext uri="{0D108BD9-81ED-4DB2-BD59-A6C34878D82A}">
                    <a16:rowId xmlns:a16="http://schemas.microsoft.com/office/drawing/2014/main" val="10000"/>
                  </a:ext>
                </a:extLst>
              </a:tr>
              <a:tr h="381000">
                <a:tc>
                  <a:txBody>
                    <a:bodyPr/>
                    <a:lstStyle/>
                    <a:p>
                      <a:pPr marL="0" marR="0" lvl="0" indent="0" algn="ctr" rtl="0">
                        <a:lnSpc>
                          <a:spcPct val="100000"/>
                        </a:lnSpc>
                        <a:spcBef>
                          <a:spcPts val="0"/>
                        </a:spcBef>
                        <a:spcAft>
                          <a:spcPts val="0"/>
                        </a:spcAft>
                        <a:buClr>
                          <a:srgbClr val="000000"/>
                        </a:buClr>
                        <a:buSzPts val="2400"/>
                        <a:buFont typeface="Arial"/>
                        <a:buNone/>
                      </a:pPr>
                      <a:r>
                        <a:rPr lang="en-US" sz="2400" u="none" strike="noStrike" cap="none"/>
                        <a:t>January 22</a:t>
                      </a:r>
                      <a:endParaRPr sz="24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u="none" strike="noStrike" cap="none"/>
                        <a:t>ESC 13</a:t>
                      </a:r>
                      <a:endParaRPr sz="2400" u="none" strike="noStrike" cap="none"/>
                    </a:p>
                  </a:txBody>
                  <a:tcPr marL="91425" marR="91425" marT="91425" marB="91425"/>
                </a:tc>
                <a:extLst>
                  <a:ext uri="{0D108BD9-81ED-4DB2-BD59-A6C34878D82A}">
                    <a16:rowId xmlns:a16="http://schemas.microsoft.com/office/drawing/2014/main" val="10001"/>
                  </a:ext>
                </a:extLst>
              </a:tr>
              <a:tr h="381000">
                <a:tc>
                  <a:txBody>
                    <a:bodyPr/>
                    <a:lstStyle/>
                    <a:p>
                      <a:pPr marL="0" marR="0" lvl="0" indent="0" algn="ctr" rtl="0">
                        <a:lnSpc>
                          <a:spcPct val="100000"/>
                        </a:lnSpc>
                        <a:spcBef>
                          <a:spcPts val="0"/>
                        </a:spcBef>
                        <a:spcAft>
                          <a:spcPts val="0"/>
                        </a:spcAft>
                        <a:buClr>
                          <a:srgbClr val="000000"/>
                        </a:buClr>
                        <a:buSzPts val="2400"/>
                        <a:buFont typeface="Arial"/>
                        <a:buNone/>
                      </a:pPr>
                      <a:r>
                        <a:rPr lang="en-US" sz="2400" u="none" strike="noStrike" cap="none"/>
                        <a:t>May 5-6</a:t>
                      </a:r>
                      <a:endParaRPr sz="24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u="none" strike="noStrike" cap="none"/>
                        <a:t>ESC 13</a:t>
                      </a:r>
                      <a:endParaRPr sz="2400" u="none" strike="noStrike" cap="none"/>
                    </a:p>
                  </a:txBody>
                  <a:tcPr marL="91425" marR="91425" marT="91425" marB="91425"/>
                </a:tc>
                <a:extLst>
                  <a:ext uri="{0D108BD9-81ED-4DB2-BD59-A6C34878D82A}">
                    <a16:rowId xmlns:a16="http://schemas.microsoft.com/office/drawing/2014/main" val="10002"/>
                  </a:ext>
                </a:extLst>
              </a:tr>
            </a:tbl>
          </a:graphicData>
        </a:graphic>
      </p:graphicFrame>
      <p:sp>
        <p:nvSpPr>
          <p:cNvPr id="184" name="Google Shape;184;p6"/>
          <p:cNvSpPr/>
          <p:nvPr/>
        </p:nvSpPr>
        <p:spPr>
          <a:xfrm>
            <a:off x="0" y="6243419"/>
            <a:ext cx="12192000" cy="70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rgbClr val="FFFFFF"/>
                </a:solidFill>
                <a:latin typeface="Calibri"/>
                <a:ea typeface="Calibri"/>
                <a:cs typeface="Calibri"/>
                <a:sym typeface="Calibri"/>
              </a:rPr>
              <a:t>SLIDO.COM EVENT </a:t>
            </a:r>
            <a:r>
              <a:rPr lang="en-US" sz="4000" b="0" i="0" u="none" strike="noStrike" cap="none">
                <a:solidFill>
                  <a:srgbClr val="FFFFFF"/>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3"/>
                  </a:ext>
                </a:extLst>
              </a:rPr>
              <a:t>CODE</a:t>
            </a:r>
            <a:r>
              <a:rPr lang="en-US" sz="4000" b="0" i="0" u="none" strike="noStrike" cap="none">
                <a:solidFill>
                  <a:srgbClr val="FFFFFF"/>
                </a:solidFill>
                <a:latin typeface="Calibri"/>
                <a:ea typeface="Calibri"/>
                <a:cs typeface="Calibri"/>
                <a:sym typeface="Calibri"/>
              </a:rPr>
              <a:t>: N646</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7"/>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800"/>
              <a:buFont typeface="Calibri"/>
              <a:buNone/>
            </a:pPr>
            <a:r>
              <a:rPr lang="en-US"/>
              <a:t>2019-2020  TETNs</a:t>
            </a:r>
            <a:endParaRPr/>
          </a:p>
        </p:txBody>
      </p:sp>
      <p:sp>
        <p:nvSpPr>
          <p:cNvPr id="190" name="Google Shape;190;p7"/>
          <p:cNvSpPr txBox="1">
            <a:spLocks noGrp="1"/>
          </p:cNvSpPr>
          <p:nvPr>
            <p:ph type="body" idx="1"/>
          </p:nvPr>
        </p:nvSpPr>
        <p:spPr>
          <a:xfrm>
            <a:off x="952505" y="1795109"/>
            <a:ext cx="10058400" cy="4023300"/>
          </a:xfrm>
          <a:prstGeom prst="rect">
            <a:avLst/>
          </a:prstGeom>
          <a:noFill/>
          <a:ln>
            <a:noFill/>
          </a:ln>
        </p:spPr>
        <p:txBody>
          <a:bodyPr spcFirstLastPara="1" wrap="square" lIns="0" tIns="45700" rIns="0" bIns="45700" anchor="t" anchorCtr="0">
            <a:noAutofit/>
          </a:bodyPr>
          <a:lstStyle/>
          <a:p>
            <a:pPr marL="91440" lvl="0" indent="-91440" algn="l" rtl="0">
              <a:lnSpc>
                <a:spcPct val="90000"/>
              </a:lnSpc>
              <a:spcBef>
                <a:spcPts val="0"/>
              </a:spcBef>
              <a:spcAft>
                <a:spcPts val="0"/>
              </a:spcAft>
              <a:buSzPts val="2000"/>
              <a:buFont typeface="Noto Sans Symbols"/>
              <a:buChar char="⮚"/>
            </a:pPr>
            <a:r>
              <a:rPr lang="en-US"/>
              <a:t>Some date corrections!</a:t>
            </a:r>
            <a:endParaRPr/>
          </a:p>
          <a:p>
            <a:pPr marL="91440" lvl="0" indent="-91440" algn="l" rtl="0">
              <a:lnSpc>
                <a:spcPct val="90000"/>
              </a:lnSpc>
              <a:spcBef>
                <a:spcPts val="0"/>
              </a:spcBef>
              <a:spcAft>
                <a:spcPts val="0"/>
              </a:spcAft>
              <a:buSzPts val="1800"/>
              <a:buChar char="⮚"/>
            </a:pPr>
            <a:r>
              <a:rPr lang="en-US"/>
              <a:t>* = second Thursday of the month</a:t>
            </a:r>
            <a:endParaRPr/>
          </a:p>
          <a:p>
            <a:pPr marL="0" lvl="0" indent="0" algn="l" rtl="0">
              <a:lnSpc>
                <a:spcPct val="90000"/>
              </a:lnSpc>
              <a:spcBef>
                <a:spcPts val="1400"/>
              </a:spcBef>
              <a:spcAft>
                <a:spcPts val="0"/>
              </a:spcAft>
              <a:buSzPts val="2000"/>
              <a:buNone/>
            </a:pPr>
            <a:endParaRPr/>
          </a:p>
        </p:txBody>
      </p:sp>
      <p:graphicFrame>
        <p:nvGraphicFramePr>
          <p:cNvPr id="191" name="Google Shape;191;p7"/>
          <p:cNvGraphicFramePr/>
          <p:nvPr/>
        </p:nvGraphicFramePr>
        <p:xfrm>
          <a:off x="952500" y="3108450"/>
          <a:ext cx="10287000" cy="2468700"/>
        </p:xfrm>
        <a:graphic>
          <a:graphicData uri="http://schemas.openxmlformats.org/drawingml/2006/table">
            <a:tbl>
              <a:tblPr>
                <a:noFill/>
                <a:tableStyleId>{DAE12B7B-3C4C-4BBD-A392-3584C0FD9DD8}</a:tableStyleId>
              </a:tblPr>
              <a:tblGrid>
                <a:gridCol w="3429000">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gridCol w="3429000">
                  <a:extLst>
                    <a:ext uri="{9D8B030D-6E8A-4147-A177-3AD203B41FA5}">
                      <a16:colId xmlns:a16="http://schemas.microsoft.com/office/drawing/2014/main" val="20002"/>
                    </a:ext>
                  </a:extLst>
                </a:gridCol>
              </a:tblGrid>
              <a:tr h="381000">
                <a:tc>
                  <a:txBody>
                    <a:bodyPr/>
                    <a:lstStyle/>
                    <a:p>
                      <a:pPr marL="0" marR="0" lvl="0" indent="0" algn="ctr" rtl="0">
                        <a:lnSpc>
                          <a:spcPct val="100000"/>
                        </a:lnSpc>
                        <a:spcBef>
                          <a:spcPts val="0"/>
                        </a:spcBef>
                        <a:spcAft>
                          <a:spcPts val="0"/>
                        </a:spcAft>
                        <a:buClr>
                          <a:srgbClr val="000000"/>
                        </a:buClr>
                        <a:buSzPts val="1500"/>
                        <a:buFont typeface="Arial"/>
                        <a:buNone/>
                      </a:pPr>
                      <a:r>
                        <a:rPr lang="en-US" sz="1500" b="1" u="none" strike="noStrike" cap="none">
                          <a:solidFill>
                            <a:schemeClr val="lt1"/>
                          </a:solidFill>
                        </a:rPr>
                        <a:t>Fall Dates</a:t>
                      </a:r>
                      <a:endParaRPr sz="1500" b="1" u="none" strike="noStrike" cap="none">
                        <a:solidFill>
                          <a:schemeClr val="lt1"/>
                        </a:solidFill>
                      </a:endParaRPr>
                    </a:p>
                  </a:txBody>
                  <a:tcPr marL="91425" marR="91425" marT="91425" marB="91425">
                    <a:solidFill>
                      <a:srgbClr val="0000FF"/>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en-US" sz="1500" b="1" u="none" strike="noStrike" cap="none">
                          <a:solidFill>
                            <a:schemeClr val="lt1"/>
                          </a:solidFill>
                        </a:rPr>
                        <a:t>Spring Dates</a:t>
                      </a:r>
                      <a:endParaRPr sz="1500" b="1" u="none" strike="noStrike" cap="none">
                        <a:solidFill>
                          <a:schemeClr val="lt1"/>
                        </a:solidFill>
                      </a:endParaRPr>
                    </a:p>
                  </a:txBody>
                  <a:tcPr marL="91425" marR="91425" marT="91425" marB="91425">
                    <a:solidFill>
                      <a:srgbClr val="0000FF"/>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en-US" sz="1500" b="1" u="none" strike="noStrike" cap="none">
                          <a:solidFill>
                            <a:schemeClr val="lt1"/>
                          </a:solidFill>
                        </a:rPr>
                        <a:t>Summer Dates</a:t>
                      </a:r>
                      <a:endParaRPr sz="1500" b="1" u="none" strike="noStrike" cap="none">
                        <a:solidFill>
                          <a:schemeClr val="lt1"/>
                        </a:solidFill>
                      </a:endParaRPr>
                    </a:p>
                  </a:txBody>
                  <a:tcPr marL="91425" marR="91425" marT="91425" marB="91425">
                    <a:solidFill>
                      <a:srgbClr val="0000FF"/>
                    </a:solidFill>
                  </a:tcPr>
                </a:tc>
                <a:extLst>
                  <a:ext uri="{0D108BD9-81ED-4DB2-BD59-A6C34878D82A}">
                    <a16:rowId xmlns:a16="http://schemas.microsoft.com/office/drawing/2014/main" val="10000"/>
                  </a:ext>
                </a:extLst>
              </a:tr>
              <a:tr h="381000">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sngStrike" cap="none"/>
                        <a:t>October 3</a:t>
                      </a:r>
                      <a:endParaRPr sz="1500" u="none" strike="sng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t>January 9*</a:t>
                      </a:r>
                      <a:endParaRPr sz="15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t>June 4</a:t>
                      </a:r>
                      <a:endParaRPr sz="1500" u="none" strike="noStrike" cap="none"/>
                    </a:p>
                  </a:txBody>
                  <a:tcPr marL="91425" marR="91425" marT="91425" marB="91425"/>
                </a:tc>
                <a:extLst>
                  <a:ext uri="{0D108BD9-81ED-4DB2-BD59-A6C34878D82A}">
                    <a16:rowId xmlns:a16="http://schemas.microsoft.com/office/drawing/2014/main" val="10001"/>
                  </a:ext>
                </a:extLst>
              </a:tr>
              <a:tr h="381000">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sngStrike" cap="none"/>
                        <a:t>November 7</a:t>
                      </a:r>
                      <a:endParaRPr sz="1500" u="none" strike="sng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t>February 6</a:t>
                      </a:r>
                      <a:endParaRPr sz="15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t>July 9*</a:t>
                      </a:r>
                      <a:endParaRPr sz="1500" u="none" strike="noStrike" cap="none"/>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Clr>
                          <a:schemeClr val="dk1"/>
                        </a:buClr>
                        <a:buSzPts val="1500"/>
                        <a:buFont typeface="Arial"/>
                        <a:buNone/>
                      </a:pPr>
                      <a:r>
                        <a:rPr lang="en-US" sz="1500" strike="sngStrike">
                          <a:solidFill>
                            <a:schemeClr val="dk1"/>
                          </a:solidFill>
                        </a:rPr>
                        <a:t>December 5</a:t>
                      </a:r>
                      <a:endParaRPr sz="15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t>March 5</a:t>
                      </a:r>
                      <a:endParaRPr sz="15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t>August 6</a:t>
                      </a:r>
                      <a:endParaRPr sz="1500" u="none" strike="noStrike" cap="none"/>
                    </a:p>
                  </a:txBody>
                  <a:tcPr marL="91425" marR="91425" marT="91425" marB="91425"/>
                </a:tc>
                <a:extLst>
                  <a:ext uri="{0D108BD9-81ED-4DB2-BD59-A6C34878D82A}">
                    <a16:rowId xmlns:a16="http://schemas.microsoft.com/office/drawing/2014/main" val="10003"/>
                  </a:ext>
                </a:extLst>
              </a:tr>
              <a:tr h="381000">
                <a:tc>
                  <a:txBody>
                    <a:bodyPr/>
                    <a:lstStyle/>
                    <a:p>
                      <a:pPr marL="0" marR="0" lvl="0" indent="0" algn="l" rtl="0">
                        <a:lnSpc>
                          <a:spcPct val="100000"/>
                        </a:lnSpc>
                        <a:spcBef>
                          <a:spcPts val="0"/>
                        </a:spcBef>
                        <a:spcAft>
                          <a:spcPts val="0"/>
                        </a:spcAft>
                        <a:buClr>
                          <a:srgbClr val="000000"/>
                        </a:buClr>
                        <a:buSzPts val="1500"/>
                        <a:buFont typeface="Arial"/>
                        <a:buNone/>
                      </a:pPr>
                      <a:endParaRPr sz="15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t>April 2</a:t>
                      </a:r>
                      <a:endParaRPr sz="15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t>September 3</a:t>
                      </a:r>
                      <a:endParaRPr sz="1500" u="none" strike="noStrike" cap="none"/>
                    </a:p>
                  </a:txBody>
                  <a:tcPr marL="91425" marR="91425" marT="91425" marB="91425"/>
                </a:tc>
                <a:extLst>
                  <a:ext uri="{0D108BD9-81ED-4DB2-BD59-A6C34878D82A}">
                    <a16:rowId xmlns:a16="http://schemas.microsoft.com/office/drawing/2014/main" val="10004"/>
                  </a:ext>
                </a:extLst>
              </a:tr>
              <a:tr h="381000">
                <a:tc>
                  <a:txBody>
                    <a:bodyPr/>
                    <a:lstStyle/>
                    <a:p>
                      <a:pPr marL="0" marR="0" lvl="0" indent="0" algn="l" rtl="0">
                        <a:lnSpc>
                          <a:spcPct val="100000"/>
                        </a:lnSpc>
                        <a:spcBef>
                          <a:spcPts val="0"/>
                        </a:spcBef>
                        <a:spcAft>
                          <a:spcPts val="0"/>
                        </a:spcAft>
                        <a:buClr>
                          <a:srgbClr val="000000"/>
                        </a:buClr>
                        <a:buSzPts val="1500"/>
                        <a:buFont typeface="Arial"/>
                        <a:buNone/>
                      </a:pPr>
                      <a:endParaRPr sz="15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t>May 14*</a:t>
                      </a:r>
                      <a:endParaRPr sz="15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500"/>
                        <a:buFont typeface="Arial"/>
                        <a:buNone/>
                      </a:pPr>
                      <a:endParaRPr sz="1500" u="none" strike="noStrike" cap="none"/>
                    </a:p>
                  </a:txBody>
                  <a:tcPr marL="91425" marR="91425" marT="91425" marB="91425"/>
                </a:tc>
                <a:extLst>
                  <a:ext uri="{0D108BD9-81ED-4DB2-BD59-A6C34878D82A}">
                    <a16:rowId xmlns:a16="http://schemas.microsoft.com/office/drawing/2014/main" val="10005"/>
                  </a:ext>
                </a:extLst>
              </a:tr>
            </a:tbl>
          </a:graphicData>
        </a:graphic>
      </p:graphicFrame>
      <p:sp>
        <p:nvSpPr>
          <p:cNvPr id="192" name="Google Shape;192;p7"/>
          <p:cNvSpPr/>
          <p:nvPr/>
        </p:nvSpPr>
        <p:spPr>
          <a:xfrm>
            <a:off x="0" y="6243419"/>
            <a:ext cx="12192000" cy="70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rgbClr val="FFFFFF"/>
                </a:solidFill>
                <a:latin typeface="Calibri"/>
                <a:ea typeface="Calibri"/>
                <a:cs typeface="Calibri"/>
                <a:sym typeface="Calibri"/>
              </a:rPr>
              <a:t>SLIDO.COM EVENT </a:t>
            </a:r>
            <a:r>
              <a:rPr lang="en-US" sz="4000" b="0" i="0" u="none" strike="noStrike" cap="none">
                <a:solidFill>
                  <a:srgbClr val="FFFFFF"/>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4"/>
                  </a:ext>
                </a:extLst>
              </a:rPr>
              <a:t>CODE</a:t>
            </a:r>
            <a:r>
              <a:rPr lang="en-US" sz="4000" b="0" i="0" u="none" strike="noStrike" cap="none">
                <a:solidFill>
                  <a:srgbClr val="FFFFFF"/>
                </a:solidFill>
                <a:latin typeface="Calibri"/>
                <a:ea typeface="Calibri"/>
                <a:cs typeface="Calibri"/>
                <a:sym typeface="Calibri"/>
              </a:rPr>
              <a:t>: N646</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8"/>
          <p:cNvSpPr txBox="1">
            <a:spLocks noGrp="1"/>
          </p:cNvSpPr>
          <p:nvPr>
            <p:ph type="title"/>
          </p:nvPr>
        </p:nvSpPr>
        <p:spPr>
          <a:xfrm>
            <a:off x="1097280" y="758952"/>
            <a:ext cx="10058400" cy="356616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262626"/>
              </a:buClr>
              <a:buSzPts val="8000"/>
              <a:buFont typeface="Calibri"/>
              <a:buNone/>
            </a:pPr>
            <a:r>
              <a:rPr lang="en-US" sz="7200"/>
              <a:t>ESF Diagnostic and ESF Facilitator Support</a:t>
            </a:r>
            <a:endParaRPr sz="7200"/>
          </a:p>
        </p:txBody>
      </p:sp>
      <p:sp>
        <p:nvSpPr>
          <p:cNvPr id="198" name="Google Shape;198;p8"/>
          <p:cNvSpPr txBox="1">
            <a:spLocks noGrp="1"/>
          </p:cNvSpPr>
          <p:nvPr>
            <p:ph type="body" idx="1"/>
          </p:nvPr>
        </p:nvSpPr>
        <p:spPr>
          <a:xfrm>
            <a:off x="1097280" y="4453128"/>
            <a:ext cx="10058400" cy="1143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400"/>
              <a:buNone/>
            </a:pPr>
            <a:r>
              <a:rPr lang="en-US"/>
              <a:t>Presenters: Jessica McLoughlin, Melissa Yoder, Keith Thompson</a:t>
            </a:r>
            <a:endParaRPr/>
          </a:p>
        </p:txBody>
      </p:sp>
      <p:sp>
        <p:nvSpPr>
          <p:cNvPr id="199" name="Google Shape;199;p8"/>
          <p:cNvSpPr/>
          <p:nvPr/>
        </p:nvSpPr>
        <p:spPr>
          <a:xfrm>
            <a:off x="0" y="6243419"/>
            <a:ext cx="12192000" cy="70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rgbClr val="FFFFFF"/>
                </a:solidFill>
                <a:latin typeface="Calibri"/>
                <a:ea typeface="Calibri"/>
                <a:cs typeface="Calibri"/>
                <a:sym typeface="Calibri"/>
              </a:rPr>
              <a:t>SLIDO.COM EVENT </a:t>
            </a:r>
            <a:r>
              <a:rPr lang="en-US" sz="4000" b="0" i="0" u="none" strike="noStrike" cap="none">
                <a:solidFill>
                  <a:srgbClr val="FFFFFF"/>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5"/>
                  </a:ext>
                </a:extLst>
              </a:rPr>
              <a:t>CODE</a:t>
            </a:r>
            <a:r>
              <a:rPr lang="en-US" sz="4000" b="0" i="0" u="none" strike="noStrike" cap="none">
                <a:solidFill>
                  <a:srgbClr val="FFFFFF"/>
                </a:solidFill>
                <a:latin typeface="Calibri"/>
                <a:ea typeface="Calibri"/>
                <a:cs typeface="Calibri"/>
                <a:sym typeface="Calibri"/>
              </a:rPr>
              <a:t>: N646</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g7a97f4d4c9_2_27"/>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SzPts val="1800"/>
              <a:buNone/>
            </a:pPr>
            <a:r>
              <a:rPr lang="en-US"/>
              <a:t>SI Lead Critical Actions: ESF Diagnostic and Facilitator Support </a:t>
            </a:r>
            <a:endParaRPr/>
          </a:p>
        </p:txBody>
      </p:sp>
      <p:sp>
        <p:nvSpPr>
          <p:cNvPr id="206" name="Google Shape;206;g7a97f4d4c9_2_27"/>
          <p:cNvSpPr txBox="1">
            <a:spLocks noGrp="1"/>
          </p:cNvSpPr>
          <p:nvPr>
            <p:ph type="body" idx="1"/>
          </p:nvPr>
        </p:nvSpPr>
        <p:spPr>
          <a:xfrm>
            <a:off x="1097280" y="1978771"/>
            <a:ext cx="10058400" cy="4023300"/>
          </a:xfrm>
          <a:prstGeom prst="rect">
            <a:avLst/>
          </a:prstGeom>
          <a:noFill/>
          <a:ln>
            <a:noFill/>
          </a:ln>
        </p:spPr>
        <p:txBody>
          <a:bodyPr spcFirstLastPara="1" wrap="square" lIns="0" tIns="45700" rIns="0" bIns="45700" anchor="t" anchorCtr="0">
            <a:noAutofit/>
          </a:bodyPr>
          <a:lstStyle/>
          <a:p>
            <a:pPr marL="457200" lvl="0" indent="-381000" algn="l" rtl="0">
              <a:lnSpc>
                <a:spcPct val="115000"/>
              </a:lnSpc>
              <a:spcBef>
                <a:spcPts val="0"/>
              </a:spcBef>
              <a:spcAft>
                <a:spcPts val="0"/>
              </a:spcAft>
              <a:buClr>
                <a:schemeClr val="dk1"/>
              </a:buClr>
              <a:buSzPts val="2400"/>
              <a:buFont typeface="Arial"/>
              <a:buChar char="●"/>
            </a:pPr>
            <a:r>
              <a:rPr lang="en-US" sz="2400">
                <a:solidFill>
                  <a:schemeClr val="dk1"/>
                </a:solidFill>
                <a:latin typeface="Arial"/>
                <a:ea typeface="Arial"/>
                <a:cs typeface="Arial"/>
                <a:sym typeface="Arial"/>
              </a:rPr>
              <a:t>Provide ongoing direct support of ESF Facilitators</a:t>
            </a:r>
            <a:endParaRPr sz="2400">
              <a:solidFill>
                <a:schemeClr val="dk1"/>
              </a:solidFill>
              <a:latin typeface="Arial"/>
              <a:ea typeface="Arial"/>
              <a:cs typeface="Arial"/>
              <a:sym typeface="Arial"/>
            </a:endParaRPr>
          </a:p>
          <a:p>
            <a:pPr marL="457200" lvl="0" indent="-381000" algn="l" rtl="0">
              <a:lnSpc>
                <a:spcPct val="115000"/>
              </a:lnSpc>
              <a:spcBef>
                <a:spcPts val="0"/>
              </a:spcBef>
              <a:spcAft>
                <a:spcPts val="0"/>
              </a:spcAft>
              <a:buClr>
                <a:schemeClr val="dk1"/>
              </a:buClr>
              <a:buSzPts val="2400"/>
              <a:buFont typeface="Arial"/>
              <a:buChar char="●"/>
            </a:pPr>
            <a:r>
              <a:rPr lang="en-US" sz="2400">
                <a:solidFill>
                  <a:schemeClr val="dk1"/>
                </a:solidFill>
                <a:latin typeface="Arial"/>
                <a:ea typeface="Arial"/>
                <a:cs typeface="Arial"/>
                <a:sym typeface="Arial"/>
              </a:rPr>
              <a:t>Train ESF Facilitators on updates to ESF Diagnostic processes and best practices</a:t>
            </a:r>
            <a:endParaRPr sz="2400">
              <a:solidFill>
                <a:schemeClr val="dk1"/>
              </a:solidFill>
              <a:latin typeface="Arial"/>
              <a:ea typeface="Arial"/>
              <a:cs typeface="Arial"/>
              <a:sym typeface="Arial"/>
            </a:endParaRPr>
          </a:p>
          <a:p>
            <a:pPr marL="457200" lvl="0" indent="-381000" algn="l" rtl="0">
              <a:lnSpc>
                <a:spcPct val="115000"/>
              </a:lnSpc>
              <a:spcBef>
                <a:spcPts val="0"/>
              </a:spcBef>
              <a:spcAft>
                <a:spcPts val="0"/>
              </a:spcAft>
              <a:buClr>
                <a:schemeClr val="dk1"/>
              </a:buClr>
              <a:buSzPts val="2400"/>
              <a:buFont typeface="Arial"/>
              <a:buChar char="●"/>
            </a:pPr>
            <a:r>
              <a:rPr lang="en-US" sz="2400">
                <a:solidFill>
                  <a:schemeClr val="dk1"/>
                </a:solidFill>
                <a:latin typeface="Arial"/>
                <a:ea typeface="Arial"/>
                <a:cs typeface="Arial"/>
                <a:sym typeface="Arial"/>
              </a:rPr>
              <a:t>Coordinate campus deployment logistics </a:t>
            </a:r>
            <a:endParaRPr sz="2400">
              <a:solidFill>
                <a:schemeClr val="dk1"/>
              </a:solidFill>
              <a:latin typeface="Arial"/>
              <a:ea typeface="Arial"/>
              <a:cs typeface="Arial"/>
              <a:sym typeface="Arial"/>
            </a:endParaRPr>
          </a:p>
          <a:p>
            <a:pPr marL="457200" lvl="0" indent="-381000" algn="l" rtl="0">
              <a:lnSpc>
                <a:spcPct val="115000"/>
              </a:lnSpc>
              <a:spcBef>
                <a:spcPts val="0"/>
              </a:spcBef>
              <a:spcAft>
                <a:spcPts val="0"/>
              </a:spcAft>
              <a:buClr>
                <a:schemeClr val="dk1"/>
              </a:buClr>
              <a:buSzPts val="2400"/>
              <a:buFont typeface="Arial"/>
              <a:buChar char="●"/>
            </a:pPr>
            <a:r>
              <a:rPr lang="en-US" sz="2400">
                <a:solidFill>
                  <a:schemeClr val="dk1"/>
                </a:solidFill>
                <a:latin typeface="Arial"/>
                <a:ea typeface="Arial"/>
                <a:cs typeface="Arial"/>
                <a:sym typeface="Arial"/>
              </a:rPr>
              <a:t>Monitor all diagnostic process steps and document submission for all ESF Facilitators (ISAM)</a:t>
            </a:r>
            <a:endParaRPr sz="2400">
              <a:solidFill>
                <a:schemeClr val="dk1"/>
              </a:solidFill>
              <a:latin typeface="Arial"/>
              <a:ea typeface="Arial"/>
              <a:cs typeface="Arial"/>
              <a:sym typeface="Arial"/>
            </a:endParaRPr>
          </a:p>
          <a:p>
            <a:pPr marL="457200" lvl="0" indent="-381000" algn="l" rtl="0">
              <a:lnSpc>
                <a:spcPct val="115000"/>
              </a:lnSpc>
              <a:spcBef>
                <a:spcPts val="0"/>
              </a:spcBef>
              <a:spcAft>
                <a:spcPts val="0"/>
              </a:spcAft>
              <a:buClr>
                <a:schemeClr val="dk1"/>
              </a:buClr>
              <a:buSzPts val="2400"/>
              <a:buFont typeface="Arial"/>
              <a:buChar char="●"/>
            </a:pPr>
            <a:r>
              <a:rPr lang="en-US" sz="2400">
                <a:solidFill>
                  <a:schemeClr val="dk1"/>
                </a:solidFill>
                <a:latin typeface="Arial"/>
                <a:ea typeface="Arial"/>
                <a:cs typeface="Arial"/>
                <a:sym typeface="Arial"/>
              </a:rPr>
              <a:t>Maintain ISAM data quality control and make ongoing adjustments as needed</a:t>
            </a:r>
            <a:endParaRPr sz="1800"/>
          </a:p>
        </p:txBody>
      </p:sp>
      <p:sp>
        <p:nvSpPr>
          <p:cNvPr id="207" name="Google Shape;207;g7a97f4d4c9_2_27"/>
          <p:cNvSpPr/>
          <p:nvPr/>
        </p:nvSpPr>
        <p:spPr>
          <a:xfrm>
            <a:off x="0" y="6243419"/>
            <a:ext cx="12192000" cy="70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rgbClr val="FFFFFF"/>
                </a:solidFill>
                <a:latin typeface="Calibri"/>
                <a:ea typeface="Calibri"/>
                <a:cs typeface="Calibri"/>
                <a:sym typeface="Calibri"/>
              </a:rPr>
              <a:t>SLIDO.COM EVENT </a:t>
            </a:r>
            <a:r>
              <a:rPr lang="en-US" sz="4000" b="0" i="0" u="none" strike="noStrike" cap="none">
                <a:solidFill>
                  <a:srgbClr val="FFFFFF"/>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6"/>
                  </a:ext>
                </a:extLst>
              </a:rPr>
              <a:t>CODE</a:t>
            </a:r>
            <a:r>
              <a:rPr lang="en-US" sz="4000" b="0" i="0" u="none" strike="noStrike" cap="none">
                <a:solidFill>
                  <a:srgbClr val="FFFFFF"/>
                </a:solidFill>
                <a:latin typeface="Calibri"/>
                <a:ea typeface="Calibri"/>
                <a:cs typeface="Calibri"/>
                <a:sym typeface="Calibri"/>
              </a:rPr>
              <a:t>: N646</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Retrospect">
  <a:themeElements>
    <a:clrScheme name="Retrospect">
      <a:dk1>
        <a:srgbClr val="000000"/>
      </a:dk1>
      <a:lt1>
        <a:srgbClr val="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4189</Words>
  <Application>Microsoft Office PowerPoint</Application>
  <PresentationFormat>Widescreen</PresentationFormat>
  <Paragraphs>480</Paragraphs>
  <Slides>51</Slides>
  <Notes>51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51</vt:i4>
      </vt:variant>
    </vt:vector>
  </HeadingPairs>
  <TitlesOfParts>
    <vt:vector size="57" baseType="lpstr">
      <vt:lpstr>Noto Sans Symbols</vt:lpstr>
      <vt:lpstr>Roboto</vt:lpstr>
      <vt:lpstr>Times New Roman</vt:lpstr>
      <vt:lpstr>Arial</vt:lpstr>
      <vt:lpstr>Calibri</vt:lpstr>
      <vt:lpstr>Retrospect</vt:lpstr>
      <vt:lpstr>Division of School Improvement </vt:lpstr>
      <vt:lpstr>Agenda</vt:lpstr>
      <vt:lpstr>Celebrations</vt:lpstr>
      <vt:lpstr>Calendar</vt:lpstr>
      <vt:lpstr>PowerPoint Presentation</vt:lpstr>
      <vt:lpstr>2019-2020 SI Lead in person meeting dates</vt:lpstr>
      <vt:lpstr>2019-2020  TETNs</vt:lpstr>
      <vt:lpstr>ESF Diagnostic and ESF Facilitator Support</vt:lpstr>
      <vt:lpstr>SI Lead Critical Actions: ESF Diagnostic and Facilitator Support </vt:lpstr>
      <vt:lpstr>ESF Diagnostic Anchors</vt:lpstr>
      <vt:lpstr>ESF Diagnostic Anchor #1</vt:lpstr>
      <vt:lpstr>ESF Diagnostic Anchor #2</vt:lpstr>
      <vt:lpstr>ESF Diagnostic Anchor #3</vt:lpstr>
      <vt:lpstr>ESF Diagnostic Updates Training:  All ESF Facilitators </vt:lpstr>
      <vt:lpstr>ESF Diagnostic Updates Training: External ESF Facilitators </vt:lpstr>
      <vt:lpstr>Updated ESF Diagnostic Tools</vt:lpstr>
      <vt:lpstr>Future Initial ESF Facilitator Training</vt:lpstr>
      <vt:lpstr>External ESF Facilitator Management</vt:lpstr>
      <vt:lpstr>External ESF Facilitator Support for Spring and Beyond </vt:lpstr>
      <vt:lpstr>Panorama Survey Updates </vt:lpstr>
      <vt:lpstr>Panorama Survey Results Updates </vt:lpstr>
      <vt:lpstr>ESF Facilitator Survey Distribution:  Fall Window Reminder</vt:lpstr>
      <vt:lpstr>ESF Facilitator Calibration Tools and Fidelity of Implementation Processes </vt:lpstr>
      <vt:lpstr>Reminders regarding Final Report Reviews and Uploads </vt:lpstr>
      <vt:lpstr>2019-2020 Diagnostic Timeline</vt:lpstr>
      <vt:lpstr>Plan Development and SI Facilitator Support</vt:lpstr>
      <vt:lpstr>SI Lead Critical Actions: Plan Development and SI Facilitator Support</vt:lpstr>
      <vt:lpstr>    Turnaround Plan- Draft Review</vt:lpstr>
      <vt:lpstr>TAP Draft Rubric</vt:lpstr>
      <vt:lpstr>Key Practices Success Criteria</vt:lpstr>
      <vt:lpstr>TAP Approval Methodology </vt:lpstr>
      <vt:lpstr>Turnaround Plans- Next Steps</vt:lpstr>
      <vt:lpstr>Dropout Recovery Plans</vt:lpstr>
      <vt:lpstr>Dropout Recovery Plans</vt:lpstr>
      <vt:lpstr>Dropout Recovery Plans- In Review</vt:lpstr>
      <vt:lpstr>Progress 1 Submission                               </vt:lpstr>
      <vt:lpstr>Progress 1 Feedback Timeline  </vt:lpstr>
      <vt:lpstr>Prioritizing Support</vt:lpstr>
      <vt:lpstr>Grants Updates</vt:lpstr>
      <vt:lpstr>SI Lead Critical Actions: Grant Updates</vt:lpstr>
      <vt:lpstr>Celebrations</vt:lpstr>
      <vt:lpstr>ESC Cycle 1 Comp. Grant Amendment</vt:lpstr>
      <vt:lpstr>SIG: Campus Allocation Document</vt:lpstr>
      <vt:lpstr>Deloitte Courageous Principals</vt:lpstr>
      <vt:lpstr>Deloitte Courageous Principals</vt:lpstr>
      <vt:lpstr>Upcoming Topics</vt:lpstr>
      <vt:lpstr>TTIPS: Winter Training</vt:lpstr>
      <vt:lpstr>TTIPS: Pre-work Meeting</vt:lpstr>
      <vt:lpstr>Next TETN...</vt:lpstr>
      <vt:lpstr>General Communication: The Weekly Newsletter </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Division of School Improvement</dc:title>
  <dc:creator>Keith Thompson</dc:creator>
  <cp:lastModifiedBy>Keith Thompson</cp:lastModifiedBy>
  <cp:revision>2</cp:revision>
  <dcterms:modified xsi:type="dcterms:W3CDTF">2019-12-09T15:14:02Z</dcterms:modified>
</cp:coreProperties>
</file>