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7010400" cy="92360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45" roundtripDataSignature="AMtx7mjLIT29ZbT5AtZRWMBjtO+RniMxT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1A46FBD-390E-461D-862B-5676AF8D7EEC}">
  <a:tblStyle styleId="{61A46FBD-390E-461D-862B-5676AF8D7EEC}"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732" autoAdjust="0"/>
  </p:normalViewPr>
  <p:slideViewPr>
    <p:cSldViewPr snapToGrid="0">
      <p:cViewPr varScale="1">
        <p:scale>
          <a:sx n="57" d="100"/>
          <a:sy n="57" d="100"/>
        </p:scale>
        <p:origin x="1002" y="2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8"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1"/>
            <a:ext cx="3037840" cy="463408"/>
          </a:xfrm>
          <a:prstGeom prst="rect">
            <a:avLst/>
          </a:prstGeom>
          <a:noFill/>
          <a:ln>
            <a:noFill/>
          </a:ln>
        </p:spPr>
        <p:txBody>
          <a:bodyPr spcFirstLastPara="1" wrap="square" lIns="92300" tIns="46150" rIns="92300" bIns="4615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9" y="1"/>
            <a:ext cx="3037840" cy="463408"/>
          </a:xfrm>
          <a:prstGeom prst="rect">
            <a:avLst/>
          </a:prstGeom>
          <a:noFill/>
          <a:ln>
            <a:noFill/>
          </a:ln>
        </p:spPr>
        <p:txBody>
          <a:bodyPr spcFirstLastPara="1" wrap="square" lIns="92300" tIns="46150" rIns="92300" bIns="4615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772670"/>
            <a:ext cx="3037840" cy="463407"/>
          </a:xfrm>
          <a:prstGeom prst="rect">
            <a:avLst/>
          </a:prstGeom>
          <a:noFill/>
          <a:ln>
            <a:noFill/>
          </a:ln>
        </p:spPr>
        <p:txBody>
          <a:bodyPr spcFirstLastPara="1" wrap="square" lIns="92300" tIns="46150" rIns="92300" bIns="4615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9" y="8772670"/>
            <a:ext cx="3037840" cy="463407"/>
          </a:xfrm>
          <a:prstGeom prst="rect">
            <a:avLst/>
          </a:prstGeom>
          <a:noFill/>
          <a:ln>
            <a:noFill/>
          </a:ln>
        </p:spPr>
        <p:txBody>
          <a:bodyPr spcFirstLastPara="1" wrap="square" lIns="92300" tIns="46150" rIns="92300" bIns="4615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1: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7" name="Google Shape;127;p1: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28" name="Google Shape;128;p1:notes"/>
          <p:cNvSpPr txBox="1">
            <a:spLocks noGrp="1"/>
          </p:cNvSpPr>
          <p:nvPr>
            <p:ph type="sldNum" idx="12"/>
          </p:nvPr>
        </p:nvSpPr>
        <p:spPr>
          <a:xfrm>
            <a:off x="3970939" y="8772670"/>
            <a:ext cx="3037840" cy="463407"/>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9: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4" name="Google Shape;214;p9: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 </a:t>
            </a:r>
            <a:endParaRPr/>
          </a:p>
        </p:txBody>
      </p:sp>
      <p:sp>
        <p:nvSpPr>
          <p:cNvPr id="215" name="Google Shape;215;p9: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8: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222" name="Google Shape;222;p8: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70e6d4291b_0_7: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9" name="Google Shape;229;g70e6d4291b_0_7: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 </a:t>
            </a:r>
            <a:endParaRPr/>
          </a:p>
        </p:txBody>
      </p:sp>
      <p:sp>
        <p:nvSpPr>
          <p:cNvPr id="230" name="Google Shape;230;g70e6d4291b_0_7: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7d489e43f7_2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7" name="Google Shape;237;g7d489e43f7_2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CES</a:t>
            </a:r>
            <a:endParaRPr/>
          </a:p>
        </p:txBody>
      </p:sp>
      <p:sp>
        <p:nvSpPr>
          <p:cNvPr id="238" name="Google Shape;238;g7d489e43f7_2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3"/>
        <p:cNvGrpSpPr/>
        <p:nvPr/>
      </p:nvGrpSpPr>
      <p:grpSpPr>
        <a:xfrm>
          <a:off x="0" y="0"/>
          <a:ext cx="0" cy="0"/>
          <a:chOff x="0" y="0"/>
          <a:chExt cx="0" cy="0"/>
        </a:xfrm>
      </p:grpSpPr>
      <p:sp>
        <p:nvSpPr>
          <p:cNvPr id="244" name="Google Shape;244;g7d489e43f7_2_7: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5" name="Google Shape;245;g7d489e43f7_2_7: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CES</a:t>
            </a:r>
            <a:endParaRPr/>
          </a:p>
        </p:txBody>
      </p:sp>
      <p:sp>
        <p:nvSpPr>
          <p:cNvPr id="246" name="Google Shape;246;g7d489e43f7_2_7: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8109ae1621_1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3" name="Google Shape;253;g8109ae1621_1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CES</a:t>
            </a:r>
            <a:endParaRPr/>
          </a:p>
        </p:txBody>
      </p:sp>
      <p:sp>
        <p:nvSpPr>
          <p:cNvPr id="254" name="Google Shape;254;g8109ae1621_1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p23: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1" name="Google Shape;261;p23: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 we noticed some gaps in the following areas upon reviewing your feedback AND looking into how our planned cycles for communicating the audit on regional ESFF’s  final report and survey results …..i’ll give a brief overview and we will examine each area a littel more closely and look at our recs for going forward. </a:t>
            </a:r>
            <a:endParaRPr/>
          </a:p>
        </p:txBody>
      </p:sp>
      <p:sp>
        <p:nvSpPr>
          <p:cNvPr id="262" name="Google Shape;262;p23: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g6e5d473391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9" name="Google Shape;269;g6e5d473391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 we think of the initial review as the first step in in a calibrated process- if as the lead i can review reports and provide initial guiding feedback i’m going to impact the the effectiveness of of implementation? its the first layer of support. you can then think of hte FOI report as an additional layer of support for the SI lead to check their own practice and also signal/confirm areas for support for esffs.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Without this first layer of support, you reduce the likelihood of a strong post visit conversation that sends the principal/dcsi forward to making systems change. each layer is important in its own way. </a:t>
            </a:r>
            <a:endParaRPr/>
          </a:p>
        </p:txBody>
      </p:sp>
      <p:sp>
        <p:nvSpPr>
          <p:cNvPr id="270" name="Google Shape;270;g6e5d473391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6e5d473391_0_7: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g6e5d473391_0_7: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a:t>
            </a:r>
            <a:endParaRPr/>
          </a:p>
        </p:txBody>
      </p:sp>
      <p:sp>
        <p:nvSpPr>
          <p:cNvPr id="284" name="Google Shape;284;g6e5d473391_0_7: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g7ee6b5622f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1" name="Google Shape;291;g7ee6b5622f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dirty="0"/>
          </a:p>
        </p:txBody>
      </p:sp>
      <p:sp>
        <p:nvSpPr>
          <p:cNvPr id="292" name="Google Shape;292;g7ee6b5622f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2: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5" name="Google Shape;135;p2: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36" name="Google Shape;136;p2:notes"/>
          <p:cNvSpPr txBox="1">
            <a:spLocks noGrp="1"/>
          </p:cNvSpPr>
          <p:nvPr>
            <p:ph type="sldNum" idx="12"/>
          </p:nvPr>
        </p:nvSpPr>
        <p:spPr>
          <a:xfrm>
            <a:off x="3970939" y="8772670"/>
            <a:ext cx="3037840" cy="463407"/>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6e5d473391_0_14: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8" name="Google Shape;298;g6e5d473391_0_14: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r>
              <a:rPr lang="en-US"/>
              <a:t>MY: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spring cycles: huge shout out to Keith and Krista for making multiple adjustments to the FOI template and timelines to deliver the best product possibe- with regard to the new changes.. they are readjusting timelines currently!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newsletter will have updates on timelines and signal when the tools are posted. </a:t>
            </a:r>
            <a:endParaRPr/>
          </a:p>
        </p:txBody>
      </p:sp>
      <p:sp>
        <p:nvSpPr>
          <p:cNvPr id="299" name="Google Shape;299;g6e5d473391_0_14: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26: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06" name="Google Shape;306;p26: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6d38850b0e_3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4" name="Google Shape;314;g6d38850b0e_3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15" name="Google Shape;315;g6d38850b0e_3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6df7cc93a6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2" name="Google Shape;322;g6df7cc93a6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23" name="Google Shape;323;g6df7cc93a6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g70d80f1600_0_1: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1" name="Google Shape;331;g70d80f1600_0_1: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32" name="Google Shape;332;g70d80f1600_0_1: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70d80f1600_0_21: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70d80f1600_0_21:notes"/>
          <p:cNvSpPr txBox="1">
            <a:spLocks noGrp="1"/>
          </p:cNvSpPr>
          <p:nvPr>
            <p:ph type="body" idx="1"/>
          </p:nvPr>
        </p:nvSpPr>
        <p:spPr>
          <a:xfrm>
            <a:off x="701040" y="4444861"/>
            <a:ext cx="5608200" cy="3636600"/>
          </a:xfrm>
          <a:prstGeom prst="rect">
            <a:avLst/>
          </a:prstGeom>
        </p:spPr>
        <p:txBody>
          <a:bodyPr spcFirstLastPara="1" wrap="square" lIns="92300" tIns="46150" rIns="92300" bIns="46150" anchor="t" anchorCtr="0">
            <a:noAutofit/>
          </a:bodyPr>
          <a:lstStyle/>
          <a:p>
            <a:pPr marL="0" lvl="0" indent="0" algn="l" rtl="0">
              <a:spcBef>
                <a:spcPts val="0"/>
              </a:spcBef>
              <a:spcAft>
                <a:spcPts val="0"/>
              </a:spcAft>
              <a:buNone/>
            </a:pPr>
            <a:r>
              <a:rPr lang="en-US"/>
              <a:t>Spring Diagnostics are being conducted primarily to influence Cycle 4 planning and the campus’ focus for long-term (next year) school improvement efforts.</a:t>
            </a:r>
            <a:endParaRPr/>
          </a:p>
          <a:p>
            <a:pPr marL="0" lvl="0" indent="0" algn="l" rtl="0">
              <a:spcBef>
                <a:spcPts val="0"/>
              </a:spcBef>
              <a:spcAft>
                <a:spcPts val="0"/>
              </a:spcAft>
              <a:buNone/>
            </a:pPr>
            <a:r>
              <a:rPr lang="en-US"/>
              <a:t>It is very likely we will NOT see the results of the ESF Diagnostic impact their current TIP.</a:t>
            </a:r>
            <a:endParaRPr/>
          </a:p>
          <a:p>
            <a:pPr marL="0" lvl="0" indent="0" algn="l" rtl="0">
              <a:spcBef>
                <a:spcPts val="0"/>
              </a:spcBef>
              <a:spcAft>
                <a:spcPts val="0"/>
              </a:spcAft>
              <a:buNone/>
            </a:pPr>
            <a:r>
              <a:rPr lang="en-US"/>
              <a:t>Specialists will reference diagnostic visit and how that is impacting campus’ long-term planning</a:t>
            </a:r>
            <a:endParaRPr/>
          </a:p>
          <a:p>
            <a:pPr marL="0" lvl="0" indent="0" algn="l" rtl="0">
              <a:spcBef>
                <a:spcPts val="0"/>
              </a:spcBef>
              <a:spcAft>
                <a:spcPts val="0"/>
              </a:spcAft>
              <a:buNone/>
            </a:pPr>
            <a:endParaRPr/>
          </a:p>
        </p:txBody>
      </p:sp>
      <p:sp>
        <p:nvSpPr>
          <p:cNvPr id="341" name="Google Shape;341;g70d80f1600_0_21:notes"/>
          <p:cNvSpPr txBox="1">
            <a:spLocks noGrp="1"/>
          </p:cNvSpPr>
          <p:nvPr>
            <p:ph type="sldNum" idx="12"/>
          </p:nvPr>
        </p:nvSpPr>
        <p:spPr>
          <a:xfrm>
            <a:off x="3970939" y="8772670"/>
            <a:ext cx="3037800" cy="463500"/>
          </a:xfrm>
          <a:prstGeom prst="rect">
            <a:avLst/>
          </a:prstGeom>
        </p:spPr>
        <p:txBody>
          <a:bodyPr spcFirstLastPara="1" wrap="square" lIns="92300" tIns="46150" rIns="92300" bIns="4615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6"/>
        <p:cNvGrpSpPr/>
        <p:nvPr/>
      </p:nvGrpSpPr>
      <p:grpSpPr>
        <a:xfrm>
          <a:off x="0" y="0"/>
          <a:ext cx="0" cy="0"/>
          <a:chOff x="0" y="0"/>
          <a:chExt cx="0" cy="0"/>
        </a:xfrm>
      </p:grpSpPr>
      <p:sp>
        <p:nvSpPr>
          <p:cNvPr id="347" name="Google Shape;347;p49: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8" name="Google Shape;348;p49: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914400" lvl="0" indent="0" algn="l" rtl="0">
              <a:lnSpc>
                <a:spcPct val="100000"/>
              </a:lnSpc>
              <a:spcBef>
                <a:spcPts val="0"/>
              </a:spcBef>
              <a:spcAft>
                <a:spcPts val="0"/>
              </a:spcAft>
              <a:buNone/>
            </a:pPr>
            <a:r>
              <a:rPr lang="en-US">
                <a:latin typeface="Arial"/>
                <a:ea typeface="Arial"/>
                <a:cs typeface="Arial"/>
                <a:sym typeface="Arial"/>
              </a:rPr>
              <a:t>Reflections and wonderings help build support for further application cycles </a:t>
            </a:r>
            <a:endParaRPr>
              <a:latin typeface="Arial"/>
              <a:ea typeface="Arial"/>
              <a:cs typeface="Arial"/>
              <a:sym typeface="Arial"/>
            </a:endParaRPr>
          </a:p>
        </p:txBody>
      </p:sp>
      <p:sp>
        <p:nvSpPr>
          <p:cNvPr id="349" name="Google Shape;349;p49: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p36: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7" name="Google Shape;357;p36: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58" name="Google Shape;358;p36: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4"/>
        <p:cNvGrpSpPr/>
        <p:nvPr/>
      </p:nvGrpSpPr>
      <p:grpSpPr>
        <a:xfrm>
          <a:off x="0" y="0"/>
          <a:ext cx="0" cy="0"/>
          <a:chOff x="0" y="0"/>
          <a:chExt cx="0" cy="0"/>
        </a:xfrm>
      </p:grpSpPr>
      <p:sp>
        <p:nvSpPr>
          <p:cNvPr id="365" name="Google Shape;365;g6d38850b0e_0_16: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66" name="Google Shape;366;g6d38850b0e_0_16: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2"/>
        <p:cNvGrpSpPr/>
        <p:nvPr/>
      </p:nvGrpSpPr>
      <p:grpSpPr>
        <a:xfrm>
          <a:off x="0" y="0"/>
          <a:ext cx="0" cy="0"/>
          <a:chOff x="0" y="0"/>
          <a:chExt cx="0" cy="0"/>
        </a:xfrm>
      </p:grpSpPr>
      <p:sp>
        <p:nvSpPr>
          <p:cNvPr id="373" name="Google Shape;373;p4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4" name="Google Shape;374;p4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75" name="Google Shape;375;p4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0eab75aa4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0eab75aa4_0_0:notes"/>
          <p:cNvSpPr txBox="1">
            <a:spLocks noGrp="1"/>
          </p:cNvSpPr>
          <p:nvPr>
            <p:ph type="body" idx="1"/>
          </p:nvPr>
        </p:nvSpPr>
        <p:spPr>
          <a:xfrm>
            <a:off x="701040" y="4444861"/>
            <a:ext cx="5608200" cy="3636600"/>
          </a:xfrm>
          <a:prstGeom prst="rect">
            <a:avLst/>
          </a:prstGeom>
        </p:spPr>
        <p:txBody>
          <a:bodyPr spcFirstLastPara="1" wrap="square" lIns="92300" tIns="46150" rIns="92300" bIns="46150" anchor="t" anchorCtr="0">
            <a:noAutofit/>
          </a:bodyPr>
          <a:lstStyle/>
          <a:p>
            <a:pPr marL="0" lvl="0" indent="0" algn="l" rtl="0">
              <a:spcBef>
                <a:spcPts val="0"/>
              </a:spcBef>
              <a:spcAft>
                <a:spcPts val="0"/>
              </a:spcAft>
              <a:buNone/>
            </a:pPr>
            <a:endParaRPr/>
          </a:p>
        </p:txBody>
      </p:sp>
      <p:sp>
        <p:nvSpPr>
          <p:cNvPr id="145" name="Google Shape;145;g70eab75aa4_0_0:notes"/>
          <p:cNvSpPr txBox="1">
            <a:spLocks noGrp="1"/>
          </p:cNvSpPr>
          <p:nvPr>
            <p:ph type="sldNum" idx="12"/>
          </p:nvPr>
        </p:nvSpPr>
        <p:spPr>
          <a:xfrm>
            <a:off x="3970939" y="8772670"/>
            <a:ext cx="3037800" cy="463500"/>
          </a:xfrm>
          <a:prstGeom prst="rect">
            <a:avLst/>
          </a:prstGeom>
        </p:spPr>
        <p:txBody>
          <a:bodyPr spcFirstLastPara="1" wrap="square" lIns="92300" tIns="46150" rIns="92300" bIns="4615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42: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2" name="Google Shape;382;p42: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83" name="Google Shape;383;p42: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g810cfde847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1" name="Google Shape;391;g810cfde847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392" name="Google Shape;392;g810cfde847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31</a:t>
            </a:fld>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g70e024b698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0" name="Google Shape;400;g70e024b698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401" name="Google Shape;401;g70e024b698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70e024b698_0_9: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9" name="Google Shape;409;g70e024b698_0_9: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410" name="Google Shape;410;g70e024b698_0_9: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Google Shape;417;g6d38850b0e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18" name="Google Shape;418;g6d38850b0e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dirty="0"/>
          </a:p>
        </p:txBody>
      </p:sp>
      <p:sp>
        <p:nvSpPr>
          <p:cNvPr id="419" name="Google Shape;419;g6d38850b0e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6d38850b0e_0_8: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27" name="Google Shape;427;g6d38850b0e_0_8: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428" name="Google Shape;428;g6d38850b0e_0_8: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35</a:t>
            </a:fld>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4"/>
        <p:cNvGrpSpPr/>
        <p:nvPr/>
      </p:nvGrpSpPr>
      <p:grpSpPr>
        <a:xfrm>
          <a:off x="0" y="0"/>
          <a:ext cx="0" cy="0"/>
          <a:chOff x="0" y="0"/>
          <a:chExt cx="0" cy="0"/>
        </a:xfrm>
      </p:grpSpPr>
      <p:sp>
        <p:nvSpPr>
          <p:cNvPr id="435" name="Google Shape;435;p46: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dirty="0"/>
          </a:p>
        </p:txBody>
      </p:sp>
      <p:sp>
        <p:nvSpPr>
          <p:cNvPr id="436" name="Google Shape;436;p46: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2"/>
        <p:cNvGrpSpPr/>
        <p:nvPr/>
      </p:nvGrpSpPr>
      <p:grpSpPr>
        <a:xfrm>
          <a:off x="0" y="0"/>
          <a:ext cx="0" cy="0"/>
          <a:chOff x="0" y="0"/>
          <a:chExt cx="0" cy="0"/>
        </a:xfrm>
      </p:grpSpPr>
      <p:sp>
        <p:nvSpPr>
          <p:cNvPr id="443" name="Google Shape;443;g6e5d473391_0_28: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44" name="Google Shape;444;g6e5d473391_0_28: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445" name="Google Shape;445;g6e5d473391_0_28: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37</a:t>
            </a:fld>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1"/>
        <p:cNvGrpSpPr/>
        <p:nvPr/>
      </p:nvGrpSpPr>
      <p:grpSpPr>
        <a:xfrm>
          <a:off x="0" y="0"/>
          <a:ext cx="0" cy="0"/>
          <a:chOff x="0" y="0"/>
          <a:chExt cx="0" cy="0"/>
        </a:xfrm>
      </p:grpSpPr>
      <p:sp>
        <p:nvSpPr>
          <p:cNvPr id="452" name="Google Shape;452;p5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53" name="Google Shape;453;p5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dirty="0"/>
          </a:p>
        </p:txBody>
      </p:sp>
      <p:sp>
        <p:nvSpPr>
          <p:cNvPr id="454" name="Google Shape;454;p5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38</a:t>
            </a:fld>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51: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2" name="Google Shape;462;p51: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463" name="Google Shape;463;p51:notes"/>
          <p:cNvSpPr txBox="1">
            <a:spLocks noGrp="1"/>
          </p:cNvSpPr>
          <p:nvPr>
            <p:ph type="sldNum" idx="12"/>
          </p:nvPr>
        </p:nvSpPr>
        <p:spPr>
          <a:xfrm>
            <a:off x="3970939" y="8772670"/>
            <a:ext cx="3037840" cy="463407"/>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3: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1" name="Google Shape;151;p3: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52" name="Google Shape;152;p3: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4: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p4: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61" name="Google Shape;161;p4:notes"/>
          <p:cNvSpPr txBox="1">
            <a:spLocks noGrp="1"/>
          </p:cNvSpPr>
          <p:nvPr>
            <p:ph type="sldNum" idx="12"/>
          </p:nvPr>
        </p:nvSpPr>
        <p:spPr>
          <a:xfrm>
            <a:off x="3970939" y="8772670"/>
            <a:ext cx="3037840" cy="463407"/>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7d489e43f7_3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g7d489e43f7_3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Clr>
                <a:schemeClr val="dk1"/>
              </a:buClr>
              <a:buSzPts val="1200"/>
              <a:buFont typeface="Arial"/>
              <a:buNone/>
            </a:pPr>
            <a:endParaRPr/>
          </a:p>
        </p:txBody>
      </p:sp>
      <p:sp>
        <p:nvSpPr>
          <p:cNvPr id="169" name="Google Shape;169;g7d489e43f7_3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6: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91" name="Google Shape;191;p6: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7:notes"/>
          <p:cNvSpPr txBox="1">
            <a:spLocks noGrp="1"/>
          </p:cNvSpPr>
          <p:nvPr>
            <p:ph type="body" idx="1"/>
          </p:nvPr>
        </p:nvSpPr>
        <p:spPr>
          <a:xfrm>
            <a:off x="701040" y="4444861"/>
            <a:ext cx="5608320" cy="3636704"/>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7: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70e6d4291b_0_0:notes"/>
          <p:cNvSpPr>
            <a:spLocks noGrp="1" noRot="1" noChangeAspect="1"/>
          </p:cNvSpPr>
          <p:nvPr>
            <p:ph type="sldImg" idx="2"/>
          </p:nvPr>
        </p:nvSpPr>
        <p:spPr>
          <a:xfrm>
            <a:off x="735013" y="1154113"/>
            <a:ext cx="5540375" cy="311626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6" name="Google Shape;206;g70e6d4291b_0_0:notes"/>
          <p:cNvSpPr txBox="1">
            <a:spLocks noGrp="1"/>
          </p:cNvSpPr>
          <p:nvPr>
            <p:ph type="body" idx="1"/>
          </p:nvPr>
        </p:nvSpPr>
        <p:spPr>
          <a:xfrm>
            <a:off x="701040" y="4444861"/>
            <a:ext cx="5608200" cy="3636600"/>
          </a:xfrm>
          <a:prstGeom prst="rect">
            <a:avLst/>
          </a:prstGeom>
          <a:noFill/>
          <a:ln>
            <a:noFill/>
          </a:ln>
        </p:spPr>
        <p:txBody>
          <a:bodyPr spcFirstLastPara="1" wrap="square" lIns="92300" tIns="46150" rIns="92300" bIns="46150" anchor="t" anchorCtr="0">
            <a:noAutofit/>
          </a:bodyPr>
          <a:lstStyle/>
          <a:p>
            <a:pPr marL="0" lvl="0" indent="0" algn="l" rtl="0">
              <a:lnSpc>
                <a:spcPct val="100000"/>
              </a:lnSpc>
              <a:spcBef>
                <a:spcPts val="0"/>
              </a:spcBef>
              <a:spcAft>
                <a:spcPts val="0"/>
              </a:spcAft>
              <a:buSzPts val="1400"/>
              <a:buNone/>
            </a:pPr>
            <a:endParaRPr/>
          </a:p>
        </p:txBody>
      </p:sp>
      <p:sp>
        <p:nvSpPr>
          <p:cNvPr id="207" name="Google Shape;207;g70e6d4291b_0_0:notes"/>
          <p:cNvSpPr txBox="1">
            <a:spLocks noGrp="1"/>
          </p:cNvSpPr>
          <p:nvPr>
            <p:ph type="sldNum" idx="12"/>
          </p:nvPr>
        </p:nvSpPr>
        <p:spPr>
          <a:xfrm>
            <a:off x="3970939" y="8772670"/>
            <a:ext cx="3037800" cy="463500"/>
          </a:xfrm>
          <a:prstGeom prst="rect">
            <a:avLst/>
          </a:prstGeom>
          <a:noFill/>
          <a:ln>
            <a:noFill/>
          </a:ln>
        </p:spPr>
        <p:txBody>
          <a:bodyPr spcFirstLastPara="1" wrap="square" lIns="92300" tIns="46150" rIns="92300" bIns="46150" anchor="b" anchorCtr="0">
            <a:noAutofit/>
          </a:bodyPr>
          <a:lstStyle/>
          <a:p>
            <a:pPr marL="0" lvl="0" indent="0" algn="r" rtl="0">
              <a:lnSpc>
                <a:spcPct val="100000"/>
              </a:lnSpc>
              <a:spcBef>
                <a:spcPts val="0"/>
              </a:spcBef>
              <a:spcAft>
                <a:spcPts val="0"/>
              </a:spcAft>
              <a:buSzPts val="1400"/>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type="title">
  <p:cSld name="TITLE">
    <p:spTree>
      <p:nvGrpSpPr>
        <p:cNvPr id="1" name="Shape 19"/>
        <p:cNvGrpSpPr/>
        <p:nvPr/>
      </p:nvGrpSpPr>
      <p:grpSpPr>
        <a:xfrm>
          <a:off x="0" y="0"/>
          <a:ext cx="0" cy="0"/>
          <a:chOff x="0" y="0"/>
          <a:chExt cx="0" cy="0"/>
        </a:xfrm>
      </p:grpSpPr>
      <p:sp>
        <p:nvSpPr>
          <p:cNvPr id="20" name="Google Shape;20;p53"/>
          <p:cNvSpPr/>
          <p:nvPr/>
        </p:nvSpPr>
        <p:spPr>
          <a:xfrm>
            <a:off x="1" y="6400800"/>
            <a:ext cx="12192000"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1" name="Google Shape;21;p53"/>
          <p:cNvSpPr/>
          <p:nvPr/>
        </p:nvSpPr>
        <p:spPr>
          <a:xfrm>
            <a:off x="1" y="6334316"/>
            <a:ext cx="12192000" cy="66484"/>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22" name="Google Shape;22;p53"/>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3"/>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lvl1pPr lvl="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lvl="1" algn="ctr">
              <a:lnSpc>
                <a:spcPct val="90000"/>
              </a:lnSpc>
              <a:spcBef>
                <a:spcPts val="200"/>
              </a:spcBef>
              <a:spcAft>
                <a:spcPts val="0"/>
              </a:spcAft>
              <a:buSzPts val="2400"/>
              <a:buNone/>
              <a:defRPr sz="2400"/>
            </a:lvl2pPr>
            <a:lvl3pPr lvl="2" algn="ctr">
              <a:lnSpc>
                <a:spcPct val="90000"/>
              </a:lnSpc>
              <a:spcBef>
                <a:spcPts val="400"/>
              </a:spcBef>
              <a:spcAft>
                <a:spcPts val="0"/>
              </a:spcAft>
              <a:buSzPts val="2400"/>
              <a:buNone/>
              <a:defRPr sz="2400"/>
            </a:lvl3pPr>
            <a:lvl4pPr lvl="3" algn="ctr">
              <a:lnSpc>
                <a:spcPct val="90000"/>
              </a:lnSpc>
              <a:spcBef>
                <a:spcPts val="400"/>
              </a:spcBef>
              <a:spcAft>
                <a:spcPts val="0"/>
              </a:spcAft>
              <a:buSzPts val="2000"/>
              <a:buNone/>
              <a:defRPr sz="2000"/>
            </a:lvl4pPr>
            <a:lvl5pPr lvl="4" algn="ctr">
              <a:lnSpc>
                <a:spcPct val="90000"/>
              </a:lnSpc>
              <a:spcBef>
                <a:spcPts val="400"/>
              </a:spcBef>
              <a:spcAft>
                <a:spcPts val="0"/>
              </a:spcAft>
              <a:buSzPts val="2000"/>
              <a:buNone/>
              <a:defRPr sz="2000"/>
            </a:lvl5pPr>
            <a:lvl6pPr lvl="5" algn="ctr">
              <a:lnSpc>
                <a:spcPct val="90000"/>
              </a:lnSpc>
              <a:spcBef>
                <a:spcPts val="400"/>
              </a:spcBef>
              <a:spcAft>
                <a:spcPts val="0"/>
              </a:spcAft>
              <a:buSzPts val="2000"/>
              <a:buNone/>
              <a:defRPr sz="2000"/>
            </a:lvl6pPr>
            <a:lvl7pPr lvl="6" algn="ctr">
              <a:lnSpc>
                <a:spcPct val="90000"/>
              </a:lnSpc>
              <a:spcBef>
                <a:spcPts val="400"/>
              </a:spcBef>
              <a:spcAft>
                <a:spcPts val="0"/>
              </a:spcAft>
              <a:buSzPts val="2000"/>
              <a:buNone/>
              <a:defRPr sz="2000"/>
            </a:lvl7pPr>
            <a:lvl8pPr lvl="7" algn="ctr">
              <a:lnSpc>
                <a:spcPct val="90000"/>
              </a:lnSpc>
              <a:spcBef>
                <a:spcPts val="400"/>
              </a:spcBef>
              <a:spcAft>
                <a:spcPts val="0"/>
              </a:spcAft>
              <a:buSzPts val="2000"/>
              <a:buNone/>
              <a:defRPr sz="2000"/>
            </a:lvl8pPr>
            <a:lvl9pPr lvl="8" algn="ctr">
              <a:lnSpc>
                <a:spcPct val="90000"/>
              </a:lnSpc>
              <a:spcBef>
                <a:spcPts val="400"/>
              </a:spcBef>
              <a:spcAft>
                <a:spcPts val="400"/>
              </a:spcAft>
              <a:buSzPts val="2000"/>
              <a:buNone/>
              <a:defRPr sz="2000"/>
            </a:lvl9pPr>
          </a:lstStyle>
          <a:p>
            <a:endParaRPr/>
          </a:p>
        </p:txBody>
      </p:sp>
      <p:sp>
        <p:nvSpPr>
          <p:cNvPr id="24" name="Google Shape;24;p5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27" name="Google Shape;27;p53"/>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28" name="Google Shape;28;p53"/>
          <p:cNvPicPr preferRelativeResize="0"/>
          <p:nvPr/>
        </p:nvPicPr>
        <p:blipFill rotWithShape="1">
          <a:blip r:embed="rId2">
            <a:alphaModFix/>
          </a:blip>
          <a:srcRect/>
          <a:stretch/>
        </p:blipFill>
        <p:spPr>
          <a:xfrm>
            <a:off x="9650186" y="92480"/>
            <a:ext cx="2541815" cy="127861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PICTURE_WITH_CAPTION_TEXT" type="picTx">
  <p:cSld name="PICTURE_WITH_CAPTION_TEXT">
    <p:spTree>
      <p:nvGrpSpPr>
        <p:cNvPr id="1" name="Shape 88"/>
        <p:cNvGrpSpPr/>
        <p:nvPr/>
      </p:nvGrpSpPr>
      <p:grpSpPr>
        <a:xfrm>
          <a:off x="0" y="0"/>
          <a:ext cx="0" cy="0"/>
          <a:chOff x="0" y="0"/>
          <a:chExt cx="0" cy="0"/>
        </a:xfrm>
      </p:grpSpPr>
      <p:sp>
        <p:nvSpPr>
          <p:cNvPr id="89" name="Google Shape;89;p62"/>
          <p:cNvSpPr/>
          <p:nvPr/>
        </p:nvSpPr>
        <p:spPr>
          <a:xfrm>
            <a:off x="0" y="4953000"/>
            <a:ext cx="12188825" cy="1905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0" name="Google Shape;90;p62"/>
          <p:cNvSpPr/>
          <p:nvPr/>
        </p:nvSpPr>
        <p:spPr>
          <a:xfrm>
            <a:off x="15" y="491507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91" name="Google Shape;91;p62"/>
          <p:cNvSpPr txBox="1">
            <a:spLocks noGrp="1"/>
          </p:cNvSpPr>
          <p:nvPr>
            <p:ph type="title"/>
          </p:nvPr>
        </p:nvSpPr>
        <p:spPr>
          <a:xfrm>
            <a:off x="1097280" y="5074920"/>
            <a:ext cx="10113645" cy="822960"/>
          </a:xfrm>
          <a:prstGeom prst="rect">
            <a:avLst/>
          </a:prstGeom>
          <a:noFill/>
          <a:ln>
            <a:noFill/>
          </a:ln>
        </p:spPr>
        <p:txBody>
          <a:bodyPr spcFirstLastPara="1" wrap="square" lIns="91425" tIns="0" rIns="91425" bIns="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2" name="Google Shape;92;p62"/>
          <p:cNvSpPr>
            <a:spLocks noGrp="1"/>
          </p:cNvSpPr>
          <p:nvPr>
            <p:ph type="pic" idx="2"/>
          </p:nvPr>
        </p:nvSpPr>
        <p:spPr>
          <a:xfrm>
            <a:off x="15" y="0"/>
            <a:ext cx="12191985" cy="4915076"/>
          </a:xfrm>
          <a:prstGeom prst="rect">
            <a:avLst/>
          </a:prstGeom>
          <a:solidFill>
            <a:srgbClr val="BECAD4"/>
          </a:solidFill>
          <a:ln>
            <a:noFill/>
          </a:ln>
        </p:spPr>
        <p:txBody>
          <a:bodyPr spcFirstLastPara="1" wrap="square" lIns="457200" tIns="457200" rIns="0" bIns="45700" anchor="t" anchorCtr="0">
            <a:noAutofit/>
          </a:bodyPr>
          <a:lstStyle>
            <a:lvl1pPr marR="0" lvl="0" algn="l" rtl="0">
              <a:lnSpc>
                <a:spcPct val="90000"/>
              </a:lnSpc>
              <a:spcBef>
                <a:spcPts val="1200"/>
              </a:spcBef>
              <a:spcAft>
                <a:spcPts val="0"/>
              </a:spcAft>
              <a:buClr>
                <a:schemeClr val="accent1"/>
              </a:buClr>
              <a:buSzPts val="3200"/>
              <a:buFont typeface="Calibri"/>
              <a:buNone/>
              <a:defRPr sz="3200" b="0" i="0" u="none" strike="noStrike" cap="none">
                <a:solidFill>
                  <a:srgbClr val="3F3F3F"/>
                </a:solidFill>
                <a:latin typeface="Calibri"/>
                <a:ea typeface="Calibri"/>
                <a:cs typeface="Calibri"/>
                <a:sym typeface="Calibri"/>
              </a:defRPr>
            </a:lvl1pPr>
            <a:lvl2pPr marR="0" lvl="1" algn="l" rtl="0">
              <a:lnSpc>
                <a:spcPct val="90000"/>
              </a:lnSpc>
              <a:spcBef>
                <a:spcPts val="200"/>
              </a:spcBef>
              <a:spcAft>
                <a:spcPts val="0"/>
              </a:spcAft>
              <a:buClr>
                <a:schemeClr val="accent1"/>
              </a:buClr>
              <a:buSzPts val="2800"/>
              <a:buFont typeface="Calibri"/>
              <a:buNone/>
              <a:defRPr sz="2800" b="0" i="0" u="none" strike="noStrike" cap="none">
                <a:solidFill>
                  <a:srgbClr val="3F3F3F"/>
                </a:solidFill>
                <a:latin typeface="Calibri"/>
                <a:ea typeface="Calibri"/>
                <a:cs typeface="Calibri"/>
                <a:sym typeface="Calibri"/>
              </a:defRPr>
            </a:lvl2pPr>
            <a:lvl3pPr marR="0" lvl="2" algn="l" rtl="0">
              <a:lnSpc>
                <a:spcPct val="90000"/>
              </a:lnSpc>
              <a:spcBef>
                <a:spcPts val="400"/>
              </a:spcBef>
              <a:spcAft>
                <a:spcPts val="0"/>
              </a:spcAft>
              <a:buClr>
                <a:schemeClr val="accent1"/>
              </a:buClr>
              <a:buSzPts val="2400"/>
              <a:buFont typeface="Calibri"/>
              <a:buNone/>
              <a:defRPr sz="2400" b="0" i="0" u="none" strike="noStrike" cap="none">
                <a:solidFill>
                  <a:srgbClr val="3F3F3F"/>
                </a:solidFill>
                <a:latin typeface="Calibri"/>
                <a:ea typeface="Calibri"/>
                <a:cs typeface="Calibri"/>
                <a:sym typeface="Calibri"/>
              </a:defRPr>
            </a:lvl3pPr>
            <a:lvl4pPr marR="0" lvl="3"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4pPr>
            <a:lvl5pPr marR="0" lvl="4"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5pPr>
            <a:lvl6pPr marR="0" lvl="5"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6pPr>
            <a:lvl7pPr marR="0" lvl="6"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7pPr>
            <a:lvl8pPr marR="0" lvl="7" algn="l" rtl="0">
              <a:lnSpc>
                <a:spcPct val="90000"/>
              </a:lnSpc>
              <a:spcBef>
                <a:spcPts val="400"/>
              </a:spcBef>
              <a:spcAft>
                <a:spcPts val="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8pPr>
            <a:lvl9pPr marR="0" lvl="8" algn="l" rtl="0">
              <a:lnSpc>
                <a:spcPct val="90000"/>
              </a:lnSpc>
              <a:spcBef>
                <a:spcPts val="400"/>
              </a:spcBef>
              <a:spcAft>
                <a:spcPts val="400"/>
              </a:spcAft>
              <a:buClr>
                <a:schemeClr val="accent1"/>
              </a:buClr>
              <a:buSzPts val="2000"/>
              <a:buFont typeface="Calibri"/>
              <a:buNone/>
              <a:defRPr sz="2000" b="0" i="0" u="none" strike="noStrike" cap="none">
                <a:solidFill>
                  <a:srgbClr val="3F3F3F"/>
                </a:solidFill>
                <a:latin typeface="Calibri"/>
                <a:ea typeface="Calibri"/>
                <a:cs typeface="Calibri"/>
                <a:sym typeface="Calibri"/>
              </a:defRPr>
            </a:lvl9pPr>
          </a:lstStyle>
          <a:p>
            <a:endParaRPr/>
          </a:p>
        </p:txBody>
      </p:sp>
      <p:sp>
        <p:nvSpPr>
          <p:cNvPr id="93" name="Google Shape;93;p62"/>
          <p:cNvSpPr txBox="1">
            <a:spLocks noGrp="1"/>
          </p:cNvSpPr>
          <p:nvPr>
            <p:ph type="body" idx="1"/>
          </p:nvPr>
        </p:nvSpPr>
        <p:spPr>
          <a:xfrm>
            <a:off x="1097280" y="5907024"/>
            <a:ext cx="10113264" cy="594360"/>
          </a:xfrm>
          <a:prstGeom prst="rect">
            <a:avLst/>
          </a:prstGeom>
          <a:noFill/>
          <a:ln>
            <a:noFill/>
          </a:ln>
        </p:spPr>
        <p:txBody>
          <a:bodyPr spcFirstLastPara="1" wrap="square" lIns="91425" tIns="0" rIns="91425" bIns="0" anchor="t" anchorCtr="0">
            <a:noAutofit/>
          </a:bodyPr>
          <a:lstStyle>
            <a:lvl1pPr marL="457200" lvl="0" indent="-228600" algn="l">
              <a:lnSpc>
                <a:spcPct val="90000"/>
              </a:lnSpc>
              <a:spcBef>
                <a:spcPts val="0"/>
              </a:spcBef>
              <a:spcAft>
                <a:spcPts val="0"/>
              </a:spcAft>
              <a:buSzPts val="1500"/>
              <a:buNone/>
              <a:defRPr sz="1500">
                <a:solidFill>
                  <a:srgbClr val="FFFFFF"/>
                </a:solidFill>
              </a:defRPr>
            </a:lvl1pPr>
            <a:lvl2pPr marL="914400" lvl="1" indent="-228600" algn="l">
              <a:lnSpc>
                <a:spcPct val="90000"/>
              </a:lnSpc>
              <a:spcBef>
                <a:spcPts val="6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94" name="Google Shape;94;p6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5" name="Google Shape;95;p6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6" name="Google Shape;96;p6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_TEXT" type="vertTx">
  <p:cSld name="VERTICAL_TEXT">
    <p:spTree>
      <p:nvGrpSpPr>
        <p:cNvPr id="1" name="Shape 97"/>
        <p:cNvGrpSpPr/>
        <p:nvPr/>
      </p:nvGrpSpPr>
      <p:grpSpPr>
        <a:xfrm>
          <a:off x="0" y="0"/>
          <a:ext cx="0" cy="0"/>
          <a:chOff x="0" y="0"/>
          <a:chExt cx="0" cy="0"/>
        </a:xfrm>
      </p:grpSpPr>
      <p:sp>
        <p:nvSpPr>
          <p:cNvPr id="98" name="Google Shape;98;p63"/>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63"/>
          <p:cNvSpPr txBox="1">
            <a:spLocks noGrp="1"/>
          </p:cNvSpPr>
          <p:nvPr>
            <p:ph type="body" idx="1"/>
          </p:nvPr>
        </p:nvSpPr>
        <p:spPr>
          <a:xfrm rot="5400000">
            <a:off x="4114800" y="-1171786"/>
            <a:ext cx="4023360" cy="10058400"/>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00" name="Google Shape;100;p63"/>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1" name="Google Shape;101;p63"/>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2" name="Google Shape;102;p63"/>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VERTICAL_TITLE_AND_VERTICAL_TEXT" type="vertTitleAndTx">
  <p:cSld name="VERTICAL_TITLE_AND_VERTICAL_TEXT">
    <p:spTree>
      <p:nvGrpSpPr>
        <p:cNvPr id="1" name="Shape 103"/>
        <p:cNvGrpSpPr/>
        <p:nvPr/>
      </p:nvGrpSpPr>
      <p:grpSpPr>
        <a:xfrm>
          <a:off x="0" y="0"/>
          <a:ext cx="0" cy="0"/>
          <a:chOff x="0" y="0"/>
          <a:chExt cx="0" cy="0"/>
        </a:xfrm>
      </p:grpSpPr>
      <p:sp>
        <p:nvSpPr>
          <p:cNvPr id="104" name="Google Shape;104;p6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5" name="Google Shape;105;p6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06" name="Google Shape;106;p64"/>
          <p:cNvSpPr txBox="1">
            <a:spLocks noGrp="1"/>
          </p:cNvSpPr>
          <p:nvPr>
            <p:ph type="title"/>
          </p:nvPr>
        </p:nvSpPr>
        <p:spPr>
          <a:xfrm rot="5400000">
            <a:off x="7159401" y="1977801"/>
            <a:ext cx="5759898" cy="262890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7" name="Google Shape;107;p64"/>
          <p:cNvSpPr txBox="1">
            <a:spLocks noGrp="1"/>
          </p:cNvSpPr>
          <p:nvPr>
            <p:ph type="body" idx="1"/>
          </p:nvPr>
        </p:nvSpPr>
        <p:spPr>
          <a:xfrm rot="5400000">
            <a:off x="1825401" y="-574899"/>
            <a:ext cx="5759898" cy="7734300"/>
          </a:xfrm>
          <a:prstGeom prst="rect">
            <a:avLst/>
          </a:prstGeom>
          <a:noFill/>
          <a:ln>
            <a:noFill/>
          </a:ln>
        </p:spPr>
        <p:txBody>
          <a:bodyPr spcFirstLastPara="1" wrap="square" lIns="45700" tIns="0" rIns="45700" bIns="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108" name="Google Shape;108;p6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9" name="Google Shape;109;p6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6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ullet List 2-Column">
  <p:cSld name="Bullet List 2-Column">
    <p:spTree>
      <p:nvGrpSpPr>
        <p:cNvPr id="1" name="Shape 111"/>
        <p:cNvGrpSpPr/>
        <p:nvPr/>
      </p:nvGrpSpPr>
      <p:grpSpPr>
        <a:xfrm>
          <a:off x="0" y="0"/>
          <a:ext cx="0" cy="0"/>
          <a:chOff x="0" y="0"/>
          <a:chExt cx="0" cy="0"/>
        </a:xfrm>
      </p:grpSpPr>
      <p:sp>
        <p:nvSpPr>
          <p:cNvPr id="112" name="Google Shape;112;p65"/>
          <p:cNvSpPr txBox="1">
            <a:spLocks noGrp="1"/>
          </p:cNvSpPr>
          <p:nvPr>
            <p:ph type="title"/>
          </p:nvPr>
        </p:nvSpPr>
        <p:spPr>
          <a:xfrm>
            <a:off x="1764632" y="224589"/>
            <a:ext cx="9574800" cy="7380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3C6EBE"/>
              </a:buClr>
              <a:buSzPts val="18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3" name="Google Shape;113;p65"/>
          <p:cNvSpPr txBox="1">
            <a:spLocks noGrp="1"/>
          </p:cNvSpPr>
          <p:nvPr>
            <p:ph type="dt" idx="10"/>
          </p:nvPr>
        </p:nvSpPr>
        <p:spPr>
          <a:xfrm>
            <a:off x="838200" y="6529137"/>
            <a:ext cx="2743200" cy="192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Clr>
                <a:srgbClr val="FFFFFF"/>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4" name="Google Shape;114;p65"/>
          <p:cNvSpPr txBox="1">
            <a:spLocks noGrp="1"/>
          </p:cNvSpPr>
          <p:nvPr>
            <p:ph type="ftr" idx="11"/>
          </p:nvPr>
        </p:nvSpPr>
        <p:spPr>
          <a:xfrm>
            <a:off x="4038600" y="6529137"/>
            <a:ext cx="4114800" cy="1923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Clr>
                <a:srgbClr val="FFFFFF"/>
              </a:buClr>
              <a:buSzPts val="1400"/>
              <a:buFont typeface="Calibri"/>
              <a:buNone/>
              <a:defRPr/>
            </a:lvl1pPr>
            <a:lvl2pPr lvl="1" algn="l">
              <a:lnSpc>
                <a:spcPct val="100000"/>
              </a:lnSpc>
              <a:spcBef>
                <a:spcPts val="0"/>
              </a:spcBef>
              <a:spcAft>
                <a:spcPts val="0"/>
              </a:spcAft>
              <a:buClr>
                <a:schemeClr val="dk1"/>
              </a:buClr>
              <a:buSzPts val="1400"/>
              <a:buFont typeface="Calibri"/>
              <a:buNone/>
              <a:defRPr/>
            </a:lvl2pPr>
            <a:lvl3pPr lvl="2" algn="l">
              <a:lnSpc>
                <a:spcPct val="100000"/>
              </a:lnSpc>
              <a:spcBef>
                <a:spcPts val="0"/>
              </a:spcBef>
              <a:spcAft>
                <a:spcPts val="0"/>
              </a:spcAft>
              <a:buClr>
                <a:schemeClr val="dk1"/>
              </a:buClr>
              <a:buSzPts val="1400"/>
              <a:buFont typeface="Calibri"/>
              <a:buNone/>
              <a:defRPr/>
            </a:lvl3pPr>
            <a:lvl4pPr lvl="3" algn="l">
              <a:lnSpc>
                <a:spcPct val="100000"/>
              </a:lnSpc>
              <a:spcBef>
                <a:spcPts val="0"/>
              </a:spcBef>
              <a:spcAft>
                <a:spcPts val="0"/>
              </a:spcAft>
              <a:buClr>
                <a:schemeClr val="dk1"/>
              </a:buClr>
              <a:buSzPts val="1400"/>
              <a:buFont typeface="Calibri"/>
              <a:buNone/>
              <a:defRPr/>
            </a:lvl4pPr>
            <a:lvl5pPr lvl="4" algn="l">
              <a:lnSpc>
                <a:spcPct val="100000"/>
              </a:lnSpc>
              <a:spcBef>
                <a:spcPts val="0"/>
              </a:spcBef>
              <a:spcAft>
                <a:spcPts val="0"/>
              </a:spcAft>
              <a:buClr>
                <a:schemeClr val="dk1"/>
              </a:buClr>
              <a:buSzPts val="1400"/>
              <a:buFont typeface="Calibri"/>
              <a:buNone/>
              <a:defRPr/>
            </a:lvl5pPr>
            <a:lvl6pPr lvl="5" algn="l">
              <a:lnSpc>
                <a:spcPct val="100000"/>
              </a:lnSpc>
              <a:spcBef>
                <a:spcPts val="0"/>
              </a:spcBef>
              <a:spcAft>
                <a:spcPts val="0"/>
              </a:spcAft>
              <a:buClr>
                <a:schemeClr val="dk1"/>
              </a:buClr>
              <a:buSzPts val="1400"/>
              <a:buFont typeface="Calibri"/>
              <a:buNone/>
              <a:defRPr/>
            </a:lvl6pPr>
            <a:lvl7pPr lvl="6" algn="l">
              <a:lnSpc>
                <a:spcPct val="100000"/>
              </a:lnSpc>
              <a:spcBef>
                <a:spcPts val="0"/>
              </a:spcBef>
              <a:spcAft>
                <a:spcPts val="0"/>
              </a:spcAft>
              <a:buClr>
                <a:schemeClr val="dk1"/>
              </a:buClr>
              <a:buSzPts val="1400"/>
              <a:buFont typeface="Calibri"/>
              <a:buNone/>
              <a:defRPr/>
            </a:lvl7pPr>
            <a:lvl8pPr lvl="7" algn="l">
              <a:lnSpc>
                <a:spcPct val="100000"/>
              </a:lnSpc>
              <a:spcBef>
                <a:spcPts val="0"/>
              </a:spcBef>
              <a:spcAft>
                <a:spcPts val="0"/>
              </a:spcAft>
              <a:buClr>
                <a:schemeClr val="dk1"/>
              </a:buClr>
              <a:buSzPts val="1400"/>
              <a:buFont typeface="Calibri"/>
              <a:buNone/>
              <a:defRPr/>
            </a:lvl8pPr>
            <a:lvl9pPr lvl="8" algn="l">
              <a:lnSpc>
                <a:spcPct val="100000"/>
              </a:lnSpc>
              <a:spcBef>
                <a:spcPts val="0"/>
              </a:spcBef>
              <a:spcAft>
                <a:spcPts val="0"/>
              </a:spcAft>
              <a:buClr>
                <a:schemeClr val="dk1"/>
              </a:buClr>
              <a:buSzPts val="1400"/>
              <a:buFont typeface="Calibri"/>
              <a:buNone/>
              <a:defRPr/>
            </a:lvl9pPr>
          </a:lstStyle>
          <a:p>
            <a:endParaRPr/>
          </a:p>
        </p:txBody>
      </p:sp>
      <p:sp>
        <p:nvSpPr>
          <p:cNvPr id="115" name="Google Shape;115;p65"/>
          <p:cNvSpPr txBox="1">
            <a:spLocks noGrp="1"/>
          </p:cNvSpPr>
          <p:nvPr>
            <p:ph type="sldNum" idx="12"/>
          </p:nvPr>
        </p:nvSpPr>
        <p:spPr>
          <a:xfrm>
            <a:off x="8610600" y="6529137"/>
            <a:ext cx="2743200" cy="1923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FFFFFF"/>
              </a:buClr>
              <a:buSzPts val="1050"/>
              <a:buFont typeface="Calibri"/>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16" name="Google Shape;116;p65"/>
          <p:cNvSpPr txBox="1">
            <a:spLocks noGrp="1"/>
          </p:cNvSpPr>
          <p:nvPr>
            <p:ph type="body" idx="1"/>
          </p:nvPr>
        </p:nvSpPr>
        <p:spPr>
          <a:xfrm>
            <a:off x="978527" y="1845733"/>
            <a:ext cx="4937700" cy="40233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Font typeface="Calibri"/>
              <a:buNone/>
              <a:defRPr b="1">
                <a:latin typeface="Calibri"/>
                <a:ea typeface="Calibri"/>
                <a:cs typeface="Calibri"/>
                <a:sym typeface="Calibri"/>
              </a:defRPr>
            </a:lvl1pPr>
            <a:lvl2pPr marL="914400" lvl="1" indent="-381000" algn="l">
              <a:lnSpc>
                <a:spcPct val="90000"/>
              </a:lnSpc>
              <a:spcBef>
                <a:spcPts val="500"/>
              </a:spcBef>
              <a:spcAft>
                <a:spcPts val="0"/>
              </a:spcAft>
              <a:buClr>
                <a:srgbClr val="DA3E26"/>
              </a:buClr>
              <a:buSzPts val="2400"/>
              <a:buFont typeface="Noto Sans Symbols"/>
              <a:buChar char="▪"/>
              <a:defRPr>
                <a:latin typeface="Calibri"/>
                <a:ea typeface="Calibri"/>
                <a:cs typeface="Calibri"/>
                <a:sym typeface="Calibri"/>
              </a:defRPr>
            </a:lvl2pPr>
            <a:lvl3pPr marL="1371600" lvl="2" indent="-355600" algn="l">
              <a:lnSpc>
                <a:spcPct val="90000"/>
              </a:lnSpc>
              <a:spcBef>
                <a:spcPts val="500"/>
              </a:spcBef>
              <a:spcAft>
                <a:spcPts val="0"/>
              </a:spcAft>
              <a:buClr>
                <a:srgbClr val="4472C4"/>
              </a:buClr>
              <a:buSzPts val="2000"/>
              <a:buChar char="▪"/>
              <a:defRPr>
                <a:latin typeface="Calibri"/>
                <a:ea typeface="Calibri"/>
                <a:cs typeface="Calibri"/>
                <a:sym typeface="Calibri"/>
              </a:defRPr>
            </a:lvl3pPr>
            <a:lvl4pPr marL="1828800" lvl="3" indent="-342900" algn="l">
              <a:lnSpc>
                <a:spcPct val="90000"/>
              </a:lnSpc>
              <a:spcBef>
                <a:spcPts val="500"/>
              </a:spcBef>
              <a:spcAft>
                <a:spcPts val="0"/>
              </a:spcAft>
              <a:buClr>
                <a:srgbClr val="C00000"/>
              </a:buClr>
              <a:buSzPts val="1800"/>
              <a:buFont typeface="Noto Sans Symbols"/>
              <a:buChar char="▪"/>
              <a:defRPr>
                <a:latin typeface="Calibri"/>
                <a:ea typeface="Calibri"/>
                <a:cs typeface="Calibri"/>
                <a:sym typeface="Calibri"/>
              </a:defRPr>
            </a:lvl4pPr>
            <a:lvl5pPr marL="2286000" lvl="4" indent="-342900" algn="l">
              <a:lnSpc>
                <a:spcPct val="90000"/>
              </a:lnSpc>
              <a:spcBef>
                <a:spcPts val="500"/>
              </a:spcBef>
              <a:spcAft>
                <a:spcPts val="0"/>
              </a:spcAft>
              <a:buClr>
                <a:srgbClr val="DA3E26"/>
              </a:buClr>
              <a:buSzPts val="1800"/>
              <a:buChar char="▪"/>
              <a:defRPr>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7" name="Google Shape;117;p65"/>
          <p:cNvSpPr txBox="1">
            <a:spLocks noGrp="1"/>
          </p:cNvSpPr>
          <p:nvPr>
            <p:ph type="body" idx="2"/>
          </p:nvPr>
        </p:nvSpPr>
        <p:spPr>
          <a:xfrm>
            <a:off x="6275713" y="1845733"/>
            <a:ext cx="4937700" cy="40233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Font typeface="Calibri"/>
              <a:buNone/>
              <a:defRPr b="1">
                <a:latin typeface="Calibri"/>
                <a:ea typeface="Calibri"/>
                <a:cs typeface="Calibri"/>
                <a:sym typeface="Calibri"/>
              </a:defRPr>
            </a:lvl1pPr>
            <a:lvl2pPr marL="914400" lvl="1" indent="-381000" algn="l">
              <a:lnSpc>
                <a:spcPct val="90000"/>
              </a:lnSpc>
              <a:spcBef>
                <a:spcPts val="500"/>
              </a:spcBef>
              <a:spcAft>
                <a:spcPts val="0"/>
              </a:spcAft>
              <a:buClr>
                <a:srgbClr val="DA3E26"/>
              </a:buClr>
              <a:buSzPts val="2400"/>
              <a:buFont typeface="Noto Sans Symbols"/>
              <a:buChar char="▪"/>
              <a:defRPr>
                <a:latin typeface="Calibri"/>
                <a:ea typeface="Calibri"/>
                <a:cs typeface="Calibri"/>
                <a:sym typeface="Calibri"/>
              </a:defRPr>
            </a:lvl2pPr>
            <a:lvl3pPr marL="1371600" lvl="2" indent="-355600" algn="l">
              <a:lnSpc>
                <a:spcPct val="90000"/>
              </a:lnSpc>
              <a:spcBef>
                <a:spcPts val="500"/>
              </a:spcBef>
              <a:spcAft>
                <a:spcPts val="0"/>
              </a:spcAft>
              <a:buClr>
                <a:srgbClr val="4472C4"/>
              </a:buClr>
              <a:buSzPts val="2000"/>
              <a:buChar char="▪"/>
              <a:defRPr>
                <a:latin typeface="Calibri"/>
                <a:ea typeface="Calibri"/>
                <a:cs typeface="Calibri"/>
                <a:sym typeface="Calibri"/>
              </a:defRPr>
            </a:lvl3pPr>
            <a:lvl4pPr marL="1828800" lvl="3" indent="-342900" algn="l">
              <a:lnSpc>
                <a:spcPct val="90000"/>
              </a:lnSpc>
              <a:spcBef>
                <a:spcPts val="500"/>
              </a:spcBef>
              <a:spcAft>
                <a:spcPts val="0"/>
              </a:spcAft>
              <a:buClr>
                <a:srgbClr val="C00000"/>
              </a:buClr>
              <a:buSzPts val="1800"/>
              <a:buFont typeface="Noto Sans Symbols"/>
              <a:buChar char="▪"/>
              <a:defRPr>
                <a:latin typeface="Calibri"/>
                <a:ea typeface="Calibri"/>
                <a:cs typeface="Calibri"/>
                <a:sym typeface="Calibri"/>
              </a:defRPr>
            </a:lvl4pPr>
            <a:lvl5pPr marL="2286000" lvl="4" indent="-342900" algn="l">
              <a:lnSpc>
                <a:spcPct val="90000"/>
              </a:lnSpc>
              <a:spcBef>
                <a:spcPts val="500"/>
              </a:spcBef>
              <a:spcAft>
                <a:spcPts val="0"/>
              </a:spcAft>
              <a:buClr>
                <a:srgbClr val="DA3E26"/>
              </a:buClr>
              <a:buSzPts val="1800"/>
              <a:buChar char="▪"/>
              <a:defRPr b="0">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1_Object - text on right">
  <p:cSld name="1_Object - text on right">
    <p:bg>
      <p:bgPr>
        <a:blipFill>
          <a:blip r:embed="rId2">
            <a:alphaModFix/>
          </a:blip>
          <a:stretch>
            <a:fillRect/>
          </a:stretch>
        </a:blipFill>
        <a:effectLst/>
      </p:bgPr>
    </p:bg>
    <p:spTree>
      <p:nvGrpSpPr>
        <p:cNvPr id="1" name="Shape 118"/>
        <p:cNvGrpSpPr/>
        <p:nvPr/>
      </p:nvGrpSpPr>
      <p:grpSpPr>
        <a:xfrm>
          <a:off x="0" y="0"/>
          <a:ext cx="0" cy="0"/>
          <a:chOff x="0" y="0"/>
          <a:chExt cx="0" cy="0"/>
        </a:xfrm>
      </p:grpSpPr>
      <p:sp>
        <p:nvSpPr>
          <p:cNvPr id="119" name="Google Shape;119;p66"/>
          <p:cNvSpPr txBox="1">
            <a:spLocks noGrp="1"/>
          </p:cNvSpPr>
          <p:nvPr>
            <p:ph type="title"/>
          </p:nvPr>
        </p:nvSpPr>
        <p:spPr>
          <a:xfrm>
            <a:off x="1755912" y="243951"/>
            <a:ext cx="9597900" cy="7101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3C6EB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0" name="Google Shape;120;p66"/>
          <p:cNvSpPr txBox="1">
            <a:spLocks noGrp="1"/>
          </p:cNvSpPr>
          <p:nvPr>
            <p:ph type="dt" idx="10"/>
          </p:nvPr>
        </p:nvSpPr>
        <p:spPr>
          <a:xfrm>
            <a:off x="838200" y="6529137"/>
            <a:ext cx="2743200" cy="192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1" name="Google Shape;121;p66"/>
          <p:cNvSpPr txBox="1">
            <a:spLocks noGrp="1"/>
          </p:cNvSpPr>
          <p:nvPr>
            <p:ph type="ftr" idx="11"/>
          </p:nvPr>
        </p:nvSpPr>
        <p:spPr>
          <a:xfrm>
            <a:off x="4038600" y="6529137"/>
            <a:ext cx="4114800" cy="1923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2" name="Google Shape;122;p66"/>
          <p:cNvSpPr txBox="1">
            <a:spLocks noGrp="1"/>
          </p:cNvSpPr>
          <p:nvPr>
            <p:ph type="sldNum" idx="12"/>
          </p:nvPr>
        </p:nvSpPr>
        <p:spPr>
          <a:xfrm>
            <a:off x="8610600" y="6529137"/>
            <a:ext cx="2743200" cy="1923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123" name="Google Shape;123;p66"/>
          <p:cNvSpPr txBox="1">
            <a:spLocks noGrp="1"/>
          </p:cNvSpPr>
          <p:nvPr>
            <p:ph type="body" idx="1"/>
          </p:nvPr>
        </p:nvSpPr>
        <p:spPr>
          <a:xfrm>
            <a:off x="385763" y="1563757"/>
            <a:ext cx="5534100" cy="46446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Font typeface="Calibri"/>
              <a:buNone/>
              <a:defRPr>
                <a:latin typeface="Calibri"/>
                <a:ea typeface="Calibri"/>
                <a:cs typeface="Calibri"/>
                <a:sym typeface="Calibri"/>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400"/>
              </a:spcAft>
              <a:buClr>
                <a:schemeClr val="dk1"/>
              </a:buClr>
              <a:buSzPts val="1800"/>
              <a:buChar char="◦"/>
              <a:defRPr/>
            </a:lvl9pPr>
          </a:lstStyle>
          <a:p>
            <a:endParaRPr/>
          </a:p>
        </p:txBody>
      </p:sp>
      <p:sp>
        <p:nvSpPr>
          <p:cNvPr id="124" name="Google Shape;124;p66"/>
          <p:cNvSpPr txBox="1">
            <a:spLocks noGrp="1"/>
          </p:cNvSpPr>
          <p:nvPr>
            <p:ph type="body" idx="2"/>
          </p:nvPr>
        </p:nvSpPr>
        <p:spPr>
          <a:xfrm>
            <a:off x="6566064" y="1563757"/>
            <a:ext cx="5101200" cy="4644600"/>
          </a:xfrm>
          <a:prstGeom prst="rect">
            <a:avLst/>
          </a:prstGeom>
          <a:solidFill>
            <a:srgbClr val="0D6CB9"/>
          </a:solidFill>
          <a:ln>
            <a:noFill/>
          </a:ln>
        </p:spPr>
        <p:txBody>
          <a:bodyPr spcFirstLastPara="1" wrap="square" lIns="365750" tIns="365750" rIns="365750" bIns="365750" anchor="t" anchorCtr="0">
            <a:noAutofit/>
          </a:bodyPr>
          <a:lstStyle>
            <a:lvl1pPr marL="457200" lvl="0" indent="-228600" algn="l">
              <a:lnSpc>
                <a:spcPct val="90000"/>
              </a:lnSpc>
              <a:spcBef>
                <a:spcPts val="1000"/>
              </a:spcBef>
              <a:spcAft>
                <a:spcPts val="0"/>
              </a:spcAft>
              <a:buClr>
                <a:schemeClr val="lt1"/>
              </a:buClr>
              <a:buSzPts val="2800"/>
              <a:buFont typeface="Calibri"/>
              <a:buNone/>
              <a:defRPr>
                <a:solidFill>
                  <a:schemeClr val="lt1"/>
                </a:solidFill>
                <a:latin typeface="Calibri"/>
                <a:ea typeface="Calibri"/>
                <a:cs typeface="Calibri"/>
                <a:sym typeface="Calibri"/>
              </a:defRPr>
            </a:lvl1pPr>
            <a:lvl2pPr marL="914400" lvl="1" indent="-342900" algn="l">
              <a:lnSpc>
                <a:spcPct val="90000"/>
              </a:lnSpc>
              <a:spcBef>
                <a:spcPts val="500"/>
              </a:spcBef>
              <a:spcAft>
                <a:spcPts val="0"/>
              </a:spcAft>
              <a:buSzPts val="1800"/>
              <a:buChar char="◦"/>
              <a:defRPr/>
            </a:lvl2pPr>
            <a:lvl3pPr marL="1371600" lvl="2" indent="-342900" algn="l">
              <a:lnSpc>
                <a:spcPct val="90000"/>
              </a:lnSpc>
              <a:spcBef>
                <a:spcPts val="500"/>
              </a:spcBef>
              <a:spcAft>
                <a:spcPts val="0"/>
              </a:spcAft>
              <a:buSzPts val="1800"/>
              <a:buChar char="◦"/>
              <a:defRPr/>
            </a:lvl3pPr>
            <a:lvl4pPr marL="1828800" lvl="3" indent="-342900" algn="l">
              <a:lnSpc>
                <a:spcPct val="90000"/>
              </a:lnSpc>
              <a:spcBef>
                <a:spcPts val="500"/>
              </a:spcBef>
              <a:spcAft>
                <a:spcPts val="0"/>
              </a:spcAft>
              <a:buSzPts val="1800"/>
              <a:buChar char="◦"/>
              <a:defRPr/>
            </a:lvl4pPr>
            <a:lvl5pPr marL="2286000" lvl="4" indent="-342900" algn="l">
              <a:lnSpc>
                <a:spcPct val="90000"/>
              </a:lnSpc>
              <a:spcBef>
                <a:spcPts val="500"/>
              </a:spcBef>
              <a:spcAft>
                <a:spcPts val="0"/>
              </a:spcAft>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40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29"/>
        <p:cNvGrpSpPr/>
        <p:nvPr/>
      </p:nvGrpSpPr>
      <p:grpSpPr>
        <a:xfrm>
          <a:off x="0" y="0"/>
          <a:ext cx="0" cy="0"/>
          <a:chOff x="0" y="0"/>
          <a:chExt cx="0" cy="0"/>
        </a:xfrm>
      </p:grpSpPr>
      <p:sp>
        <p:nvSpPr>
          <p:cNvPr id="30" name="Google Shape;30;p54"/>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1" name="Google Shape;31;p54"/>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2" name="Google Shape;32;p54"/>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4"/>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4"/>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35" name="Google Shape;35;p54"/>
          <p:cNvPicPr preferRelativeResize="0"/>
          <p:nvPr/>
        </p:nvPicPr>
        <p:blipFill rotWithShape="1">
          <a:blip r:embed="rId2">
            <a:alphaModFix/>
          </a:blip>
          <a:srcRect/>
          <a:stretch/>
        </p:blipFill>
        <p:spPr>
          <a:xfrm>
            <a:off x="10707384" y="74098"/>
            <a:ext cx="1481456" cy="749873"/>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OBJECT" type="obj">
  <p:cSld name="OBJECT">
    <p:spTree>
      <p:nvGrpSpPr>
        <p:cNvPr id="1" name="Shape 36"/>
        <p:cNvGrpSpPr/>
        <p:nvPr/>
      </p:nvGrpSpPr>
      <p:grpSpPr>
        <a:xfrm>
          <a:off x="0" y="0"/>
          <a:ext cx="0" cy="0"/>
          <a:chOff x="0" y="0"/>
          <a:chExt cx="0" cy="0"/>
        </a:xfrm>
      </p:grpSpPr>
      <p:sp>
        <p:nvSpPr>
          <p:cNvPr id="37" name="Google Shape;37;p55"/>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5"/>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39" name="Google Shape;39;p55"/>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55"/>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55"/>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SECTION_HEADER" type="secHead">
  <p:cSld name="SECTION_HEADER">
    <p:bg>
      <p:bgPr>
        <a:solidFill>
          <a:schemeClr val="lt1"/>
        </a:solidFill>
        <a:effectLst/>
      </p:bgPr>
    </p:bg>
    <p:spTree>
      <p:nvGrpSpPr>
        <p:cNvPr id="1" name="Shape 42"/>
        <p:cNvGrpSpPr/>
        <p:nvPr/>
      </p:nvGrpSpPr>
      <p:grpSpPr>
        <a:xfrm>
          <a:off x="0" y="0"/>
          <a:ext cx="0" cy="0"/>
          <a:chOff x="0" y="0"/>
          <a:chExt cx="0" cy="0"/>
        </a:xfrm>
      </p:grpSpPr>
      <p:sp>
        <p:nvSpPr>
          <p:cNvPr id="43" name="Google Shape;43;p56"/>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4" name="Google Shape;44;p56"/>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45" name="Google Shape;45;p56"/>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262626"/>
              </a:buClr>
              <a:buSzPts val="8000"/>
              <a:buFont typeface="Calibri"/>
              <a:buNone/>
              <a:defRPr sz="8000" b="0">
                <a:solidFill>
                  <a:srgbClr val="262626"/>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56"/>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2400"/>
              <a:buNone/>
              <a:defRPr sz="2400" cap="none">
                <a:solidFill>
                  <a:schemeClr val="dk2"/>
                </a:solidFill>
                <a:latin typeface="Calibri"/>
                <a:ea typeface="Calibri"/>
                <a:cs typeface="Calibri"/>
                <a:sym typeface="Calibri"/>
              </a:defRPr>
            </a:lvl1pPr>
            <a:lvl2pPr marL="914400" lvl="1" indent="-228600" algn="l">
              <a:lnSpc>
                <a:spcPct val="90000"/>
              </a:lnSpc>
              <a:spcBef>
                <a:spcPts val="200"/>
              </a:spcBef>
              <a:spcAft>
                <a:spcPts val="0"/>
              </a:spcAft>
              <a:buSzPts val="1800"/>
              <a:buNone/>
              <a:defRPr sz="1800">
                <a:solidFill>
                  <a:srgbClr val="888888"/>
                </a:solidFill>
              </a:defRPr>
            </a:lvl2pPr>
            <a:lvl3pPr marL="1371600" lvl="2" indent="-228600" algn="l">
              <a:lnSpc>
                <a:spcPct val="90000"/>
              </a:lnSpc>
              <a:spcBef>
                <a:spcPts val="400"/>
              </a:spcBef>
              <a:spcAft>
                <a:spcPts val="0"/>
              </a:spcAft>
              <a:buSzPts val="1600"/>
              <a:buNone/>
              <a:defRPr sz="1600">
                <a:solidFill>
                  <a:srgbClr val="888888"/>
                </a:solidFill>
              </a:defRPr>
            </a:lvl3pPr>
            <a:lvl4pPr marL="1828800" lvl="3" indent="-228600" algn="l">
              <a:lnSpc>
                <a:spcPct val="90000"/>
              </a:lnSpc>
              <a:spcBef>
                <a:spcPts val="400"/>
              </a:spcBef>
              <a:spcAft>
                <a:spcPts val="0"/>
              </a:spcAft>
              <a:buSzPts val="1400"/>
              <a:buNone/>
              <a:defRPr sz="1400">
                <a:solidFill>
                  <a:srgbClr val="888888"/>
                </a:solidFill>
              </a:defRPr>
            </a:lvl4pPr>
            <a:lvl5pPr marL="2286000" lvl="4" indent="-228600" algn="l">
              <a:lnSpc>
                <a:spcPct val="90000"/>
              </a:lnSpc>
              <a:spcBef>
                <a:spcPts val="400"/>
              </a:spcBef>
              <a:spcAft>
                <a:spcPts val="0"/>
              </a:spcAft>
              <a:buSzPts val="1400"/>
              <a:buNone/>
              <a:defRPr sz="1400">
                <a:solidFill>
                  <a:srgbClr val="888888"/>
                </a:solidFill>
              </a:defRPr>
            </a:lvl5pPr>
            <a:lvl6pPr marL="2743200" lvl="5" indent="-228600" algn="l">
              <a:lnSpc>
                <a:spcPct val="90000"/>
              </a:lnSpc>
              <a:spcBef>
                <a:spcPts val="400"/>
              </a:spcBef>
              <a:spcAft>
                <a:spcPts val="0"/>
              </a:spcAft>
              <a:buSzPts val="1400"/>
              <a:buNone/>
              <a:defRPr sz="1400">
                <a:solidFill>
                  <a:srgbClr val="888888"/>
                </a:solidFill>
              </a:defRPr>
            </a:lvl6pPr>
            <a:lvl7pPr marL="3200400" lvl="6" indent="-228600" algn="l">
              <a:lnSpc>
                <a:spcPct val="90000"/>
              </a:lnSpc>
              <a:spcBef>
                <a:spcPts val="400"/>
              </a:spcBef>
              <a:spcAft>
                <a:spcPts val="0"/>
              </a:spcAft>
              <a:buSzPts val="1400"/>
              <a:buNone/>
              <a:defRPr sz="1400">
                <a:solidFill>
                  <a:srgbClr val="888888"/>
                </a:solidFill>
              </a:defRPr>
            </a:lvl7pPr>
            <a:lvl8pPr marL="3657600" lvl="7" indent="-228600" algn="l">
              <a:lnSpc>
                <a:spcPct val="90000"/>
              </a:lnSpc>
              <a:spcBef>
                <a:spcPts val="400"/>
              </a:spcBef>
              <a:spcAft>
                <a:spcPts val="0"/>
              </a:spcAft>
              <a:buSzPts val="1400"/>
              <a:buNone/>
              <a:defRPr sz="1400">
                <a:solidFill>
                  <a:srgbClr val="888888"/>
                </a:solidFill>
              </a:defRPr>
            </a:lvl8pPr>
            <a:lvl9pPr marL="4114800" lvl="8" indent="-228600" algn="l">
              <a:lnSpc>
                <a:spcPct val="90000"/>
              </a:lnSpc>
              <a:spcBef>
                <a:spcPts val="400"/>
              </a:spcBef>
              <a:spcAft>
                <a:spcPts val="400"/>
              </a:spcAft>
              <a:buSzPts val="1400"/>
              <a:buNone/>
              <a:defRPr sz="1400">
                <a:solidFill>
                  <a:srgbClr val="888888"/>
                </a:solidFill>
              </a:defRPr>
            </a:lvl9pPr>
          </a:lstStyle>
          <a:p>
            <a:endParaRPr/>
          </a:p>
        </p:txBody>
      </p:sp>
      <p:sp>
        <p:nvSpPr>
          <p:cNvPr id="47" name="Google Shape;47;p56"/>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6"/>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6"/>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50" name="Google Shape;50;p56"/>
          <p:cNvCxnSpPr/>
          <p:nvPr/>
        </p:nvCxnSpPr>
        <p:spPr>
          <a:xfrm>
            <a:off x="1207658" y="4343400"/>
            <a:ext cx="9875520" cy="0"/>
          </a:xfrm>
          <a:prstGeom prst="straightConnector1">
            <a:avLst/>
          </a:prstGeom>
          <a:noFill/>
          <a:ln w="9525" cap="flat" cmpd="sng">
            <a:solidFill>
              <a:srgbClr val="7F7F7F"/>
            </a:solidFill>
            <a:prstDash val="solid"/>
            <a:round/>
            <a:headEnd type="none" w="sm" len="sm"/>
            <a:tailEnd type="none" w="sm" len="sm"/>
          </a:ln>
        </p:spPr>
      </p:cxnSp>
      <p:pic>
        <p:nvPicPr>
          <p:cNvPr id="51" name="Google Shape;51;p56"/>
          <p:cNvPicPr preferRelativeResize="0"/>
          <p:nvPr/>
        </p:nvPicPr>
        <p:blipFill rotWithShape="1">
          <a:blip r:embed="rId2">
            <a:alphaModFix/>
          </a:blip>
          <a:srcRect/>
          <a:stretch/>
        </p:blipFill>
        <p:spPr>
          <a:xfrm>
            <a:off x="10710544" y="90427"/>
            <a:ext cx="1481456" cy="749873"/>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ullet List">
  <p:cSld name="Bullet List">
    <p:spTree>
      <p:nvGrpSpPr>
        <p:cNvPr id="1" name="Shape 52"/>
        <p:cNvGrpSpPr/>
        <p:nvPr/>
      </p:nvGrpSpPr>
      <p:grpSpPr>
        <a:xfrm>
          <a:off x="0" y="0"/>
          <a:ext cx="0" cy="0"/>
          <a:chOff x="0" y="0"/>
          <a:chExt cx="0" cy="0"/>
        </a:xfrm>
      </p:grpSpPr>
      <p:sp>
        <p:nvSpPr>
          <p:cNvPr id="53" name="Google Shape;53;p57"/>
          <p:cNvSpPr txBox="1">
            <a:spLocks noGrp="1"/>
          </p:cNvSpPr>
          <p:nvPr>
            <p:ph type="title"/>
          </p:nvPr>
        </p:nvSpPr>
        <p:spPr>
          <a:xfrm>
            <a:off x="1755912" y="243951"/>
            <a:ext cx="9597900" cy="710100"/>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rgbClr val="3C6EBE"/>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57"/>
          <p:cNvSpPr txBox="1">
            <a:spLocks noGrp="1"/>
          </p:cNvSpPr>
          <p:nvPr>
            <p:ph type="dt" idx="10"/>
          </p:nvPr>
        </p:nvSpPr>
        <p:spPr>
          <a:xfrm>
            <a:off x="838200" y="6529137"/>
            <a:ext cx="2743200" cy="192300"/>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57"/>
          <p:cNvSpPr txBox="1">
            <a:spLocks noGrp="1"/>
          </p:cNvSpPr>
          <p:nvPr>
            <p:ph type="ftr" idx="11"/>
          </p:nvPr>
        </p:nvSpPr>
        <p:spPr>
          <a:xfrm>
            <a:off x="4038600" y="6529137"/>
            <a:ext cx="4114800" cy="192300"/>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7"/>
          <p:cNvSpPr txBox="1">
            <a:spLocks noGrp="1"/>
          </p:cNvSpPr>
          <p:nvPr>
            <p:ph type="sldNum" idx="12"/>
          </p:nvPr>
        </p:nvSpPr>
        <p:spPr>
          <a:xfrm>
            <a:off x="8610600" y="6529137"/>
            <a:ext cx="2743200" cy="192300"/>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57" name="Google Shape;57;p57"/>
          <p:cNvSpPr txBox="1">
            <a:spLocks noGrp="1"/>
          </p:cNvSpPr>
          <p:nvPr>
            <p:ph type="body" idx="1"/>
          </p:nvPr>
        </p:nvSpPr>
        <p:spPr>
          <a:xfrm>
            <a:off x="838199" y="1825625"/>
            <a:ext cx="10515600" cy="4302600"/>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800"/>
              <a:buFont typeface="Calibri"/>
              <a:buNone/>
              <a:defRPr b="1">
                <a:latin typeface="Calibri"/>
                <a:ea typeface="Calibri"/>
                <a:cs typeface="Calibri"/>
                <a:sym typeface="Calibri"/>
              </a:defRPr>
            </a:lvl1pPr>
            <a:lvl2pPr marL="914400" lvl="1" indent="-381000" algn="l">
              <a:lnSpc>
                <a:spcPct val="90000"/>
              </a:lnSpc>
              <a:spcBef>
                <a:spcPts val="500"/>
              </a:spcBef>
              <a:spcAft>
                <a:spcPts val="0"/>
              </a:spcAft>
              <a:buClr>
                <a:srgbClr val="DA3E26"/>
              </a:buClr>
              <a:buSzPts val="2400"/>
              <a:buFont typeface="Noto Sans Symbols"/>
              <a:buChar char="▪"/>
              <a:defRPr>
                <a:latin typeface="Calibri"/>
                <a:ea typeface="Calibri"/>
                <a:cs typeface="Calibri"/>
                <a:sym typeface="Calibri"/>
              </a:defRPr>
            </a:lvl2pPr>
            <a:lvl3pPr marL="1371600" lvl="2" indent="-355600" algn="l">
              <a:lnSpc>
                <a:spcPct val="90000"/>
              </a:lnSpc>
              <a:spcBef>
                <a:spcPts val="500"/>
              </a:spcBef>
              <a:spcAft>
                <a:spcPts val="0"/>
              </a:spcAft>
              <a:buClr>
                <a:srgbClr val="4472C4"/>
              </a:buClr>
              <a:buSzPts val="2000"/>
              <a:buChar char="◦"/>
              <a:defRPr>
                <a:latin typeface="Calibri"/>
                <a:ea typeface="Calibri"/>
                <a:cs typeface="Calibri"/>
                <a:sym typeface="Calibri"/>
              </a:defRPr>
            </a:lvl3pPr>
            <a:lvl4pPr marL="1828800" lvl="3" indent="-342900" algn="l">
              <a:lnSpc>
                <a:spcPct val="90000"/>
              </a:lnSpc>
              <a:spcBef>
                <a:spcPts val="500"/>
              </a:spcBef>
              <a:spcAft>
                <a:spcPts val="0"/>
              </a:spcAft>
              <a:buClr>
                <a:srgbClr val="C00000"/>
              </a:buClr>
              <a:buSzPts val="1800"/>
              <a:buFont typeface="Noto Sans Symbols"/>
              <a:buChar char="▪"/>
              <a:defRPr>
                <a:latin typeface="Calibri"/>
                <a:ea typeface="Calibri"/>
                <a:cs typeface="Calibri"/>
                <a:sym typeface="Calibri"/>
              </a:defRPr>
            </a:lvl4pPr>
            <a:lvl5pPr marL="2286000" lvl="4" indent="-342900" algn="l">
              <a:lnSpc>
                <a:spcPct val="90000"/>
              </a:lnSpc>
              <a:spcBef>
                <a:spcPts val="500"/>
              </a:spcBef>
              <a:spcAft>
                <a:spcPts val="0"/>
              </a:spcAft>
              <a:buClr>
                <a:srgbClr val="DA3E26"/>
              </a:buClr>
              <a:buSzPts val="1800"/>
              <a:buChar char="◦"/>
              <a:defRPr>
                <a:latin typeface="Calibri"/>
                <a:ea typeface="Calibri"/>
                <a:cs typeface="Calibri"/>
                <a:sym typeface="Calibri"/>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400"/>
              </a:spcAft>
              <a:buClr>
                <a:schemeClr val="dk1"/>
              </a:buClr>
              <a:buSzPts val="18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_OBJECTS" type="twoObj">
  <p:cSld name="TWO_OBJECTS">
    <p:spTree>
      <p:nvGrpSpPr>
        <p:cNvPr id="1" name="Shape 58"/>
        <p:cNvGrpSpPr/>
        <p:nvPr/>
      </p:nvGrpSpPr>
      <p:grpSpPr>
        <a:xfrm>
          <a:off x="0" y="0"/>
          <a:ext cx="0" cy="0"/>
          <a:chOff x="0" y="0"/>
          <a:chExt cx="0" cy="0"/>
        </a:xfrm>
      </p:grpSpPr>
      <p:sp>
        <p:nvSpPr>
          <p:cNvPr id="59" name="Google Shape;59;p58"/>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8"/>
          <p:cNvSpPr txBox="1">
            <a:spLocks noGrp="1"/>
          </p:cNvSpPr>
          <p:nvPr>
            <p:ph type="body" idx="1"/>
          </p:nvPr>
        </p:nvSpPr>
        <p:spPr>
          <a:xfrm>
            <a:off x="1097280" y="1845734"/>
            <a:ext cx="4937760" cy="4023359"/>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1" name="Google Shape;61;p58"/>
          <p:cNvSpPr txBox="1">
            <a:spLocks noGrp="1"/>
          </p:cNvSpPr>
          <p:nvPr>
            <p:ph type="body" idx="2"/>
          </p:nvPr>
        </p:nvSpPr>
        <p:spPr>
          <a:xfrm>
            <a:off x="6217920" y="1845735"/>
            <a:ext cx="4937760" cy="40233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2" name="Google Shape;62;p58"/>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8"/>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58"/>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_OBJECTS_WITH_TEXT" type="twoTxTwoObj">
  <p:cSld name="TWO_OBJECTS_WITH_TEXT">
    <p:spTree>
      <p:nvGrpSpPr>
        <p:cNvPr id="1" name="Shape 65"/>
        <p:cNvGrpSpPr/>
        <p:nvPr/>
      </p:nvGrpSpPr>
      <p:grpSpPr>
        <a:xfrm>
          <a:off x="0" y="0"/>
          <a:ext cx="0" cy="0"/>
          <a:chOff x="0" y="0"/>
          <a:chExt cx="0" cy="0"/>
        </a:xfrm>
      </p:grpSpPr>
      <p:sp>
        <p:nvSpPr>
          <p:cNvPr id="66" name="Google Shape;66;p59"/>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9"/>
          <p:cNvSpPr txBox="1">
            <a:spLocks noGrp="1"/>
          </p:cNvSpPr>
          <p:nvPr>
            <p:ph type="body" idx="1"/>
          </p:nvPr>
        </p:nvSpPr>
        <p:spPr>
          <a:xfrm>
            <a:off x="109728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68" name="Google Shape;68;p59"/>
          <p:cNvSpPr txBox="1">
            <a:spLocks noGrp="1"/>
          </p:cNvSpPr>
          <p:nvPr>
            <p:ph type="body" idx="2"/>
          </p:nvPr>
        </p:nvSpPr>
        <p:spPr>
          <a:xfrm>
            <a:off x="1097280" y="2582335"/>
            <a:ext cx="4937760" cy="32867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69" name="Google Shape;69;p59"/>
          <p:cNvSpPr txBox="1">
            <a:spLocks noGrp="1"/>
          </p:cNvSpPr>
          <p:nvPr>
            <p:ph type="body" idx="3"/>
          </p:nvPr>
        </p:nvSpPr>
        <p:spPr>
          <a:xfrm>
            <a:off x="6217920" y="1846052"/>
            <a:ext cx="4937760" cy="736282"/>
          </a:xfrm>
          <a:prstGeom prst="rect">
            <a:avLst/>
          </a:prstGeom>
          <a:noFill/>
          <a:ln>
            <a:noFill/>
          </a:ln>
        </p:spPr>
        <p:txBody>
          <a:bodyPr spcFirstLastPara="1" wrap="square" lIns="91425" tIns="45700" rIns="91425" bIns="45700" anchor="ctr" anchorCtr="0">
            <a:noAutofit/>
          </a:bodyPr>
          <a:lstStyle>
            <a:lvl1pPr marL="457200" lvl="0" indent="-228600" algn="l">
              <a:lnSpc>
                <a:spcPct val="90000"/>
              </a:lnSpc>
              <a:spcBef>
                <a:spcPts val="1200"/>
              </a:spcBef>
              <a:spcAft>
                <a:spcPts val="0"/>
              </a:spcAft>
              <a:buSzPts val="2000"/>
              <a:buNone/>
              <a:defRPr sz="2000" b="0" cap="none">
                <a:solidFill>
                  <a:schemeClr val="dk2"/>
                </a:solidFill>
              </a:defRPr>
            </a:lvl1pPr>
            <a:lvl2pPr marL="914400" lvl="1" indent="-228600" algn="l">
              <a:lnSpc>
                <a:spcPct val="90000"/>
              </a:lnSpc>
              <a:spcBef>
                <a:spcPts val="200"/>
              </a:spcBef>
              <a:spcAft>
                <a:spcPts val="0"/>
              </a:spcAft>
              <a:buSzPts val="2000"/>
              <a:buNone/>
              <a:defRPr sz="2000" b="1"/>
            </a:lvl2pPr>
            <a:lvl3pPr marL="1371600" lvl="2" indent="-228600" algn="l">
              <a:lnSpc>
                <a:spcPct val="90000"/>
              </a:lnSpc>
              <a:spcBef>
                <a:spcPts val="400"/>
              </a:spcBef>
              <a:spcAft>
                <a:spcPts val="0"/>
              </a:spcAft>
              <a:buSzPts val="1800"/>
              <a:buNone/>
              <a:defRPr sz="1800" b="1"/>
            </a:lvl3pPr>
            <a:lvl4pPr marL="1828800" lvl="3" indent="-228600" algn="l">
              <a:lnSpc>
                <a:spcPct val="90000"/>
              </a:lnSpc>
              <a:spcBef>
                <a:spcPts val="400"/>
              </a:spcBef>
              <a:spcAft>
                <a:spcPts val="0"/>
              </a:spcAft>
              <a:buSzPts val="1600"/>
              <a:buNone/>
              <a:defRPr sz="1600" b="1"/>
            </a:lvl4pPr>
            <a:lvl5pPr marL="2286000" lvl="4" indent="-228600" algn="l">
              <a:lnSpc>
                <a:spcPct val="90000"/>
              </a:lnSpc>
              <a:spcBef>
                <a:spcPts val="400"/>
              </a:spcBef>
              <a:spcAft>
                <a:spcPts val="0"/>
              </a:spcAft>
              <a:buSzPts val="1600"/>
              <a:buNone/>
              <a:defRPr sz="1600" b="1"/>
            </a:lvl5pPr>
            <a:lvl6pPr marL="2743200" lvl="5" indent="-228600" algn="l">
              <a:lnSpc>
                <a:spcPct val="90000"/>
              </a:lnSpc>
              <a:spcBef>
                <a:spcPts val="400"/>
              </a:spcBef>
              <a:spcAft>
                <a:spcPts val="0"/>
              </a:spcAft>
              <a:buSzPts val="1600"/>
              <a:buNone/>
              <a:defRPr sz="1600" b="1"/>
            </a:lvl6pPr>
            <a:lvl7pPr marL="3200400" lvl="6" indent="-228600" algn="l">
              <a:lnSpc>
                <a:spcPct val="90000"/>
              </a:lnSpc>
              <a:spcBef>
                <a:spcPts val="400"/>
              </a:spcBef>
              <a:spcAft>
                <a:spcPts val="0"/>
              </a:spcAft>
              <a:buSzPts val="1600"/>
              <a:buNone/>
              <a:defRPr sz="1600" b="1"/>
            </a:lvl7pPr>
            <a:lvl8pPr marL="3657600" lvl="7" indent="-228600" algn="l">
              <a:lnSpc>
                <a:spcPct val="90000"/>
              </a:lnSpc>
              <a:spcBef>
                <a:spcPts val="400"/>
              </a:spcBef>
              <a:spcAft>
                <a:spcPts val="0"/>
              </a:spcAft>
              <a:buSzPts val="1600"/>
              <a:buNone/>
              <a:defRPr sz="1600" b="1"/>
            </a:lvl8pPr>
            <a:lvl9pPr marL="4114800" lvl="8" indent="-228600" algn="l">
              <a:lnSpc>
                <a:spcPct val="90000"/>
              </a:lnSpc>
              <a:spcBef>
                <a:spcPts val="400"/>
              </a:spcBef>
              <a:spcAft>
                <a:spcPts val="400"/>
              </a:spcAft>
              <a:buSzPts val="1600"/>
              <a:buNone/>
              <a:defRPr sz="1600" b="1"/>
            </a:lvl9pPr>
          </a:lstStyle>
          <a:p>
            <a:endParaRPr/>
          </a:p>
        </p:txBody>
      </p:sp>
      <p:sp>
        <p:nvSpPr>
          <p:cNvPr id="70" name="Google Shape;70;p59"/>
          <p:cNvSpPr txBox="1">
            <a:spLocks noGrp="1"/>
          </p:cNvSpPr>
          <p:nvPr>
            <p:ph type="body" idx="4"/>
          </p:nvPr>
        </p:nvSpPr>
        <p:spPr>
          <a:xfrm>
            <a:off x="6217920" y="2582334"/>
            <a:ext cx="4937760" cy="328676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71" name="Google Shape;71;p59"/>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59"/>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59"/>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_ONLY" type="titleOnly">
  <p:cSld name="TITLE_ONLY">
    <p:spTree>
      <p:nvGrpSpPr>
        <p:cNvPr id="1" name="Shape 74"/>
        <p:cNvGrpSpPr/>
        <p:nvPr/>
      </p:nvGrpSpPr>
      <p:grpSpPr>
        <a:xfrm>
          <a:off x="0" y="0"/>
          <a:ext cx="0" cy="0"/>
          <a:chOff x="0" y="0"/>
          <a:chExt cx="0" cy="0"/>
        </a:xfrm>
      </p:grpSpPr>
      <p:sp>
        <p:nvSpPr>
          <p:cNvPr id="75" name="Google Shape;75;p60"/>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3F3F3F"/>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60"/>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60"/>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60"/>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OBJECT_WITH_CAPTION_TEXT" type="objTx">
  <p:cSld name="OBJECT_WITH_CAPTION_TEXT">
    <p:spTree>
      <p:nvGrpSpPr>
        <p:cNvPr id="1" name="Shape 79"/>
        <p:cNvGrpSpPr/>
        <p:nvPr/>
      </p:nvGrpSpPr>
      <p:grpSpPr>
        <a:xfrm>
          <a:off x="0" y="0"/>
          <a:ext cx="0" cy="0"/>
          <a:chOff x="0" y="0"/>
          <a:chExt cx="0" cy="0"/>
        </a:xfrm>
      </p:grpSpPr>
      <p:sp>
        <p:nvSpPr>
          <p:cNvPr id="80" name="Google Shape;80;p61"/>
          <p:cNvSpPr/>
          <p:nvPr/>
        </p:nvSpPr>
        <p:spPr>
          <a:xfrm>
            <a:off x="16" y="0"/>
            <a:ext cx="4050791" cy="68580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1" name="Google Shape;81;p61"/>
          <p:cNvSpPr/>
          <p:nvPr/>
        </p:nvSpPr>
        <p:spPr>
          <a:xfrm>
            <a:off x="4040071" y="0"/>
            <a:ext cx="64008" cy="6858000"/>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82" name="Google Shape;82;p61"/>
          <p:cNvSpPr txBox="1">
            <a:spLocks noGrp="1"/>
          </p:cNvSpPr>
          <p:nvPr>
            <p:ph type="title"/>
          </p:nvPr>
        </p:nvSpPr>
        <p:spPr>
          <a:xfrm>
            <a:off x="457200" y="594359"/>
            <a:ext cx="3200400" cy="2286000"/>
          </a:xfrm>
          <a:prstGeom prst="rect">
            <a:avLst/>
          </a:prstGeom>
          <a:noFill/>
          <a:ln>
            <a:noFill/>
          </a:ln>
        </p:spPr>
        <p:txBody>
          <a:bodyPr spcFirstLastPara="1" wrap="square" lIns="91425" tIns="45700" rIns="91425" bIns="45700" anchor="b" anchorCtr="0">
            <a:noAutofit/>
          </a:bodyPr>
          <a:lstStyle>
            <a:lvl1pPr lvl="0" algn="l">
              <a:lnSpc>
                <a:spcPct val="85000"/>
              </a:lnSpc>
              <a:spcBef>
                <a:spcPts val="0"/>
              </a:spcBef>
              <a:spcAft>
                <a:spcPts val="0"/>
              </a:spcAft>
              <a:buClr>
                <a:srgbClr val="FFFFFF"/>
              </a:buClr>
              <a:buSzPts val="3600"/>
              <a:buFont typeface="Calibri"/>
              <a:buNone/>
              <a:defRPr sz="3600" b="0">
                <a:solidFill>
                  <a:srgbClr val="FFFFFF"/>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61"/>
          <p:cNvSpPr txBox="1">
            <a:spLocks noGrp="1"/>
          </p:cNvSpPr>
          <p:nvPr>
            <p:ph type="body" idx="1"/>
          </p:nvPr>
        </p:nvSpPr>
        <p:spPr>
          <a:xfrm>
            <a:off x="4800600" y="731520"/>
            <a:ext cx="6492240" cy="5257800"/>
          </a:xfrm>
          <a:prstGeom prst="rect">
            <a:avLst/>
          </a:prstGeom>
          <a:noFill/>
          <a:ln>
            <a:noFill/>
          </a:ln>
        </p:spPr>
        <p:txBody>
          <a:bodyPr spcFirstLastPara="1" wrap="square" lIns="0" tIns="45700" rIns="0" bIns="45700" anchor="t" anchorCtr="0">
            <a:noAutofit/>
          </a:bodyPr>
          <a:lstStyle>
            <a:lvl1pPr marL="457200" lvl="0" indent="-342900" algn="l">
              <a:lnSpc>
                <a:spcPct val="90000"/>
              </a:lnSpc>
              <a:spcBef>
                <a:spcPts val="1200"/>
              </a:spcBef>
              <a:spcAft>
                <a:spcPts val="0"/>
              </a:spcAft>
              <a:buSzPts val="1800"/>
              <a:buChar char=" "/>
              <a:defRPr/>
            </a:lvl1pPr>
            <a:lvl2pPr marL="914400" lvl="1" indent="-342900" algn="l">
              <a:lnSpc>
                <a:spcPct val="90000"/>
              </a:lnSpc>
              <a:spcBef>
                <a:spcPts val="200"/>
              </a:spcBef>
              <a:spcAft>
                <a:spcPts val="0"/>
              </a:spcAft>
              <a:buSzPts val="1800"/>
              <a:buChar char="◦"/>
              <a:defRPr/>
            </a:lvl2pPr>
            <a:lvl3pPr marL="1371600" lvl="2" indent="-342900" algn="l">
              <a:lnSpc>
                <a:spcPct val="90000"/>
              </a:lnSpc>
              <a:spcBef>
                <a:spcPts val="400"/>
              </a:spcBef>
              <a:spcAft>
                <a:spcPts val="0"/>
              </a:spcAft>
              <a:buSzPts val="1800"/>
              <a:buChar char="◦"/>
              <a:defRPr/>
            </a:lvl3pPr>
            <a:lvl4pPr marL="1828800" lvl="3" indent="-342900" algn="l">
              <a:lnSpc>
                <a:spcPct val="90000"/>
              </a:lnSpc>
              <a:spcBef>
                <a:spcPts val="400"/>
              </a:spcBef>
              <a:spcAft>
                <a:spcPts val="0"/>
              </a:spcAft>
              <a:buSzPts val="1800"/>
              <a:buChar char="◦"/>
              <a:defRPr/>
            </a:lvl4pPr>
            <a:lvl5pPr marL="2286000" lvl="4" indent="-342900" algn="l">
              <a:lnSpc>
                <a:spcPct val="90000"/>
              </a:lnSpc>
              <a:spcBef>
                <a:spcPts val="400"/>
              </a:spcBef>
              <a:spcAft>
                <a:spcPts val="0"/>
              </a:spcAft>
              <a:buSzPts val="1800"/>
              <a:buChar char="◦"/>
              <a:defRPr/>
            </a:lvl5pPr>
            <a:lvl6pPr marL="2743200" lvl="5" indent="-342900" algn="l">
              <a:lnSpc>
                <a:spcPct val="90000"/>
              </a:lnSpc>
              <a:spcBef>
                <a:spcPts val="400"/>
              </a:spcBef>
              <a:spcAft>
                <a:spcPts val="0"/>
              </a:spcAft>
              <a:buSzPts val="1800"/>
              <a:buChar char="◦"/>
              <a:defRPr/>
            </a:lvl6pPr>
            <a:lvl7pPr marL="3200400" lvl="6" indent="-342900" algn="l">
              <a:lnSpc>
                <a:spcPct val="90000"/>
              </a:lnSpc>
              <a:spcBef>
                <a:spcPts val="400"/>
              </a:spcBef>
              <a:spcAft>
                <a:spcPts val="0"/>
              </a:spcAft>
              <a:buSzPts val="1800"/>
              <a:buChar char="◦"/>
              <a:defRPr/>
            </a:lvl7pPr>
            <a:lvl8pPr marL="3657600" lvl="7" indent="-342900" algn="l">
              <a:lnSpc>
                <a:spcPct val="90000"/>
              </a:lnSpc>
              <a:spcBef>
                <a:spcPts val="400"/>
              </a:spcBef>
              <a:spcAft>
                <a:spcPts val="0"/>
              </a:spcAft>
              <a:buSzPts val="1800"/>
              <a:buChar char="◦"/>
              <a:defRPr/>
            </a:lvl8pPr>
            <a:lvl9pPr marL="4114800" lvl="8" indent="-342900" algn="l">
              <a:lnSpc>
                <a:spcPct val="90000"/>
              </a:lnSpc>
              <a:spcBef>
                <a:spcPts val="400"/>
              </a:spcBef>
              <a:spcAft>
                <a:spcPts val="400"/>
              </a:spcAft>
              <a:buSzPts val="1800"/>
              <a:buChar char="◦"/>
              <a:defRPr/>
            </a:lvl9pPr>
          </a:lstStyle>
          <a:p>
            <a:endParaRPr/>
          </a:p>
        </p:txBody>
      </p:sp>
      <p:sp>
        <p:nvSpPr>
          <p:cNvPr id="84" name="Google Shape;84;p61"/>
          <p:cNvSpPr txBox="1">
            <a:spLocks noGrp="1"/>
          </p:cNvSpPr>
          <p:nvPr>
            <p:ph type="body" idx="2"/>
          </p:nvPr>
        </p:nvSpPr>
        <p:spPr>
          <a:xfrm>
            <a:off x="457200" y="2926080"/>
            <a:ext cx="3200400" cy="3379124"/>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200"/>
              </a:spcBef>
              <a:spcAft>
                <a:spcPts val="0"/>
              </a:spcAft>
              <a:buSzPts val="1500"/>
              <a:buNone/>
              <a:defRPr sz="1500">
                <a:solidFill>
                  <a:srgbClr val="FFFFFF"/>
                </a:solidFill>
              </a:defRPr>
            </a:lvl1pPr>
            <a:lvl2pPr marL="914400" lvl="1" indent="-228600" algn="l">
              <a:lnSpc>
                <a:spcPct val="90000"/>
              </a:lnSpc>
              <a:spcBef>
                <a:spcPts val="200"/>
              </a:spcBef>
              <a:spcAft>
                <a:spcPts val="0"/>
              </a:spcAft>
              <a:buSzPts val="1200"/>
              <a:buNone/>
              <a:defRPr sz="1200"/>
            </a:lvl2pPr>
            <a:lvl3pPr marL="1371600" lvl="2" indent="-228600" algn="l">
              <a:lnSpc>
                <a:spcPct val="90000"/>
              </a:lnSpc>
              <a:spcBef>
                <a:spcPts val="400"/>
              </a:spcBef>
              <a:spcAft>
                <a:spcPts val="0"/>
              </a:spcAft>
              <a:buSzPts val="1000"/>
              <a:buNone/>
              <a:defRPr sz="1000"/>
            </a:lvl3pPr>
            <a:lvl4pPr marL="1828800" lvl="3" indent="-228600" algn="l">
              <a:lnSpc>
                <a:spcPct val="90000"/>
              </a:lnSpc>
              <a:spcBef>
                <a:spcPts val="400"/>
              </a:spcBef>
              <a:spcAft>
                <a:spcPts val="0"/>
              </a:spcAft>
              <a:buSzPts val="900"/>
              <a:buNone/>
              <a:defRPr sz="900"/>
            </a:lvl4pPr>
            <a:lvl5pPr marL="2286000" lvl="4" indent="-228600" algn="l">
              <a:lnSpc>
                <a:spcPct val="90000"/>
              </a:lnSpc>
              <a:spcBef>
                <a:spcPts val="400"/>
              </a:spcBef>
              <a:spcAft>
                <a:spcPts val="0"/>
              </a:spcAft>
              <a:buSzPts val="900"/>
              <a:buNone/>
              <a:defRPr sz="900"/>
            </a:lvl5pPr>
            <a:lvl6pPr marL="2743200" lvl="5" indent="-228600" algn="l">
              <a:lnSpc>
                <a:spcPct val="90000"/>
              </a:lnSpc>
              <a:spcBef>
                <a:spcPts val="400"/>
              </a:spcBef>
              <a:spcAft>
                <a:spcPts val="0"/>
              </a:spcAft>
              <a:buSzPts val="900"/>
              <a:buNone/>
              <a:defRPr sz="900"/>
            </a:lvl6pPr>
            <a:lvl7pPr marL="3200400" lvl="6" indent="-228600" algn="l">
              <a:lnSpc>
                <a:spcPct val="90000"/>
              </a:lnSpc>
              <a:spcBef>
                <a:spcPts val="400"/>
              </a:spcBef>
              <a:spcAft>
                <a:spcPts val="0"/>
              </a:spcAft>
              <a:buSzPts val="900"/>
              <a:buNone/>
              <a:defRPr sz="900"/>
            </a:lvl7pPr>
            <a:lvl8pPr marL="3657600" lvl="7" indent="-228600" algn="l">
              <a:lnSpc>
                <a:spcPct val="90000"/>
              </a:lnSpc>
              <a:spcBef>
                <a:spcPts val="400"/>
              </a:spcBef>
              <a:spcAft>
                <a:spcPts val="0"/>
              </a:spcAft>
              <a:buSzPts val="900"/>
              <a:buNone/>
              <a:defRPr sz="900"/>
            </a:lvl8pPr>
            <a:lvl9pPr marL="4114800" lvl="8" indent="-228600" algn="l">
              <a:lnSpc>
                <a:spcPct val="90000"/>
              </a:lnSpc>
              <a:spcBef>
                <a:spcPts val="400"/>
              </a:spcBef>
              <a:spcAft>
                <a:spcPts val="400"/>
              </a:spcAft>
              <a:buSzPts val="900"/>
              <a:buNone/>
              <a:defRPr sz="900"/>
            </a:lvl9pPr>
          </a:lstStyle>
          <a:p>
            <a:endParaRPr/>
          </a:p>
        </p:txBody>
      </p:sp>
      <p:sp>
        <p:nvSpPr>
          <p:cNvPr id="85" name="Google Shape;85;p61"/>
          <p:cNvSpPr txBox="1">
            <a:spLocks noGrp="1"/>
          </p:cNvSpPr>
          <p:nvPr>
            <p:ph type="dt" idx="10"/>
          </p:nvPr>
        </p:nvSpPr>
        <p:spPr>
          <a:xfrm>
            <a:off x="465512" y="6459785"/>
            <a:ext cx="261851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6" name="Google Shape;86;p61"/>
          <p:cNvSpPr txBox="1">
            <a:spLocks noGrp="1"/>
          </p:cNvSpPr>
          <p:nvPr>
            <p:ph type="ftr" idx="11"/>
          </p:nvPr>
        </p:nvSpPr>
        <p:spPr>
          <a:xfrm>
            <a:off x="4800600" y="6459785"/>
            <a:ext cx="4648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61"/>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050"/>
              <a:buFont typeface="Arial"/>
              <a:buNone/>
              <a:defRPr sz="105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2"/>
          <p:cNvSpPr/>
          <p:nvPr/>
        </p:nvSpPr>
        <p:spPr>
          <a:xfrm>
            <a:off x="3175" y="6400800"/>
            <a:ext cx="12188825" cy="457200"/>
          </a:xfrm>
          <a:prstGeom prst="rect">
            <a:avLst/>
          </a:prstGeom>
          <a:solidFill>
            <a:schemeClr val="accen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1" name="Google Shape;11;p52"/>
          <p:cNvSpPr/>
          <p:nvPr/>
        </p:nvSpPr>
        <p:spPr>
          <a:xfrm>
            <a:off x="15" y="6334316"/>
            <a:ext cx="12188825" cy="64008"/>
          </a:xfrm>
          <a:prstGeom prst="rect">
            <a:avLst/>
          </a:prstGeom>
          <a:solidFill>
            <a:schemeClr val="accent1"/>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2" name="Google Shape;12;p52"/>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lvl1pPr marR="0" lvl="0" algn="l" rtl="0">
              <a:lnSpc>
                <a:spcPct val="85000"/>
              </a:lnSpc>
              <a:spcBef>
                <a:spcPts val="0"/>
              </a:spcBef>
              <a:spcAft>
                <a:spcPts val="0"/>
              </a:spcAft>
              <a:buClr>
                <a:srgbClr val="3F3F3F"/>
              </a:buClr>
              <a:buSzPts val="4800"/>
              <a:buFont typeface="Calibri"/>
              <a:buNone/>
              <a:defRPr sz="4800" b="0" i="0" u="none" strike="noStrike" cap="none">
                <a:solidFill>
                  <a:srgbClr val="3F3F3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52"/>
          <p:cNvSpPr txBox="1">
            <a:spLocks noGrp="1"/>
          </p:cNvSpPr>
          <p:nvPr>
            <p:ph type="body" idx="1"/>
          </p:nvPr>
        </p:nvSpPr>
        <p:spPr>
          <a:xfrm>
            <a:off x="1097280" y="1845734"/>
            <a:ext cx="10058400" cy="4023360"/>
          </a:xfrm>
          <a:prstGeom prst="rect">
            <a:avLst/>
          </a:prstGeom>
          <a:noFill/>
          <a:ln>
            <a:noFill/>
          </a:ln>
        </p:spPr>
        <p:txBody>
          <a:bodyPr spcFirstLastPara="1" wrap="square" lIns="0" tIns="45700" rIns="0" bIns="45700" anchor="t" anchorCtr="0">
            <a:noAutofit/>
          </a:bodyPr>
          <a:lstStyle>
            <a:lvl1pPr marL="457200" marR="0" lvl="0" indent="-355600" algn="l" rtl="0">
              <a:lnSpc>
                <a:spcPct val="90000"/>
              </a:lnSpc>
              <a:spcBef>
                <a:spcPts val="1200"/>
              </a:spcBef>
              <a:spcAft>
                <a:spcPts val="0"/>
              </a:spcAft>
              <a:buClr>
                <a:schemeClr val="accent1"/>
              </a:buClr>
              <a:buSzPts val="2000"/>
              <a:buFont typeface="Calibri"/>
              <a:buChar char=" "/>
              <a:defRPr sz="2000" b="0" i="0" u="none" strike="noStrike" cap="none">
                <a:solidFill>
                  <a:srgbClr val="3F3F3F"/>
                </a:solidFill>
                <a:latin typeface="Calibri"/>
                <a:ea typeface="Calibri"/>
                <a:cs typeface="Calibri"/>
                <a:sym typeface="Calibri"/>
              </a:defRPr>
            </a:lvl1pPr>
            <a:lvl2pPr marL="914400" marR="0" lvl="1" indent="-342900" algn="l" rtl="0">
              <a:lnSpc>
                <a:spcPct val="90000"/>
              </a:lnSpc>
              <a:spcBef>
                <a:spcPts val="200"/>
              </a:spcBef>
              <a:spcAft>
                <a:spcPts val="0"/>
              </a:spcAft>
              <a:buClr>
                <a:schemeClr val="accent1"/>
              </a:buClr>
              <a:buSzPts val="1800"/>
              <a:buFont typeface="Calibri"/>
              <a:buChar char="◦"/>
              <a:defRPr sz="1800" b="0" i="0" u="none" strike="noStrike" cap="none">
                <a:solidFill>
                  <a:srgbClr val="3F3F3F"/>
                </a:solidFill>
                <a:latin typeface="Calibri"/>
                <a:ea typeface="Calibri"/>
                <a:cs typeface="Calibri"/>
                <a:sym typeface="Calibri"/>
              </a:defRPr>
            </a:lvl2pPr>
            <a:lvl3pPr marL="1371600" marR="0" lvl="2"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8pPr>
            <a:lvl9pPr marL="4114800" marR="0" lvl="8" indent="-317500" algn="l" rtl="0">
              <a:lnSpc>
                <a:spcPct val="90000"/>
              </a:lnSpc>
              <a:spcBef>
                <a:spcPts val="400"/>
              </a:spcBef>
              <a:spcAft>
                <a:spcPts val="400"/>
              </a:spcAft>
              <a:buClr>
                <a:schemeClr val="accent1"/>
              </a:buClr>
              <a:buSzPts val="1400"/>
              <a:buFont typeface="Calibri"/>
              <a:buChar char="◦"/>
              <a:defRPr sz="1400" b="0" i="0" u="none" strike="noStrike" cap="none">
                <a:solidFill>
                  <a:srgbClr val="3F3F3F"/>
                </a:solidFill>
                <a:latin typeface="Calibri"/>
                <a:ea typeface="Calibri"/>
                <a:cs typeface="Calibri"/>
                <a:sym typeface="Calibri"/>
              </a:defRPr>
            </a:lvl9pPr>
          </a:lstStyle>
          <a:p>
            <a:endParaRPr/>
          </a:p>
        </p:txBody>
      </p:sp>
      <p:sp>
        <p:nvSpPr>
          <p:cNvPr id="14" name="Google Shape;14;p52"/>
          <p:cNvSpPr txBox="1">
            <a:spLocks noGrp="1"/>
          </p:cNvSpPr>
          <p:nvPr>
            <p:ph type="dt" idx="10"/>
          </p:nvPr>
        </p:nvSpPr>
        <p:spPr>
          <a:xfrm>
            <a:off x="1097280" y="6459785"/>
            <a:ext cx="2472271"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5" name="Google Shape;15;p52"/>
          <p:cNvSpPr txBox="1">
            <a:spLocks noGrp="1"/>
          </p:cNvSpPr>
          <p:nvPr>
            <p:ph type="ftr" idx="11"/>
          </p:nvPr>
        </p:nvSpPr>
        <p:spPr>
          <a:xfrm>
            <a:off x="3686185" y="6459785"/>
            <a:ext cx="4822804"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00" b="0" i="0" u="none" strike="noStrike" cap="none">
                <a:solidFill>
                  <a:srgbClr val="FFFFFF"/>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6" name="Google Shape;16;p52"/>
          <p:cNvSpPr txBox="1">
            <a:spLocks noGrp="1"/>
          </p:cNvSpPr>
          <p:nvPr>
            <p:ph type="sldNum" idx="12"/>
          </p:nvPr>
        </p:nvSpPr>
        <p:spPr>
          <a:xfrm>
            <a:off x="9900458" y="6459785"/>
            <a:ext cx="1312025"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050"/>
              <a:buFont typeface="Arial"/>
              <a:buNone/>
              <a:defRPr sz="1050" b="0" i="0" u="none" strike="noStrike" cap="none">
                <a:solidFill>
                  <a:srgbClr val="FFFFFF"/>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cxnSp>
        <p:nvCxnSpPr>
          <p:cNvPr id="17" name="Google Shape;17;p52"/>
          <p:cNvCxnSpPr/>
          <p:nvPr/>
        </p:nvCxnSpPr>
        <p:spPr>
          <a:xfrm>
            <a:off x="1193532" y="1737845"/>
            <a:ext cx="9966960" cy="0"/>
          </a:xfrm>
          <a:prstGeom prst="straightConnector1">
            <a:avLst/>
          </a:prstGeom>
          <a:noFill/>
          <a:ln w="9525" cap="flat" cmpd="sng">
            <a:solidFill>
              <a:srgbClr val="7F7F7F"/>
            </a:solidFill>
            <a:prstDash val="solid"/>
            <a:round/>
            <a:headEnd type="none" w="sm" len="sm"/>
            <a:tailEnd type="none" w="sm" len="sm"/>
          </a:ln>
        </p:spPr>
      </p:cxnSp>
      <p:pic>
        <p:nvPicPr>
          <p:cNvPr id="18" name="Google Shape;18;p52"/>
          <p:cNvPicPr preferRelativeResize="0"/>
          <p:nvPr/>
        </p:nvPicPr>
        <p:blipFill rotWithShape="1">
          <a:blip r:embed="rId16">
            <a:alphaModFix/>
          </a:blip>
          <a:srcRect/>
          <a:stretch/>
        </p:blipFill>
        <p:spPr>
          <a:xfrm>
            <a:off x="10710544" y="82263"/>
            <a:ext cx="1481456" cy="74987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document/d/1DTGuwsQdc0WYAGoFvfdHYZf4tuZ_Ci2IkKn8bj3J1HA/edit"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hyperlink" Target="https://docs.google.com/document/d/1snrdX9aZXrXlUVd9UX4ht80DRD2vbCKnhVOPpOn-kX0/edit?usp=sharing"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drive.google.com/file/d/1tITE7ZvmNd92QVqmE3vM66WqvKB1NTP1/view?usp=sharing"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mailto:SIDivision@tea.texas.org" TargetMode="External"/><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1"/>
          <p:cNvSpPr txBox="1">
            <a:spLocks noGrp="1"/>
          </p:cNvSpPr>
          <p:nvPr>
            <p:ph type="ctr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Division of School Improvement	</a:t>
            </a:r>
            <a:endParaRPr/>
          </a:p>
        </p:txBody>
      </p:sp>
      <p:sp>
        <p:nvSpPr>
          <p:cNvPr id="131" name="Google Shape;131;p1"/>
          <p:cNvSpPr txBox="1">
            <a:spLocks noGrp="1"/>
          </p:cNvSpPr>
          <p:nvPr>
            <p:ph type="subTitle" idx="1"/>
          </p:nvPr>
        </p:nvSpPr>
        <p:spPr>
          <a:xfrm>
            <a:off x="1100051" y="4455621"/>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March 5, 2020</a:t>
            </a:r>
            <a:endParaRPr/>
          </a:p>
        </p:txBody>
      </p:sp>
      <p:sp>
        <p:nvSpPr>
          <p:cNvPr id="132" name="Google Shape;132;p1"/>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E273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ESC Metrics updates </a:t>
            </a:r>
            <a:endParaRPr/>
          </a:p>
        </p:txBody>
      </p:sp>
      <p:sp>
        <p:nvSpPr>
          <p:cNvPr id="218" name="Google Shape;218;p9"/>
          <p:cNvSpPr txBox="1">
            <a:spLocks noGrp="1"/>
          </p:cNvSpPr>
          <p:nvPr>
            <p:ph type="body" idx="1"/>
          </p:nvPr>
        </p:nvSpPr>
        <p:spPr>
          <a:xfrm>
            <a:off x="1097280" y="1978771"/>
            <a:ext cx="10058400" cy="4023300"/>
          </a:xfrm>
          <a:prstGeom prst="rect">
            <a:avLst/>
          </a:prstGeom>
          <a:noFill/>
          <a:ln>
            <a:noFill/>
          </a:ln>
        </p:spPr>
        <p:txBody>
          <a:bodyPr spcFirstLastPara="1" wrap="square" lIns="0" tIns="45700" rIns="0" bIns="45700" anchor="t" anchorCtr="0">
            <a:noAutofit/>
          </a:bodyPr>
          <a:lstStyle/>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All ESC calls have been completed</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Commissioner will review trial targets on March 10th</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EDs will receive any updates on March 31st </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True targets for the new evaluation will be established August 2020</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We are in the process of reconciling data for ESC use</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SI leads will receive updates and preview supports and resources during F2F meetings on May 5th and 6th</a:t>
            </a:r>
            <a:endParaRPr sz="2400">
              <a:solidFill>
                <a:schemeClr val="dk1"/>
              </a:solidFill>
              <a:latin typeface="Arial"/>
              <a:ea typeface="Arial"/>
              <a:cs typeface="Arial"/>
              <a:sym typeface="Arial"/>
            </a:endParaRPr>
          </a:p>
        </p:txBody>
      </p:sp>
      <p:sp>
        <p:nvSpPr>
          <p:cNvPr id="219" name="Google Shape;219;p9"/>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8"/>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sz="7200"/>
              <a:t>ESF Diagnostic and ESF Facilitator Support</a:t>
            </a:r>
            <a:endParaRPr sz="7200"/>
          </a:p>
        </p:txBody>
      </p:sp>
      <p:sp>
        <p:nvSpPr>
          <p:cNvPr id="225" name="Google Shape;225;p8"/>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Presenters: Melissa Yoder, Keith Thompson</a:t>
            </a:r>
            <a:endParaRPr/>
          </a:p>
        </p:txBody>
      </p:sp>
      <p:sp>
        <p:nvSpPr>
          <p:cNvPr id="226" name="Google Shape;226;p8"/>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g70e6d4291b_0_7"/>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SI Lead Critical Actions: ESF Diagnostic and Facilitator Support </a:t>
            </a:r>
            <a:endParaRPr/>
          </a:p>
        </p:txBody>
      </p:sp>
      <p:sp>
        <p:nvSpPr>
          <p:cNvPr id="233" name="Google Shape;233;g70e6d4291b_0_7"/>
          <p:cNvSpPr txBox="1">
            <a:spLocks noGrp="1"/>
          </p:cNvSpPr>
          <p:nvPr>
            <p:ph type="body" idx="1"/>
          </p:nvPr>
        </p:nvSpPr>
        <p:spPr>
          <a:xfrm>
            <a:off x="1097280" y="1978771"/>
            <a:ext cx="10058400" cy="4023300"/>
          </a:xfrm>
          <a:prstGeom prst="rect">
            <a:avLst/>
          </a:prstGeom>
          <a:noFill/>
          <a:ln>
            <a:noFill/>
          </a:ln>
        </p:spPr>
        <p:txBody>
          <a:bodyPr spcFirstLastPara="1" wrap="square" lIns="0" tIns="45700" rIns="0" bIns="45700" anchor="t" anchorCtr="0">
            <a:noAutofit/>
          </a:bodyPr>
          <a:lstStyle/>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Provide ongoing direct support of ESF Facilitators</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Train ESF Facilitators on updates to ESF Diagnostic processes and best practices</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Coordinate campus deployment logistics </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Monitor all diagnostic process steps and document submission for all ESF Facilitators (ISAM)</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Maintain ISAM data quality control and make ongoing adjustments as needed</a:t>
            </a:r>
            <a:endParaRPr sz="1800"/>
          </a:p>
        </p:txBody>
      </p:sp>
      <p:sp>
        <p:nvSpPr>
          <p:cNvPr id="234" name="Google Shape;234;g70e6d4291b_0_7"/>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g7d489e43f7_2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External ESF Facilitator Support</a:t>
            </a:r>
            <a:endParaRPr/>
          </a:p>
        </p:txBody>
      </p:sp>
      <p:sp>
        <p:nvSpPr>
          <p:cNvPr id="241" name="Google Shape;241;g7d489e43f7_2_0"/>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1200"/>
              </a:spcBef>
              <a:spcAft>
                <a:spcPts val="0"/>
              </a:spcAft>
              <a:buSzPts val="1800"/>
              <a:buNone/>
            </a:pPr>
            <a:r>
              <a:rPr lang="en-US" sz="2400"/>
              <a:t>CES has External ESF Facilitators ready to assist with any ESF openings that may arise this spring.  If you find  yourself in a situation where support is needed from an External ESFF, please contact Keith Thompson at CES.</a:t>
            </a:r>
            <a:endParaRPr sz="2400"/>
          </a:p>
        </p:txBody>
      </p:sp>
      <p:sp>
        <p:nvSpPr>
          <p:cNvPr id="242" name="Google Shape;242;g7d489e43f7_2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g7d489e43f7_2_7"/>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External ESF Facilitators	</a:t>
            </a:r>
            <a:endParaRPr/>
          </a:p>
        </p:txBody>
      </p:sp>
      <p:sp>
        <p:nvSpPr>
          <p:cNvPr id="249" name="Google Shape;249;g7d489e43f7_2_7"/>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1200"/>
              </a:spcBef>
              <a:spcAft>
                <a:spcPts val="0"/>
              </a:spcAft>
              <a:buSzPts val="1800"/>
              <a:buNone/>
            </a:pPr>
            <a:r>
              <a:rPr lang="en-US" sz="2400"/>
              <a:t>As a reminder, as External ESF Facilitators are turning in their ESF Diagnostic Final Reports, CES will share those final reports with the SI Leads at the appropriate ESC.</a:t>
            </a:r>
            <a:endParaRPr sz="2400"/>
          </a:p>
          <a:p>
            <a:pPr marL="0" lvl="0" indent="0" algn="l" rtl="0">
              <a:lnSpc>
                <a:spcPct val="90000"/>
              </a:lnSpc>
              <a:spcBef>
                <a:spcPts val="1200"/>
              </a:spcBef>
              <a:spcAft>
                <a:spcPts val="0"/>
              </a:spcAft>
              <a:buSzPts val="1800"/>
              <a:buNone/>
            </a:pPr>
            <a:endParaRPr sz="2400"/>
          </a:p>
          <a:p>
            <a:pPr marL="0" lvl="0" indent="0" algn="l" rtl="0">
              <a:lnSpc>
                <a:spcPct val="90000"/>
              </a:lnSpc>
              <a:spcBef>
                <a:spcPts val="1200"/>
              </a:spcBef>
              <a:spcAft>
                <a:spcPts val="0"/>
              </a:spcAft>
              <a:buSzPts val="1800"/>
              <a:buNone/>
            </a:pPr>
            <a:r>
              <a:rPr lang="en-US" sz="2400"/>
              <a:t>CES will also be reviewing all External ESF Facilitators final reports and entering them into the Fidelity of Implementation (FOI) tool.  </a:t>
            </a:r>
            <a:endParaRPr sz="2400"/>
          </a:p>
        </p:txBody>
      </p:sp>
      <p:sp>
        <p:nvSpPr>
          <p:cNvPr id="250" name="Google Shape;250;g7d489e43f7_2_7"/>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g8109ae1621_1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MOU for External ESF Facilitators	</a:t>
            </a:r>
            <a:endParaRPr/>
          </a:p>
        </p:txBody>
      </p:sp>
      <p:sp>
        <p:nvSpPr>
          <p:cNvPr id="257" name="Google Shape;257;g8109ae1621_1_0"/>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1200"/>
              </a:spcBef>
              <a:spcAft>
                <a:spcPts val="0"/>
              </a:spcAft>
              <a:buSzPts val="1800"/>
              <a:buNone/>
            </a:pPr>
            <a:r>
              <a:rPr lang="en-US" sz="2400"/>
              <a:t>CES is waiting on funds to pay External ESF Facilitators.  If your ESC is using External ESF Facilitators to support ESF work this spring, please check with your business office on the status of the funds.  </a:t>
            </a:r>
            <a:endParaRPr sz="2400"/>
          </a:p>
          <a:p>
            <a:pPr marL="0" lvl="0" indent="0" algn="l" rtl="0">
              <a:lnSpc>
                <a:spcPct val="90000"/>
              </a:lnSpc>
              <a:spcBef>
                <a:spcPts val="1200"/>
              </a:spcBef>
              <a:spcAft>
                <a:spcPts val="0"/>
              </a:spcAft>
              <a:buSzPts val="1800"/>
              <a:buNone/>
            </a:pPr>
            <a:r>
              <a:rPr lang="en-US" sz="2400"/>
              <a:t> </a:t>
            </a:r>
            <a:endParaRPr sz="2400"/>
          </a:p>
          <a:p>
            <a:pPr marL="0" lvl="0" indent="0" algn="l" rtl="0">
              <a:lnSpc>
                <a:spcPct val="90000"/>
              </a:lnSpc>
              <a:spcBef>
                <a:spcPts val="1200"/>
              </a:spcBef>
              <a:spcAft>
                <a:spcPts val="0"/>
              </a:spcAft>
              <a:buSzPts val="1800"/>
              <a:buNone/>
            </a:pPr>
            <a:endParaRPr sz="2400"/>
          </a:p>
          <a:p>
            <a:pPr marL="0" lvl="0" indent="0" algn="l" rtl="0">
              <a:lnSpc>
                <a:spcPct val="90000"/>
              </a:lnSpc>
              <a:spcBef>
                <a:spcPts val="1200"/>
              </a:spcBef>
              <a:spcAft>
                <a:spcPts val="0"/>
              </a:spcAft>
              <a:buSzPts val="1800"/>
              <a:buNone/>
            </a:pPr>
            <a:r>
              <a:rPr lang="en-US" sz="2400"/>
              <a:t>Shout out to Region 8 for having their funds transferred already!</a:t>
            </a:r>
            <a:endParaRPr sz="2400"/>
          </a:p>
        </p:txBody>
      </p:sp>
      <p:sp>
        <p:nvSpPr>
          <p:cNvPr id="258" name="Google Shape;258;g8109ae1621_1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23"/>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sz="4000"/>
              <a:t>ESF Facilitator Fidelity of Implementation (ESFF FOI): Strengths and Challenges  </a:t>
            </a:r>
            <a:endParaRPr sz="4000"/>
          </a:p>
        </p:txBody>
      </p:sp>
      <p:sp>
        <p:nvSpPr>
          <p:cNvPr id="265" name="Google Shape;265;p23"/>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None/>
            </a:pPr>
            <a:r>
              <a:rPr lang="en-US">
                <a:solidFill>
                  <a:srgbClr val="262626"/>
                </a:solidFill>
              </a:rPr>
              <a:t>As we have engaged in the FOI roll out, here are a few strengths and challenges: </a:t>
            </a:r>
            <a:endParaRPr>
              <a:solidFill>
                <a:srgbClr val="262626"/>
              </a:solidFill>
            </a:endParaRPr>
          </a:p>
          <a:p>
            <a:pPr marL="0" lvl="0" indent="0" algn="l" rtl="0">
              <a:lnSpc>
                <a:spcPct val="90000"/>
              </a:lnSpc>
              <a:spcBef>
                <a:spcPts val="0"/>
              </a:spcBef>
              <a:spcAft>
                <a:spcPts val="0"/>
              </a:spcAft>
              <a:buNone/>
            </a:pPr>
            <a:endParaRPr>
              <a:solidFill>
                <a:srgbClr val="262626"/>
              </a:solidFill>
            </a:endParaRPr>
          </a:p>
          <a:p>
            <a:pPr marL="457200" lvl="0" indent="-342900" algn="l" rtl="0">
              <a:lnSpc>
                <a:spcPct val="90000"/>
              </a:lnSpc>
              <a:spcBef>
                <a:spcPts val="0"/>
              </a:spcBef>
              <a:spcAft>
                <a:spcPts val="0"/>
              </a:spcAft>
              <a:buClr>
                <a:srgbClr val="262626"/>
              </a:buClr>
              <a:buSzPts val="1800"/>
              <a:buChar char="●"/>
            </a:pPr>
            <a:r>
              <a:rPr lang="en-US">
                <a:solidFill>
                  <a:srgbClr val="262626"/>
                </a:solidFill>
              </a:rPr>
              <a:t>Strengths: </a:t>
            </a:r>
            <a:endParaRPr>
              <a:solidFill>
                <a:srgbClr val="262626"/>
              </a:solidFill>
            </a:endParaRPr>
          </a:p>
          <a:p>
            <a:pPr marL="914400" lvl="1" indent="-342900" algn="l" rtl="0">
              <a:lnSpc>
                <a:spcPct val="90000"/>
              </a:lnSpc>
              <a:spcBef>
                <a:spcPts val="0"/>
              </a:spcBef>
              <a:spcAft>
                <a:spcPts val="0"/>
              </a:spcAft>
              <a:buClr>
                <a:srgbClr val="262626"/>
              </a:buClr>
              <a:buSzPts val="1800"/>
              <a:buChar char="○"/>
            </a:pPr>
            <a:r>
              <a:rPr lang="en-US">
                <a:solidFill>
                  <a:srgbClr val="262626"/>
                </a:solidFill>
              </a:rPr>
              <a:t>ESFFs and SI leads actively connecting to seek clarification and troubleshoot regarding regional challenges and process questions. This proactivity lends itself to ongoing improvement of the system as a whole. </a:t>
            </a:r>
            <a:endParaRPr>
              <a:solidFill>
                <a:srgbClr val="262626"/>
              </a:solidFill>
            </a:endParaRPr>
          </a:p>
          <a:p>
            <a:pPr marL="914400" lvl="0" indent="0" algn="l" rtl="0">
              <a:lnSpc>
                <a:spcPct val="90000"/>
              </a:lnSpc>
              <a:spcBef>
                <a:spcPts val="0"/>
              </a:spcBef>
              <a:spcAft>
                <a:spcPts val="0"/>
              </a:spcAft>
              <a:buNone/>
            </a:pPr>
            <a:endParaRPr>
              <a:solidFill>
                <a:srgbClr val="262626"/>
              </a:solidFill>
            </a:endParaRPr>
          </a:p>
          <a:p>
            <a:pPr marL="457200" lvl="0" indent="-342900" algn="l" rtl="0">
              <a:lnSpc>
                <a:spcPct val="90000"/>
              </a:lnSpc>
              <a:spcBef>
                <a:spcPts val="0"/>
              </a:spcBef>
              <a:spcAft>
                <a:spcPts val="0"/>
              </a:spcAft>
              <a:buClr>
                <a:srgbClr val="262626"/>
              </a:buClr>
              <a:buSzPts val="1800"/>
              <a:buChar char="●"/>
            </a:pPr>
            <a:r>
              <a:rPr lang="en-US">
                <a:solidFill>
                  <a:srgbClr val="262626"/>
                </a:solidFill>
              </a:rPr>
              <a:t>Challenges: </a:t>
            </a:r>
            <a:endParaRPr>
              <a:solidFill>
                <a:srgbClr val="262626"/>
              </a:solidFill>
            </a:endParaRPr>
          </a:p>
          <a:p>
            <a:pPr marL="914400" lvl="1" indent="-342900" algn="l" rtl="0">
              <a:lnSpc>
                <a:spcPct val="90000"/>
              </a:lnSpc>
              <a:spcBef>
                <a:spcPts val="0"/>
              </a:spcBef>
              <a:spcAft>
                <a:spcPts val="0"/>
              </a:spcAft>
              <a:buClr>
                <a:srgbClr val="262626"/>
              </a:buClr>
              <a:buSzPts val="1800"/>
              <a:buChar char="○"/>
            </a:pPr>
            <a:r>
              <a:rPr lang="en-US">
                <a:solidFill>
                  <a:srgbClr val="262626"/>
                </a:solidFill>
              </a:rPr>
              <a:t>Reports continue to be submitted late </a:t>
            </a:r>
            <a:endParaRPr>
              <a:solidFill>
                <a:srgbClr val="262626"/>
              </a:solidFill>
            </a:endParaRPr>
          </a:p>
          <a:p>
            <a:pPr marL="1371600" lvl="2" indent="-342900" algn="l" rtl="0">
              <a:lnSpc>
                <a:spcPct val="90000"/>
              </a:lnSpc>
              <a:spcBef>
                <a:spcPts val="0"/>
              </a:spcBef>
              <a:spcAft>
                <a:spcPts val="0"/>
              </a:spcAft>
              <a:buClr>
                <a:srgbClr val="262626"/>
              </a:buClr>
              <a:buSzPts val="1800"/>
              <a:buChar char="■"/>
            </a:pPr>
            <a:r>
              <a:rPr lang="en-US">
                <a:solidFill>
                  <a:srgbClr val="262626"/>
                </a:solidFill>
              </a:rPr>
              <a:t>directly affects ability to provide timely FOI data. </a:t>
            </a:r>
            <a:endParaRPr>
              <a:solidFill>
                <a:srgbClr val="262626"/>
              </a:solidFill>
            </a:endParaRPr>
          </a:p>
          <a:p>
            <a:pPr marL="1371600" lvl="2" indent="-342900" algn="l" rtl="0">
              <a:lnSpc>
                <a:spcPct val="90000"/>
              </a:lnSpc>
              <a:spcBef>
                <a:spcPts val="0"/>
              </a:spcBef>
              <a:spcAft>
                <a:spcPts val="0"/>
              </a:spcAft>
              <a:buClr>
                <a:srgbClr val="262626"/>
              </a:buClr>
              <a:buSzPts val="1800"/>
              <a:buChar char="■"/>
            </a:pPr>
            <a:r>
              <a:rPr lang="en-US">
                <a:solidFill>
                  <a:srgbClr val="262626"/>
                </a:solidFill>
              </a:rPr>
              <a:t>additional domino effect on campus engagement with the final report data  </a:t>
            </a:r>
            <a:endParaRPr>
              <a:solidFill>
                <a:srgbClr val="262626"/>
              </a:solidFill>
            </a:endParaRPr>
          </a:p>
          <a:p>
            <a:pPr marL="1371600" lvl="2" indent="-342900" algn="l" rtl="0">
              <a:lnSpc>
                <a:spcPct val="90000"/>
              </a:lnSpc>
              <a:spcBef>
                <a:spcPts val="0"/>
              </a:spcBef>
              <a:spcAft>
                <a:spcPts val="0"/>
              </a:spcAft>
              <a:buClr>
                <a:srgbClr val="262626"/>
              </a:buClr>
              <a:buSzPts val="1800"/>
              <a:buChar char="■"/>
            </a:pPr>
            <a:r>
              <a:rPr lang="en-US">
                <a:solidFill>
                  <a:srgbClr val="262626"/>
                </a:solidFill>
              </a:rPr>
              <a:t>Please email Nicole (and cc Keith and Krista)  if dates need to be changed (for visit/report submission)</a:t>
            </a:r>
            <a:endParaRPr>
              <a:solidFill>
                <a:srgbClr val="262626"/>
              </a:solidFill>
            </a:endParaRPr>
          </a:p>
        </p:txBody>
      </p:sp>
      <p:sp>
        <p:nvSpPr>
          <p:cNvPr id="266" name="Google Shape;266;p23"/>
          <p:cNvSpPr/>
          <p:nvPr/>
        </p:nvSpPr>
        <p:spPr>
          <a:xfrm>
            <a:off x="30475" y="6282894"/>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g6e5d473391_0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sz="4000"/>
              <a:t>ESF Facilitator Fidelity of Implementation (FOI): Two Week Submission Window</a:t>
            </a:r>
            <a:endParaRPr sz="4000"/>
          </a:p>
        </p:txBody>
      </p:sp>
      <p:sp>
        <p:nvSpPr>
          <p:cNvPr id="273" name="Google Shape;273;g6e5d473391_0_0"/>
          <p:cNvSpPr txBox="1">
            <a:spLocks noGrp="1"/>
          </p:cNvSpPr>
          <p:nvPr>
            <p:ph type="body" idx="1"/>
          </p:nvPr>
        </p:nvSpPr>
        <p:spPr>
          <a:xfrm>
            <a:off x="955955" y="1737409"/>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SzPts val="1800"/>
              <a:buNone/>
            </a:pPr>
            <a:r>
              <a:rPr lang="en-US" b="1">
                <a:solidFill>
                  <a:srgbClr val="262626"/>
                </a:solidFill>
              </a:rPr>
              <a:t>Why is it critical for the SI Lead to engage in an initial review of Final Reports prior to submission? What is the impact on the overall FOI? </a:t>
            </a: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r>
              <a:rPr lang="en-US" b="1">
                <a:solidFill>
                  <a:srgbClr val="262626"/>
                </a:solidFill>
              </a:rPr>
              <a:t>Post FOI Report:</a:t>
            </a: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100000"/>
              </a:lnSpc>
              <a:spcBef>
                <a:spcPts val="0"/>
              </a:spcBef>
              <a:spcAft>
                <a:spcPts val="0"/>
              </a:spcAft>
              <a:buSzPts val="1800"/>
              <a:buNone/>
            </a:pPr>
            <a:r>
              <a:rPr lang="en-US" b="1">
                <a:solidFill>
                  <a:srgbClr val="262626"/>
                </a:solidFill>
              </a:rPr>
              <a:t>IMPACT </a:t>
            </a: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a:p>
            <a:pPr marL="0" lvl="0" indent="0" algn="l" rtl="0">
              <a:lnSpc>
                <a:spcPct val="90000"/>
              </a:lnSpc>
              <a:spcBef>
                <a:spcPts val="0"/>
              </a:spcBef>
              <a:spcAft>
                <a:spcPts val="0"/>
              </a:spcAft>
              <a:buSzPts val="1800"/>
              <a:buNone/>
            </a:pPr>
            <a:r>
              <a:rPr lang="en-US" b="1">
                <a:solidFill>
                  <a:srgbClr val="262626"/>
                </a:solidFill>
              </a:rPr>
              <a:t>Pre- FOI Report: </a:t>
            </a:r>
            <a:endParaRPr b="1">
              <a:solidFill>
                <a:srgbClr val="262626"/>
              </a:solidFill>
            </a:endParaRPr>
          </a:p>
          <a:p>
            <a:pPr marL="0" lvl="0" indent="0" algn="l" rtl="0">
              <a:lnSpc>
                <a:spcPct val="90000"/>
              </a:lnSpc>
              <a:spcBef>
                <a:spcPts val="0"/>
              </a:spcBef>
              <a:spcAft>
                <a:spcPts val="0"/>
              </a:spcAft>
              <a:buSzPts val="1800"/>
              <a:buNone/>
            </a:pPr>
            <a:endParaRPr b="1">
              <a:solidFill>
                <a:srgbClr val="262626"/>
              </a:solidFill>
            </a:endParaRPr>
          </a:p>
        </p:txBody>
      </p:sp>
      <p:sp>
        <p:nvSpPr>
          <p:cNvPr id="274" name="Google Shape;274;g6e5d473391_0_0"/>
          <p:cNvSpPr/>
          <p:nvPr/>
        </p:nvSpPr>
        <p:spPr>
          <a:xfrm>
            <a:off x="30475" y="6282894"/>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
        <p:nvSpPr>
          <p:cNvPr id="275" name="Google Shape;275;g6e5d473391_0_0"/>
          <p:cNvSpPr/>
          <p:nvPr/>
        </p:nvSpPr>
        <p:spPr>
          <a:xfrm>
            <a:off x="955950" y="5405075"/>
            <a:ext cx="2880900" cy="708000"/>
          </a:xfrm>
          <a:prstGeom prst="rect">
            <a:avLst/>
          </a:prstGeom>
          <a:solidFill>
            <a:srgbClr val="6AA84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SI lead initial Review of Final Report within 2 week window</a:t>
            </a:r>
            <a:endParaRPr sz="1400" b="0" i="0" u="none" strike="noStrike" cap="none">
              <a:solidFill>
                <a:srgbClr val="000000"/>
              </a:solidFill>
              <a:latin typeface="Arial"/>
              <a:ea typeface="Arial"/>
              <a:cs typeface="Arial"/>
              <a:sym typeface="Arial"/>
            </a:endParaRPr>
          </a:p>
        </p:txBody>
      </p:sp>
      <p:sp>
        <p:nvSpPr>
          <p:cNvPr id="276" name="Google Shape;276;g6e5d473391_0_0"/>
          <p:cNvSpPr/>
          <p:nvPr/>
        </p:nvSpPr>
        <p:spPr>
          <a:xfrm>
            <a:off x="5748025" y="5074450"/>
            <a:ext cx="5407800" cy="1106100"/>
          </a:xfrm>
          <a:prstGeom prst="rect">
            <a:avLst/>
          </a:prstGeom>
          <a:solidFill>
            <a:srgbClr val="3C78D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457200" marR="0" lvl="0" indent="-317500" algn="l" rtl="0">
              <a:lnSpc>
                <a:spcPct val="100000"/>
              </a:lnSpc>
              <a:spcBef>
                <a:spcPts val="0"/>
              </a:spcBef>
              <a:spcAft>
                <a:spcPts val="0"/>
              </a:spcAft>
              <a:buClr>
                <a:srgbClr val="000000"/>
              </a:buClr>
              <a:buSzPts val="1400"/>
              <a:buFont typeface="Arial"/>
              <a:buChar char="-"/>
            </a:pPr>
            <a:r>
              <a:rPr lang="en-US" sz="1400" b="1" i="0" u="none" strike="noStrike" cap="none">
                <a:solidFill>
                  <a:srgbClr val="000000"/>
                </a:solidFill>
                <a:latin typeface="Arial"/>
                <a:ea typeface="Arial"/>
                <a:cs typeface="Arial"/>
                <a:sym typeface="Arial"/>
              </a:rPr>
              <a:t>ESFF Fidelity of Implementation during Post Visit</a:t>
            </a:r>
            <a:endParaRPr sz="1400" b="1"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US" sz="1400" b="1" i="0" u="none" strike="noStrike" cap="none">
                <a:solidFill>
                  <a:srgbClr val="000000"/>
                </a:solidFill>
                <a:latin typeface="Arial"/>
                <a:ea typeface="Arial"/>
                <a:cs typeface="Arial"/>
                <a:sym typeface="Arial"/>
              </a:rPr>
              <a:t>Campus’ buy in to the Diagnostic based on quality </a:t>
            </a:r>
            <a:endParaRPr sz="1400" b="1"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en-US" sz="1400" b="1" i="0" u="none" strike="noStrike" cap="none">
                <a:solidFill>
                  <a:srgbClr val="000000"/>
                </a:solidFill>
                <a:latin typeface="Arial"/>
                <a:ea typeface="Arial"/>
                <a:cs typeface="Arial"/>
                <a:sym typeface="Arial"/>
              </a:rPr>
              <a:t>Campus receives the report soon enough to be able to use it in planning</a:t>
            </a:r>
            <a:endParaRPr sz="14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 </a:t>
            </a:r>
            <a:endParaRPr sz="1400" b="0" i="0" u="none" strike="noStrike" cap="none">
              <a:solidFill>
                <a:srgbClr val="000000"/>
              </a:solidFill>
              <a:latin typeface="Arial"/>
              <a:ea typeface="Arial"/>
              <a:cs typeface="Arial"/>
              <a:sym typeface="Arial"/>
            </a:endParaRPr>
          </a:p>
        </p:txBody>
      </p:sp>
      <p:sp>
        <p:nvSpPr>
          <p:cNvPr id="277" name="Google Shape;277;g6e5d473391_0_0"/>
          <p:cNvSpPr/>
          <p:nvPr/>
        </p:nvSpPr>
        <p:spPr>
          <a:xfrm>
            <a:off x="4131988" y="5337300"/>
            <a:ext cx="1320900" cy="70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IMPACT </a:t>
            </a:r>
            <a:endParaRPr sz="1400" b="0" i="0" u="none" strike="noStrike" cap="none">
              <a:solidFill>
                <a:srgbClr val="000000"/>
              </a:solidFill>
              <a:latin typeface="Arial"/>
              <a:ea typeface="Arial"/>
              <a:cs typeface="Arial"/>
              <a:sym typeface="Arial"/>
            </a:endParaRPr>
          </a:p>
        </p:txBody>
      </p:sp>
      <p:sp>
        <p:nvSpPr>
          <p:cNvPr id="278" name="Google Shape;278;g6e5d473391_0_0"/>
          <p:cNvSpPr/>
          <p:nvPr/>
        </p:nvSpPr>
        <p:spPr>
          <a:xfrm>
            <a:off x="955800" y="3555475"/>
            <a:ext cx="2880900" cy="708000"/>
          </a:xfrm>
          <a:prstGeom prst="rect">
            <a:avLst/>
          </a:prstGeom>
          <a:solidFill>
            <a:srgbClr val="F1C232"/>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SI lead reviews FOI report with a growth mindset</a:t>
            </a:r>
            <a:endParaRPr sz="1400" b="1" i="0" u="none" strike="noStrike" cap="none">
              <a:solidFill>
                <a:srgbClr val="000000"/>
              </a:solidFill>
              <a:latin typeface="Arial"/>
              <a:ea typeface="Arial"/>
              <a:cs typeface="Arial"/>
              <a:sym typeface="Arial"/>
            </a:endParaRPr>
          </a:p>
        </p:txBody>
      </p:sp>
      <p:sp>
        <p:nvSpPr>
          <p:cNvPr id="279" name="Google Shape;279;g6e5d473391_0_0"/>
          <p:cNvSpPr/>
          <p:nvPr/>
        </p:nvSpPr>
        <p:spPr>
          <a:xfrm>
            <a:off x="4272550" y="3555475"/>
            <a:ext cx="1180500" cy="708000"/>
          </a:xfrm>
          <a:prstGeom prst="rightArrow">
            <a:avLst>
              <a:gd name="adj1" fmla="val 50000"/>
              <a:gd name="adj2" fmla="val 500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0" i="0" u="none" strike="noStrike" cap="none">
                <a:solidFill>
                  <a:srgbClr val="000000"/>
                </a:solidFill>
                <a:latin typeface="Arial"/>
                <a:ea typeface="Arial"/>
                <a:cs typeface="Arial"/>
                <a:sym typeface="Arial"/>
              </a:rPr>
              <a:t>IMPACT</a:t>
            </a:r>
            <a:endParaRPr sz="1400" b="0" i="0" u="none" strike="noStrike" cap="none">
              <a:solidFill>
                <a:srgbClr val="000000"/>
              </a:solidFill>
              <a:latin typeface="Arial"/>
              <a:ea typeface="Arial"/>
              <a:cs typeface="Arial"/>
              <a:sym typeface="Arial"/>
            </a:endParaRPr>
          </a:p>
        </p:txBody>
      </p:sp>
      <p:sp>
        <p:nvSpPr>
          <p:cNvPr id="280" name="Google Shape;280;g6e5d473391_0_0"/>
          <p:cNvSpPr/>
          <p:nvPr/>
        </p:nvSpPr>
        <p:spPr>
          <a:xfrm>
            <a:off x="5748025" y="3583575"/>
            <a:ext cx="5407800" cy="843300"/>
          </a:xfrm>
          <a:prstGeom prst="rect">
            <a:avLst/>
          </a:prstGeom>
          <a:solidFill>
            <a:srgbClr val="3C78D8"/>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-Opportunity to self calibrate on my practices as an SI Lead</a:t>
            </a:r>
            <a:endParaRPr sz="1400" b="1"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en-US" sz="1400" b="1" i="0" u="none" strike="noStrike" cap="none">
                <a:solidFill>
                  <a:srgbClr val="000000"/>
                </a:solidFill>
                <a:latin typeface="Arial"/>
                <a:ea typeface="Arial"/>
                <a:cs typeface="Arial"/>
                <a:sym typeface="Arial"/>
              </a:rPr>
              <a:t>-Signal/Confirm areas of growth for ESFFs and plan for intervention</a:t>
            </a:r>
            <a:endParaRPr sz="1400" b="1" i="0" u="none" strike="noStrike" cap="none">
              <a:solidFill>
                <a:srgbClr val="000000"/>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g6e5d473391_0_7"/>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sz="4000"/>
              <a:t>ESF Facilitator Fidelity of Implementation (FOI): Revised ESFF Action Steps    </a:t>
            </a:r>
            <a:endParaRPr sz="4000"/>
          </a:p>
        </p:txBody>
      </p:sp>
      <p:sp>
        <p:nvSpPr>
          <p:cNvPr id="287" name="Google Shape;287;g6e5d473391_0_7"/>
          <p:cNvSpPr txBox="1">
            <a:spLocks noGrp="1"/>
          </p:cNvSpPr>
          <p:nvPr>
            <p:ph type="body" idx="1"/>
          </p:nvPr>
        </p:nvSpPr>
        <p:spPr>
          <a:xfrm>
            <a:off x="1012380" y="1836309"/>
            <a:ext cx="10058400" cy="4023300"/>
          </a:xfrm>
          <a:prstGeom prst="rect">
            <a:avLst/>
          </a:prstGeom>
          <a:noFill/>
          <a:ln>
            <a:noFill/>
          </a:ln>
        </p:spPr>
        <p:txBody>
          <a:bodyPr spcFirstLastPara="1" wrap="square" lIns="0" tIns="45700" rIns="0" bIns="45700" anchor="t" anchorCtr="0">
            <a:noAutofit/>
          </a:bodyPr>
          <a:lstStyle/>
          <a:p>
            <a:pPr marL="457200" lvl="0" indent="-342900" algn="l" rtl="0">
              <a:lnSpc>
                <a:spcPct val="90000"/>
              </a:lnSpc>
              <a:spcBef>
                <a:spcPts val="0"/>
              </a:spcBef>
              <a:spcAft>
                <a:spcPts val="0"/>
              </a:spcAft>
              <a:buClr>
                <a:srgbClr val="262626"/>
              </a:buClr>
              <a:buSzPts val="1800"/>
              <a:buChar char="●"/>
            </a:pPr>
            <a:r>
              <a:rPr lang="en-US">
                <a:solidFill>
                  <a:srgbClr val="262626"/>
                </a:solidFill>
              </a:rPr>
              <a:t>Adjusted and Added more guidance for timelines, time management, and specific guidance around managing the final report submission. </a:t>
            </a:r>
            <a:endParaRPr sz="1400">
              <a:solidFill>
                <a:srgbClr val="262626"/>
              </a:solidFill>
            </a:endParaRPr>
          </a:p>
          <a:p>
            <a:pPr marL="457200" lvl="0" indent="0" algn="l" rtl="0">
              <a:lnSpc>
                <a:spcPct val="90000"/>
              </a:lnSpc>
              <a:spcBef>
                <a:spcPts val="0"/>
              </a:spcBef>
              <a:spcAft>
                <a:spcPts val="0"/>
              </a:spcAft>
              <a:buNone/>
            </a:pPr>
            <a:endParaRPr sz="1400">
              <a:solidFill>
                <a:srgbClr val="262626"/>
              </a:solidFill>
            </a:endParaRPr>
          </a:p>
          <a:p>
            <a:pPr marL="457200" lvl="0" indent="0" algn="l" rtl="0">
              <a:lnSpc>
                <a:spcPct val="90000"/>
              </a:lnSpc>
              <a:spcBef>
                <a:spcPts val="0"/>
              </a:spcBef>
              <a:spcAft>
                <a:spcPts val="0"/>
              </a:spcAft>
              <a:buNone/>
            </a:pPr>
            <a:r>
              <a:rPr lang="en-US" sz="1400" u="sng">
                <a:solidFill>
                  <a:srgbClr val="0D6CB9"/>
                </a:solidFill>
                <a:latin typeface="Arial"/>
                <a:ea typeface="Arial"/>
                <a:cs typeface="Arial"/>
                <a:sym typeface="Arial"/>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textRoundtripDataId="0"/>
                  </a:ext>
                </a:extLst>
              </a:rPr>
              <a:t>Suggested Timeline for Report Submission</a:t>
            </a:r>
            <a:endParaRPr sz="1400">
              <a:solidFill>
                <a:srgbClr val="0D6CB9"/>
              </a:solidFill>
            </a:endParaRPr>
          </a:p>
          <a:p>
            <a:pPr marL="457200" lvl="0" indent="0" algn="l" rtl="0">
              <a:lnSpc>
                <a:spcPct val="90000"/>
              </a:lnSpc>
              <a:spcBef>
                <a:spcPts val="0"/>
              </a:spcBef>
              <a:spcAft>
                <a:spcPts val="0"/>
              </a:spcAft>
              <a:buNone/>
            </a:pPr>
            <a:endParaRPr>
              <a:solidFill>
                <a:srgbClr val="262626"/>
              </a:solidFill>
            </a:endParaRPr>
          </a:p>
          <a:p>
            <a:pPr marL="457200" lvl="0" indent="-342900" algn="l" rtl="0">
              <a:lnSpc>
                <a:spcPct val="90000"/>
              </a:lnSpc>
              <a:spcBef>
                <a:spcPts val="0"/>
              </a:spcBef>
              <a:spcAft>
                <a:spcPts val="0"/>
              </a:spcAft>
              <a:buClr>
                <a:srgbClr val="262626"/>
              </a:buClr>
              <a:buSzPts val="1800"/>
              <a:buChar char="●"/>
            </a:pPr>
            <a:r>
              <a:rPr lang="en-US">
                <a:solidFill>
                  <a:srgbClr val="262626"/>
                </a:solidFill>
              </a:rPr>
              <a:t>Added an appendix to support calibrated understanding success criteria </a:t>
            </a:r>
            <a:endParaRPr>
              <a:solidFill>
                <a:srgbClr val="262626"/>
              </a:solidFill>
            </a:endParaRPr>
          </a:p>
          <a:p>
            <a:pPr marL="457200" lvl="0" indent="0" algn="l" rtl="0">
              <a:lnSpc>
                <a:spcPct val="100000"/>
              </a:lnSpc>
              <a:spcBef>
                <a:spcPts val="1200"/>
              </a:spcBef>
              <a:spcAft>
                <a:spcPts val="0"/>
              </a:spcAft>
              <a:buNone/>
            </a:pPr>
            <a:r>
              <a:rPr lang="en-US" sz="1400" u="sng">
                <a:solidFill>
                  <a:srgbClr val="1155CC"/>
                </a:solidFill>
                <a:latin typeface="Arial"/>
                <a:ea typeface="Arial"/>
                <a:cs typeface="Arial"/>
                <a:sym typeface="Arial"/>
                <a:hlinkClick r:id="rId4"/>
              </a:rPr>
              <a:t>Updated Action Steps with Appendix </a:t>
            </a:r>
            <a:endParaRPr sz="1400">
              <a:solidFill>
                <a:srgbClr val="262626"/>
              </a:solidFill>
              <a:highlight>
                <a:srgbClr val="FFFF00"/>
              </a:highlight>
            </a:endParaRPr>
          </a:p>
          <a:p>
            <a:pPr marL="1371600" lvl="0" indent="0" algn="l" rtl="0">
              <a:lnSpc>
                <a:spcPct val="90000"/>
              </a:lnSpc>
              <a:spcBef>
                <a:spcPts val="1200"/>
              </a:spcBef>
              <a:spcAft>
                <a:spcPts val="0"/>
              </a:spcAft>
              <a:buNone/>
            </a:pPr>
            <a:endParaRPr b="1">
              <a:solidFill>
                <a:srgbClr val="262626"/>
              </a:solidFill>
            </a:endParaRPr>
          </a:p>
        </p:txBody>
      </p:sp>
      <p:sp>
        <p:nvSpPr>
          <p:cNvPr id="288" name="Google Shape;288;g6e5d473391_0_7"/>
          <p:cNvSpPr/>
          <p:nvPr/>
        </p:nvSpPr>
        <p:spPr>
          <a:xfrm>
            <a:off x="30475" y="6282894"/>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294" name="Google Shape;294;g7ee6b5622f_0_0"/>
          <p:cNvSpPr txBox="1">
            <a:spLocks noGrp="1"/>
          </p:cNvSpPr>
          <p:nvPr>
            <p:ph type="title"/>
          </p:nvPr>
        </p:nvSpPr>
        <p:spPr>
          <a:xfrm>
            <a:off x="1066800" y="667019"/>
            <a:ext cx="10058400" cy="794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Calibration and Time Management R10 </a:t>
            </a:r>
            <a:endParaRPr/>
          </a:p>
        </p:txBody>
      </p:sp>
      <p:graphicFrame>
        <p:nvGraphicFramePr>
          <p:cNvPr id="295" name="Google Shape;295;g7ee6b5622f_0_0"/>
          <p:cNvGraphicFramePr/>
          <p:nvPr/>
        </p:nvGraphicFramePr>
        <p:xfrm>
          <a:off x="765975" y="1895901"/>
          <a:ext cx="10660050" cy="4281835"/>
        </p:xfrm>
        <a:graphic>
          <a:graphicData uri="http://schemas.openxmlformats.org/drawingml/2006/table">
            <a:tbl>
              <a:tblPr firstRow="1" bandRow="1">
                <a:noFill/>
                <a:tableStyleId>{61A46FBD-390E-461D-862B-5676AF8D7EEC}</a:tableStyleId>
              </a:tblPr>
              <a:tblGrid>
                <a:gridCol w="1633750">
                  <a:extLst>
                    <a:ext uri="{9D8B030D-6E8A-4147-A177-3AD203B41FA5}">
                      <a16:colId xmlns:a16="http://schemas.microsoft.com/office/drawing/2014/main" val="20000"/>
                    </a:ext>
                  </a:extLst>
                </a:gridCol>
                <a:gridCol w="9026300">
                  <a:extLst>
                    <a:ext uri="{9D8B030D-6E8A-4147-A177-3AD203B41FA5}">
                      <a16:colId xmlns:a16="http://schemas.microsoft.com/office/drawing/2014/main" val="20001"/>
                    </a:ext>
                  </a:extLst>
                </a:gridCol>
              </a:tblGrid>
              <a:tr h="1273050">
                <a:tc>
                  <a:txBody>
                    <a:bodyPr/>
                    <a:lstStyle/>
                    <a:p>
                      <a:pPr marL="0" marR="0" lvl="0" indent="0" algn="l" rtl="0">
                        <a:lnSpc>
                          <a:spcPct val="100000"/>
                        </a:lnSpc>
                        <a:spcBef>
                          <a:spcPts val="0"/>
                        </a:spcBef>
                        <a:spcAft>
                          <a:spcPts val="0"/>
                        </a:spcAft>
                        <a:buNone/>
                      </a:pPr>
                      <a:r>
                        <a:rPr lang="en-US" sz="2200" b="1" u="none" strike="noStrike" cap="none">
                          <a:solidFill>
                            <a:schemeClr val="dk1"/>
                          </a:solidFill>
                        </a:rPr>
                        <a:t>Day 1</a:t>
                      </a:r>
                      <a:endParaRPr sz="2200" b="1" u="none" strike="noStrike" cap="none">
                        <a:solidFill>
                          <a:schemeClr val="dk1"/>
                        </a:solidFill>
                      </a:endParaRPr>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FF00"/>
                    </a:solidFill>
                  </a:tcPr>
                </a:tc>
                <a:tc>
                  <a:txBody>
                    <a:bodyPr/>
                    <a:lstStyle/>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solidFill>
                            <a:schemeClr val="dk1"/>
                          </a:solidFill>
                        </a:rPr>
                        <a:t>After Campus Diagnostic visit the ESFF will upload Final Summary Report DRAFT </a:t>
                      </a:r>
                      <a:r>
                        <a:rPr lang="en-US" sz="1800">
                          <a:solidFill>
                            <a:schemeClr val="dk1"/>
                          </a:solidFill>
                        </a:rPr>
                        <a:t>in</a:t>
                      </a:r>
                      <a:r>
                        <a:rPr lang="en-US" sz="1800" u="none" strike="noStrike" cap="none">
                          <a:solidFill>
                            <a:schemeClr val="dk1"/>
                          </a:solidFill>
                        </a:rPr>
                        <a:t> </a:t>
                      </a:r>
                      <a:r>
                        <a:rPr lang="en-US" sz="1800">
                          <a:solidFill>
                            <a:schemeClr val="dk1"/>
                          </a:solidFill>
                        </a:rPr>
                        <a:t>SI</a:t>
                      </a:r>
                      <a:r>
                        <a:rPr lang="en-US" sz="1800" u="none" strike="noStrike" cap="none">
                          <a:solidFill>
                            <a:schemeClr val="dk1"/>
                          </a:solidFill>
                        </a:rPr>
                        <a:t> ESF Google Drive that is organized by district  </a:t>
                      </a:r>
                      <a:endParaRPr sz="1800"/>
                    </a:p>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solidFill>
                            <a:schemeClr val="dk1"/>
                          </a:solidFill>
                        </a:rPr>
                        <a:t>ESFF </a:t>
                      </a:r>
                      <a:r>
                        <a:rPr lang="en-US" sz="1800" u="none" strike="noStrike" cap="none">
                          <a:solidFill>
                            <a:srgbClr val="000000"/>
                          </a:solidFill>
                        </a:rPr>
                        <a:t>creates </a:t>
                      </a:r>
                      <a:r>
                        <a:rPr lang="en-US" sz="1800" u="none" strike="noStrike" cap="none"/>
                        <a:t>calendar invitation on SI lead’s calendar for when final ISAM submission is due. </a:t>
                      </a:r>
                      <a:endParaRPr sz="1800"/>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0"/>
                  </a:ext>
                </a:extLst>
              </a:tr>
              <a:tr h="698125">
                <a:tc>
                  <a:txBody>
                    <a:bodyPr/>
                    <a:lstStyle/>
                    <a:p>
                      <a:pPr marL="0" marR="0" lvl="0" indent="0" algn="l" rtl="0">
                        <a:lnSpc>
                          <a:spcPct val="100000"/>
                        </a:lnSpc>
                        <a:spcBef>
                          <a:spcPts val="0"/>
                        </a:spcBef>
                        <a:spcAft>
                          <a:spcPts val="0"/>
                        </a:spcAft>
                        <a:buNone/>
                      </a:pPr>
                      <a:r>
                        <a:rPr lang="en-US" sz="2200" b="1" u="none" strike="noStrike" cap="none">
                          <a:solidFill>
                            <a:schemeClr val="dk1"/>
                          </a:solidFill>
                        </a:rPr>
                        <a:t>Day 2-6</a:t>
                      </a:r>
                      <a:endParaRPr sz="2200" b="1" u="none" strike="noStrike" cap="none">
                        <a:solidFill>
                          <a:schemeClr val="dk1"/>
                        </a:solidFill>
                      </a:endParaRPr>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FF00"/>
                    </a:solidFill>
                  </a:tcPr>
                </a:tc>
                <a:tc>
                  <a:txBody>
                    <a:bodyPr/>
                    <a:lstStyle/>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t>ESFF conducts face to face Final Report Summary Meeting with DCSI and Principal</a:t>
                      </a:r>
                      <a:endParaRPr sz="1800"/>
                    </a:p>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t>All updates to ESF Final Report are in available in Google folder for SI Lead to review</a:t>
                      </a:r>
                      <a:endParaRPr sz="1800" u="none" strike="noStrike" cap="none"/>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1"/>
                  </a:ext>
                </a:extLst>
              </a:tr>
              <a:tr h="698125">
                <a:tc>
                  <a:txBody>
                    <a:bodyPr/>
                    <a:lstStyle/>
                    <a:p>
                      <a:pPr marL="0" marR="0" lvl="0" indent="0" algn="l" rtl="0">
                        <a:lnSpc>
                          <a:spcPct val="100000"/>
                        </a:lnSpc>
                        <a:spcBef>
                          <a:spcPts val="0"/>
                        </a:spcBef>
                        <a:spcAft>
                          <a:spcPts val="0"/>
                        </a:spcAft>
                        <a:buNone/>
                      </a:pPr>
                      <a:r>
                        <a:rPr lang="en-US" sz="2200" b="1" u="none" strike="noStrike" cap="none">
                          <a:solidFill>
                            <a:schemeClr val="dk1"/>
                          </a:solidFill>
                        </a:rPr>
                        <a:t>Day 7</a:t>
                      </a:r>
                      <a:endParaRPr sz="2200" b="1" u="none" strike="noStrike" cap="none">
                        <a:solidFill>
                          <a:schemeClr val="dk1"/>
                        </a:solidFill>
                      </a:endParaRPr>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FF00"/>
                    </a:solidFill>
                  </a:tcPr>
                </a:tc>
                <a:tc>
                  <a:txBody>
                    <a:bodyPr/>
                    <a:lstStyle/>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t>ESFF contacts SI </a:t>
                      </a:r>
                      <a:r>
                        <a:rPr lang="en-US" sz="1800"/>
                        <a:t>L</a:t>
                      </a:r>
                      <a:r>
                        <a:rPr lang="en-US" sz="1800" u="none" strike="noStrike" cap="none"/>
                        <a:t>ead to advise Final Report is ready for final feedback</a:t>
                      </a:r>
                      <a:endParaRPr sz="1800"/>
                    </a:p>
                    <a:p>
                      <a:pPr marL="285750" marR="0" lvl="0" indent="-196850" algn="l" rtl="0">
                        <a:lnSpc>
                          <a:spcPct val="100000"/>
                        </a:lnSpc>
                        <a:spcBef>
                          <a:spcPts val="0"/>
                        </a:spcBef>
                        <a:spcAft>
                          <a:spcPts val="0"/>
                        </a:spcAft>
                        <a:buClr>
                          <a:srgbClr val="000000"/>
                        </a:buClr>
                        <a:buSzPts val="1400"/>
                        <a:buFont typeface="Arial"/>
                        <a:buNone/>
                      </a:pPr>
                      <a:endParaRPr sz="1800" u="none" strike="noStrike" cap="none"/>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2"/>
                  </a:ext>
                </a:extLst>
              </a:tr>
              <a:tr h="698125">
                <a:tc>
                  <a:txBody>
                    <a:bodyPr/>
                    <a:lstStyle/>
                    <a:p>
                      <a:pPr marL="0" marR="0" lvl="0" indent="0" algn="l" rtl="0">
                        <a:lnSpc>
                          <a:spcPct val="100000"/>
                        </a:lnSpc>
                        <a:spcBef>
                          <a:spcPts val="0"/>
                        </a:spcBef>
                        <a:spcAft>
                          <a:spcPts val="0"/>
                        </a:spcAft>
                        <a:buNone/>
                      </a:pPr>
                      <a:r>
                        <a:rPr lang="en-US" sz="2200" b="1">
                          <a:solidFill>
                            <a:schemeClr val="dk1"/>
                          </a:solidFill>
                        </a:rPr>
                        <a:t>Day 8-9</a:t>
                      </a:r>
                      <a:endParaRPr sz="2200" b="1" u="none" strike="noStrike" cap="none">
                        <a:solidFill>
                          <a:schemeClr val="dk1"/>
                        </a:solidFill>
                      </a:endParaRPr>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FF00"/>
                    </a:solidFill>
                  </a:tcPr>
                </a:tc>
                <a:tc>
                  <a:txBody>
                    <a:bodyPr/>
                    <a:lstStyle/>
                    <a:p>
                      <a:pPr marL="285750" lvl="0" indent="-311150" algn="l" rtl="0">
                        <a:spcBef>
                          <a:spcPts val="0"/>
                        </a:spcBef>
                        <a:spcAft>
                          <a:spcPts val="0"/>
                        </a:spcAft>
                        <a:buClr>
                          <a:schemeClr val="dk1"/>
                        </a:buClr>
                        <a:buSzPts val="1800"/>
                        <a:buChar char="•"/>
                      </a:pPr>
                      <a:r>
                        <a:rPr lang="en-US" sz="1800">
                          <a:solidFill>
                            <a:schemeClr val="dk1"/>
                          </a:solidFill>
                        </a:rPr>
                        <a:t>SI Lead provides feedback as needed</a:t>
                      </a:r>
                      <a:endParaRPr sz="1800">
                        <a:solidFill>
                          <a:schemeClr val="dk1"/>
                        </a:solidFill>
                      </a:endParaRPr>
                    </a:p>
                    <a:p>
                      <a:pPr marL="0" marR="0" lvl="0" indent="0" algn="l" rtl="0">
                        <a:lnSpc>
                          <a:spcPct val="100000"/>
                        </a:lnSpc>
                        <a:spcBef>
                          <a:spcPts val="0"/>
                        </a:spcBef>
                        <a:spcAft>
                          <a:spcPts val="0"/>
                        </a:spcAft>
                        <a:buNone/>
                      </a:pPr>
                      <a:endParaRPr sz="1800"/>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3"/>
                  </a:ext>
                </a:extLst>
              </a:tr>
              <a:tr h="698125">
                <a:tc>
                  <a:txBody>
                    <a:bodyPr/>
                    <a:lstStyle/>
                    <a:p>
                      <a:pPr marL="0" marR="0" lvl="0" indent="0" algn="l" rtl="0">
                        <a:lnSpc>
                          <a:spcPct val="100000"/>
                        </a:lnSpc>
                        <a:spcBef>
                          <a:spcPts val="0"/>
                        </a:spcBef>
                        <a:spcAft>
                          <a:spcPts val="0"/>
                        </a:spcAft>
                        <a:buNone/>
                      </a:pPr>
                      <a:r>
                        <a:rPr lang="en-US" sz="2200" b="1" u="none" strike="noStrike" cap="none">
                          <a:solidFill>
                            <a:schemeClr val="dk1"/>
                          </a:solidFill>
                        </a:rPr>
                        <a:t>Day 10</a:t>
                      </a:r>
                      <a:endParaRPr sz="2200" b="1" u="none" strike="noStrike" cap="none">
                        <a:solidFill>
                          <a:schemeClr val="dk1"/>
                        </a:solidFill>
                      </a:endParaRPr>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solidFill>
                      <a:srgbClr val="FFFF00"/>
                    </a:solidFill>
                  </a:tcPr>
                </a:tc>
                <a:tc>
                  <a:txBody>
                    <a:bodyPr/>
                    <a:lstStyle/>
                    <a:p>
                      <a:pPr marL="285750" marR="0" lvl="0" indent="-311150" algn="l" rtl="0">
                        <a:lnSpc>
                          <a:spcPct val="100000"/>
                        </a:lnSpc>
                        <a:spcBef>
                          <a:spcPts val="0"/>
                        </a:spcBef>
                        <a:spcAft>
                          <a:spcPts val="0"/>
                        </a:spcAft>
                        <a:buClr>
                          <a:srgbClr val="000000"/>
                        </a:buClr>
                        <a:buSzPts val="1800"/>
                        <a:buFont typeface="Arial"/>
                        <a:buChar char="•"/>
                      </a:pPr>
                      <a:r>
                        <a:rPr lang="en-US" sz="1800" u="none" strike="noStrike" cap="none"/>
                        <a:t>ESFF and SI lead connect via phone or face to face to confirm final report in Google Folder is ready for upload.  </a:t>
                      </a:r>
                      <a:endParaRPr sz="1800" u="none" strike="noStrike" cap="none"/>
                    </a:p>
                  </a:txBody>
                  <a:tcPr marL="91450" marR="91450" marT="45725" marB="45725">
                    <a:lnL w="28575" cap="flat" cmpd="sng">
                      <a:solidFill>
                        <a:srgbClr val="9E9E9E"/>
                      </a:solidFill>
                      <a:prstDash val="solid"/>
                      <a:round/>
                      <a:headEnd type="none" w="sm" len="sm"/>
                      <a:tailEnd type="none" w="sm" len="sm"/>
                    </a:lnL>
                    <a:lnR w="28575" cap="flat" cmpd="sng">
                      <a:solidFill>
                        <a:srgbClr val="9E9E9E"/>
                      </a:solidFill>
                      <a:prstDash val="solid"/>
                      <a:round/>
                      <a:headEnd type="none" w="sm" len="sm"/>
                      <a:tailEnd type="none" w="sm" len="sm"/>
                    </a:lnR>
                    <a:lnT w="28575" cap="flat" cmpd="sng">
                      <a:solidFill>
                        <a:srgbClr val="9E9E9E"/>
                      </a:solidFill>
                      <a:prstDash val="solid"/>
                      <a:round/>
                      <a:headEnd type="none" w="sm" len="sm"/>
                      <a:tailEnd type="none" w="sm" len="sm"/>
                    </a:lnT>
                    <a:lnB w="28575" cap="flat" cmpd="sng">
                      <a:solidFill>
                        <a:srgbClr val="9E9E9E"/>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
          <p:cNvSpPr txBox="1">
            <a:spLocks noGrp="1"/>
          </p:cNvSpPr>
          <p:nvPr>
            <p:ph type="body" idx="4294967295"/>
          </p:nvPr>
        </p:nvSpPr>
        <p:spPr>
          <a:xfrm>
            <a:off x="391409" y="1354603"/>
            <a:ext cx="11737200" cy="4629600"/>
          </a:xfrm>
          <a:prstGeom prst="rect">
            <a:avLst/>
          </a:prstGeom>
          <a:noFill/>
          <a:ln>
            <a:noFill/>
          </a:ln>
        </p:spPr>
        <p:txBody>
          <a:bodyPr spcFirstLastPara="1" wrap="square" lIns="0" tIns="45700" rIns="0" bIns="45700" anchor="t" anchorCtr="0">
            <a:noAutofit/>
          </a:bodyPr>
          <a:lstStyle/>
          <a:p>
            <a:pPr marL="91440" lvl="0" indent="-177800" algn="l" rtl="0">
              <a:lnSpc>
                <a:spcPct val="90000"/>
              </a:lnSpc>
              <a:spcBef>
                <a:spcPts val="0"/>
              </a:spcBef>
              <a:spcAft>
                <a:spcPts val="0"/>
              </a:spcAft>
              <a:buSzPts val="2800"/>
              <a:buFont typeface="Noto Sans Symbols"/>
              <a:buChar char="⮚"/>
            </a:pPr>
            <a:r>
              <a:rPr lang="en-US" sz="2800"/>
              <a:t>Roll Call</a:t>
            </a:r>
            <a:endParaRPr/>
          </a:p>
          <a:p>
            <a:pPr marL="91440" lvl="0" indent="-177800" algn="l" rtl="0">
              <a:lnSpc>
                <a:spcPct val="90000"/>
              </a:lnSpc>
              <a:spcBef>
                <a:spcPts val="1400"/>
              </a:spcBef>
              <a:spcAft>
                <a:spcPts val="0"/>
              </a:spcAft>
              <a:buSzPts val="2800"/>
              <a:buFont typeface="Noto Sans Symbols"/>
              <a:buChar char="⮚"/>
            </a:pPr>
            <a:r>
              <a:rPr lang="en-US" sz="2800"/>
              <a:t>Celebrations and Calendar</a:t>
            </a:r>
            <a:endParaRPr sz="2800"/>
          </a:p>
          <a:p>
            <a:pPr marL="91440" lvl="0" indent="-177800" algn="l" rtl="0">
              <a:lnSpc>
                <a:spcPct val="90000"/>
              </a:lnSpc>
              <a:spcBef>
                <a:spcPts val="1400"/>
              </a:spcBef>
              <a:spcAft>
                <a:spcPts val="0"/>
              </a:spcAft>
              <a:buSzPts val="2800"/>
              <a:buChar char="⮚"/>
            </a:pPr>
            <a:r>
              <a:rPr lang="en-US" sz="2800"/>
              <a:t>ESC Metrics</a:t>
            </a:r>
            <a:endParaRPr sz="2800"/>
          </a:p>
          <a:p>
            <a:pPr marL="91440" lvl="0" indent="-177800" algn="l" rtl="0">
              <a:lnSpc>
                <a:spcPct val="90000"/>
              </a:lnSpc>
              <a:spcBef>
                <a:spcPts val="1400"/>
              </a:spcBef>
              <a:spcAft>
                <a:spcPts val="0"/>
              </a:spcAft>
              <a:buSzPts val="2800"/>
              <a:buFont typeface="Noto Sans Symbols"/>
              <a:buChar char="⮚"/>
            </a:pPr>
            <a:r>
              <a:rPr lang="en-US" sz="2800"/>
              <a:t>ESF Diagnostic and ESF Facilitator Support</a:t>
            </a:r>
            <a:endParaRPr/>
          </a:p>
          <a:p>
            <a:pPr marL="91440" lvl="0" indent="-177800" algn="l" rtl="0">
              <a:lnSpc>
                <a:spcPct val="90000"/>
              </a:lnSpc>
              <a:spcBef>
                <a:spcPts val="1400"/>
              </a:spcBef>
              <a:spcAft>
                <a:spcPts val="0"/>
              </a:spcAft>
              <a:buSzPts val="2800"/>
              <a:buFont typeface="Noto Sans Symbols"/>
              <a:buChar char="⮚"/>
            </a:pPr>
            <a:r>
              <a:rPr lang="en-US" sz="2800"/>
              <a:t>Plan Development and SI Facilitator Support</a:t>
            </a:r>
            <a:endParaRPr/>
          </a:p>
          <a:p>
            <a:pPr marL="91440" lvl="0" indent="-177800" algn="l" rtl="0">
              <a:lnSpc>
                <a:spcPct val="90000"/>
              </a:lnSpc>
              <a:spcBef>
                <a:spcPts val="1400"/>
              </a:spcBef>
              <a:spcAft>
                <a:spcPts val="0"/>
              </a:spcAft>
              <a:buSzPts val="2800"/>
              <a:buFont typeface="Noto Sans Symbols"/>
              <a:buChar char="⮚"/>
            </a:pPr>
            <a:r>
              <a:rPr lang="en-US" sz="2800"/>
              <a:t>Grant Management</a:t>
            </a:r>
            <a:endParaRPr sz="2800"/>
          </a:p>
          <a:p>
            <a:pPr marL="91440" lvl="0" indent="-177800" algn="l" rtl="0">
              <a:lnSpc>
                <a:spcPct val="90000"/>
              </a:lnSpc>
              <a:spcBef>
                <a:spcPts val="1400"/>
              </a:spcBef>
              <a:spcAft>
                <a:spcPts val="0"/>
              </a:spcAft>
              <a:buSzPts val="2800"/>
              <a:buFont typeface="Noto Sans Symbols"/>
              <a:buChar char="⮚"/>
            </a:pPr>
            <a:r>
              <a:rPr lang="en-US" sz="2800"/>
              <a:t>Upcoming Topics</a:t>
            </a:r>
            <a:endParaRPr/>
          </a:p>
          <a:p>
            <a:pPr marL="91440" lvl="0" indent="0" algn="l" rtl="0">
              <a:lnSpc>
                <a:spcPct val="90000"/>
              </a:lnSpc>
              <a:spcBef>
                <a:spcPts val="1400"/>
              </a:spcBef>
              <a:spcAft>
                <a:spcPts val="0"/>
              </a:spcAft>
              <a:buSzPts val="2800"/>
              <a:buFont typeface="Noto Sans Symbols"/>
              <a:buNone/>
            </a:pPr>
            <a:endParaRPr sz="2800"/>
          </a:p>
          <a:p>
            <a:pPr marL="91440" lvl="0" indent="0" algn="l" rtl="0">
              <a:lnSpc>
                <a:spcPct val="90000"/>
              </a:lnSpc>
              <a:spcBef>
                <a:spcPts val="1400"/>
              </a:spcBef>
              <a:spcAft>
                <a:spcPts val="0"/>
              </a:spcAft>
              <a:buSzPts val="2800"/>
              <a:buFont typeface="Noto Sans Symbols"/>
              <a:buNone/>
            </a:pPr>
            <a:endParaRPr sz="2800"/>
          </a:p>
          <a:p>
            <a:pPr marL="0" lvl="0" indent="0" algn="l" rtl="0">
              <a:lnSpc>
                <a:spcPct val="90000"/>
              </a:lnSpc>
              <a:spcBef>
                <a:spcPts val="1400"/>
              </a:spcBef>
              <a:spcAft>
                <a:spcPts val="0"/>
              </a:spcAft>
              <a:buSzPts val="2800"/>
              <a:buNone/>
            </a:pPr>
            <a:endParaRPr sz="2800"/>
          </a:p>
        </p:txBody>
      </p:sp>
      <p:sp>
        <p:nvSpPr>
          <p:cNvPr id="139" name="Google Shape;139;p2"/>
          <p:cNvSpPr txBox="1">
            <a:spLocks noGrp="1"/>
          </p:cNvSpPr>
          <p:nvPr>
            <p:ph type="title" idx="4294967295"/>
          </p:nvPr>
        </p:nvSpPr>
        <p:spPr>
          <a:xfrm>
            <a:off x="995738" y="258950"/>
            <a:ext cx="10058400" cy="966900"/>
          </a:xfrm>
          <a:prstGeom prst="rect">
            <a:avLst/>
          </a:prstGeom>
          <a:noFill/>
          <a:ln>
            <a:noFill/>
          </a:ln>
        </p:spPr>
        <p:txBody>
          <a:bodyPr spcFirstLastPara="1" wrap="square" lIns="91425" tIns="45700" rIns="91425" bIns="45700" anchor="b" anchorCtr="0">
            <a:noAutofit/>
          </a:bodyPr>
          <a:lstStyle/>
          <a:p>
            <a:pPr marL="0" lvl="0" indent="0" algn="ctr" rtl="0">
              <a:lnSpc>
                <a:spcPct val="85000"/>
              </a:lnSpc>
              <a:spcBef>
                <a:spcPts val="0"/>
              </a:spcBef>
              <a:spcAft>
                <a:spcPts val="0"/>
              </a:spcAft>
              <a:buClr>
                <a:srgbClr val="3F3F3F"/>
              </a:buClr>
              <a:buSzPts val="4800"/>
              <a:buFont typeface="Calibri"/>
              <a:buNone/>
            </a:pPr>
            <a:r>
              <a:rPr lang="en-US" b="1"/>
              <a:t>Agenda</a:t>
            </a:r>
            <a:endParaRPr/>
          </a:p>
        </p:txBody>
      </p:sp>
      <p:sp>
        <p:nvSpPr>
          <p:cNvPr id="140" name="Google Shape;140;p2"/>
          <p:cNvSpPr txBox="1"/>
          <p:nvPr/>
        </p:nvSpPr>
        <p:spPr>
          <a:xfrm>
            <a:off x="-84325" y="0"/>
            <a:ext cx="3000000" cy="30000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chemeClr val="lt1"/>
                </a:solidFill>
                <a:latin typeface="Calibri"/>
                <a:ea typeface="Calibri"/>
                <a:cs typeface="Calibri"/>
                <a:sym typeface="Calibri"/>
              </a:rPr>
              <a:t>SLIDO.COM EVENT CODE: </a:t>
            </a:r>
            <a:endParaRPr sz="1400" b="0" i="0" u="none" strike="noStrike" cap="none">
              <a:solidFill>
                <a:schemeClr val="dk1"/>
              </a:solidFill>
              <a:latin typeface="Arial"/>
              <a:ea typeface="Arial"/>
              <a:cs typeface="Arial"/>
              <a:sym typeface="Arial"/>
            </a:endParaRPr>
          </a:p>
        </p:txBody>
      </p:sp>
      <p:sp>
        <p:nvSpPr>
          <p:cNvPr id="141" name="Google Shape;141;p2"/>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E273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g6e5d473391_0_14"/>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sz="4000"/>
              <a:t>ESF Facilitator Fidelity of Implementation (FOI) Processes: General Updates  </a:t>
            </a:r>
            <a:endParaRPr sz="4000"/>
          </a:p>
        </p:txBody>
      </p:sp>
      <p:sp>
        <p:nvSpPr>
          <p:cNvPr id="302" name="Google Shape;302;g6e5d473391_0_14"/>
          <p:cNvSpPr txBox="1">
            <a:spLocks noGrp="1"/>
          </p:cNvSpPr>
          <p:nvPr>
            <p:ph type="body" idx="1"/>
          </p:nvPr>
        </p:nvSpPr>
        <p:spPr>
          <a:xfrm>
            <a:off x="1097280" y="1845734"/>
            <a:ext cx="10058400" cy="4023300"/>
          </a:xfrm>
          <a:prstGeom prst="rect">
            <a:avLst/>
          </a:prstGeom>
          <a:noFill/>
          <a:ln>
            <a:noFill/>
          </a:ln>
        </p:spPr>
        <p:txBody>
          <a:bodyPr spcFirstLastPara="1" wrap="square" lIns="0" tIns="45700" rIns="0" bIns="45700" anchor="t" anchorCtr="0">
            <a:noAutofit/>
          </a:bodyPr>
          <a:lstStyle/>
          <a:p>
            <a:pPr marL="0" lvl="0" indent="0" algn="l" rtl="0">
              <a:lnSpc>
                <a:spcPct val="90000"/>
              </a:lnSpc>
              <a:spcBef>
                <a:spcPts val="0"/>
              </a:spcBef>
              <a:spcAft>
                <a:spcPts val="0"/>
              </a:spcAft>
              <a:buSzPts val="1800"/>
              <a:buNone/>
            </a:pPr>
            <a:endParaRPr b="1">
              <a:solidFill>
                <a:srgbClr val="262626"/>
              </a:solidFill>
            </a:endParaRPr>
          </a:p>
          <a:p>
            <a:pPr marL="457200" lvl="0" indent="-342900" algn="l" rtl="0">
              <a:lnSpc>
                <a:spcPct val="90000"/>
              </a:lnSpc>
              <a:spcBef>
                <a:spcPts val="0"/>
              </a:spcBef>
              <a:spcAft>
                <a:spcPts val="0"/>
              </a:spcAft>
              <a:buClr>
                <a:srgbClr val="262626"/>
              </a:buClr>
              <a:buSzPts val="1800"/>
              <a:buChar char="●"/>
            </a:pPr>
            <a:r>
              <a:rPr lang="en-US" b="1">
                <a:solidFill>
                  <a:srgbClr val="262626"/>
                </a:solidFill>
              </a:rPr>
              <a:t>FOI Support Tools will live on the ESF website under facilitator access</a:t>
            </a:r>
            <a:endParaRPr b="1">
              <a:solidFill>
                <a:srgbClr val="262626"/>
              </a:solidFill>
            </a:endParaRPr>
          </a:p>
          <a:p>
            <a:pPr marL="914400" lvl="1" indent="-342900" algn="l" rtl="0">
              <a:lnSpc>
                <a:spcPct val="90000"/>
              </a:lnSpc>
              <a:spcBef>
                <a:spcPts val="0"/>
              </a:spcBef>
              <a:spcAft>
                <a:spcPts val="0"/>
              </a:spcAft>
              <a:buClr>
                <a:srgbClr val="262626"/>
              </a:buClr>
              <a:buSzPts val="1800"/>
              <a:buChar char="◦"/>
            </a:pPr>
            <a:r>
              <a:rPr lang="en-US">
                <a:solidFill>
                  <a:srgbClr val="262626"/>
                </a:solidFill>
              </a:rPr>
              <a:t>Action steps Tool and matrix</a:t>
            </a:r>
            <a:endParaRPr>
              <a:solidFill>
                <a:srgbClr val="262626"/>
              </a:solidFill>
            </a:endParaRPr>
          </a:p>
          <a:p>
            <a:pPr marL="914400" lvl="0" indent="0" algn="l" rtl="0">
              <a:lnSpc>
                <a:spcPct val="90000"/>
              </a:lnSpc>
              <a:spcBef>
                <a:spcPts val="0"/>
              </a:spcBef>
              <a:spcAft>
                <a:spcPts val="0"/>
              </a:spcAft>
              <a:buSzPts val="1800"/>
              <a:buNone/>
            </a:pPr>
            <a:r>
              <a:rPr lang="en-US">
                <a:solidFill>
                  <a:srgbClr val="262626"/>
                </a:solidFill>
              </a:rPr>
              <a:t> </a:t>
            </a:r>
            <a:endParaRPr>
              <a:solidFill>
                <a:srgbClr val="262626"/>
              </a:solidFill>
            </a:endParaRPr>
          </a:p>
          <a:p>
            <a:pPr marL="457200" lvl="0" indent="-342900" algn="l" rtl="0">
              <a:lnSpc>
                <a:spcPct val="90000"/>
              </a:lnSpc>
              <a:spcBef>
                <a:spcPts val="0"/>
              </a:spcBef>
              <a:spcAft>
                <a:spcPts val="0"/>
              </a:spcAft>
              <a:buClr>
                <a:srgbClr val="262626"/>
              </a:buClr>
              <a:buSzPts val="1800"/>
              <a:buChar char="●"/>
            </a:pPr>
            <a:r>
              <a:rPr lang="en-US">
                <a:solidFill>
                  <a:srgbClr val="262626"/>
                </a:solidFill>
              </a:rPr>
              <a:t>Late reports can impact the speed at which your ESC is receiving feedback.  There are four ESCs that have outstanding final reports that are holding up their first cycle of FOI feedback.  </a:t>
            </a:r>
            <a:br>
              <a:rPr lang="en-US">
                <a:solidFill>
                  <a:srgbClr val="262626"/>
                </a:solidFill>
              </a:rPr>
            </a:br>
            <a:endParaRPr>
              <a:solidFill>
                <a:srgbClr val="262626"/>
              </a:solidFill>
            </a:endParaRPr>
          </a:p>
          <a:p>
            <a:pPr marL="457200" lvl="0" indent="-342900" algn="l" rtl="0">
              <a:lnSpc>
                <a:spcPct val="90000"/>
              </a:lnSpc>
              <a:spcBef>
                <a:spcPts val="0"/>
              </a:spcBef>
              <a:spcAft>
                <a:spcPts val="0"/>
              </a:spcAft>
              <a:buClr>
                <a:srgbClr val="262626"/>
              </a:buClr>
              <a:buSzPts val="1800"/>
              <a:buChar char="●"/>
            </a:pPr>
            <a:r>
              <a:rPr lang="en-US">
                <a:solidFill>
                  <a:srgbClr val="262626"/>
                </a:solidFill>
              </a:rPr>
              <a:t>CES created a video resource for FOI Final Report review.  This can be a valuable resource for SI teams as a way to ensure quality reports are being entered into ISAM.  The video will be included in this week’s newsletter.  </a:t>
            </a:r>
            <a:endParaRPr>
              <a:solidFill>
                <a:srgbClr val="262626"/>
              </a:solidFill>
            </a:endParaRPr>
          </a:p>
          <a:p>
            <a:pPr marL="914400" lvl="0" indent="0" algn="l" rtl="0">
              <a:lnSpc>
                <a:spcPct val="90000"/>
              </a:lnSpc>
              <a:spcBef>
                <a:spcPts val="0"/>
              </a:spcBef>
              <a:spcAft>
                <a:spcPts val="0"/>
              </a:spcAft>
              <a:buSzPts val="1800"/>
              <a:buNone/>
            </a:pPr>
            <a:endParaRPr b="1">
              <a:solidFill>
                <a:srgbClr val="262626"/>
              </a:solidFill>
            </a:endParaRPr>
          </a:p>
        </p:txBody>
      </p:sp>
      <p:sp>
        <p:nvSpPr>
          <p:cNvPr id="303" name="Google Shape;303;g6e5d473391_0_14"/>
          <p:cNvSpPr/>
          <p:nvPr/>
        </p:nvSpPr>
        <p:spPr>
          <a:xfrm>
            <a:off x="30475" y="6282894"/>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26"/>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sz="7200"/>
              <a:t>Plan Development and SI Facilitator Support</a:t>
            </a:r>
            <a:endParaRPr sz="7200"/>
          </a:p>
        </p:txBody>
      </p:sp>
      <p:sp>
        <p:nvSpPr>
          <p:cNvPr id="309" name="Google Shape;309;p26"/>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Presenter: Nicole Seltman</a:t>
            </a:r>
            <a:endParaRPr/>
          </a:p>
        </p:txBody>
      </p:sp>
      <p:sp>
        <p:nvSpPr>
          <p:cNvPr id="310" name="Google Shape;310;p2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311" name="Google Shape;311;p2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g6d38850b0e_3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SI Lead Critical Actions: Plan Development and SI Facilitator Support</a:t>
            </a:r>
            <a:endParaRPr/>
          </a:p>
        </p:txBody>
      </p:sp>
      <p:sp>
        <p:nvSpPr>
          <p:cNvPr id="318" name="Google Shape;318;g6d38850b0e_3_0"/>
          <p:cNvSpPr txBox="1">
            <a:spLocks noGrp="1"/>
          </p:cNvSpPr>
          <p:nvPr>
            <p:ph type="body" idx="1"/>
          </p:nvPr>
        </p:nvSpPr>
        <p:spPr>
          <a:xfrm>
            <a:off x="1097280" y="1978771"/>
            <a:ext cx="10058400" cy="4023300"/>
          </a:xfrm>
          <a:prstGeom prst="rect">
            <a:avLst/>
          </a:prstGeom>
          <a:noFill/>
          <a:ln>
            <a:noFill/>
          </a:ln>
        </p:spPr>
        <p:txBody>
          <a:bodyPr spcFirstLastPara="1" wrap="square" lIns="0" tIns="45700" rIns="0" bIns="45700" anchor="t" anchorCtr="0">
            <a:noAutofit/>
          </a:bodyPr>
          <a:lstStyle/>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Coordinate the delivery of training to LEAs on SI processes (planning and implementation, timelines, requirements) </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Coordinate SI Facilitator support to campuses → assignment, training and support</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SI Liaison with other Vetted and Alignment Improvement Program leaders within the ESC </a:t>
            </a:r>
            <a:endParaRPr sz="2400">
              <a:solidFill>
                <a:schemeClr val="dk1"/>
              </a:solidFill>
              <a:latin typeface="Arial"/>
              <a:ea typeface="Arial"/>
              <a:cs typeface="Arial"/>
              <a:sym typeface="Arial"/>
            </a:endParaRPr>
          </a:p>
        </p:txBody>
      </p:sp>
      <p:sp>
        <p:nvSpPr>
          <p:cNvPr id="319" name="Google Shape;319;g6d38850b0e_3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A021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g6df7cc93a6_0_0"/>
          <p:cNvSpPr txBox="1">
            <a:spLocks noGrp="1"/>
          </p:cNvSpPr>
          <p:nvPr>
            <p:ph type="title"/>
          </p:nvPr>
        </p:nvSpPr>
        <p:spPr>
          <a:xfrm>
            <a:off x="1184875" y="249100"/>
            <a:ext cx="115917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Turnaround Plan Updates</a:t>
            </a:r>
            <a:endParaRPr/>
          </a:p>
        </p:txBody>
      </p:sp>
      <p:sp>
        <p:nvSpPr>
          <p:cNvPr id="326" name="Google Shape;326;g6df7cc93a6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rgbClr val="FFFFFF"/>
              </a:solidFill>
              <a:latin typeface="Calibri"/>
              <a:ea typeface="Calibri"/>
              <a:cs typeface="Calibri"/>
              <a:sym typeface="Calibri"/>
            </a:endParaRPr>
          </a:p>
        </p:txBody>
      </p:sp>
      <p:sp>
        <p:nvSpPr>
          <p:cNvPr id="327" name="Google Shape;327;g6df7cc93a6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A021</a:t>
            </a:r>
            <a:endParaRPr sz="1400" b="0" i="0" u="none" strike="noStrike" cap="none">
              <a:solidFill>
                <a:srgbClr val="000000"/>
              </a:solidFill>
              <a:latin typeface="Arial"/>
              <a:ea typeface="Arial"/>
              <a:cs typeface="Arial"/>
              <a:sym typeface="Arial"/>
            </a:endParaRPr>
          </a:p>
        </p:txBody>
      </p:sp>
      <p:sp>
        <p:nvSpPr>
          <p:cNvPr id="328" name="Google Shape;328;g6df7cc93a6_0_0"/>
          <p:cNvSpPr txBox="1"/>
          <p:nvPr/>
        </p:nvSpPr>
        <p:spPr>
          <a:xfrm>
            <a:off x="135750" y="2028400"/>
            <a:ext cx="11920500" cy="39765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March 2, 2020 TAPs </a:t>
            </a:r>
            <a:r>
              <a:rPr lang="en-US" sz="2400">
                <a:solidFill>
                  <a:schemeClr val="dk1"/>
                </a:solidFill>
              </a:rPr>
              <a:t>were </a:t>
            </a:r>
            <a:r>
              <a:rPr lang="en-US" sz="2400" b="0" i="0" u="none" strike="noStrike" cap="none">
                <a:solidFill>
                  <a:schemeClr val="dk1"/>
                </a:solidFill>
                <a:latin typeface="Arial"/>
                <a:ea typeface="Arial"/>
                <a:cs typeface="Arial"/>
                <a:sym typeface="Arial"/>
              </a:rPr>
              <a:t>due in ISAM</a:t>
            </a:r>
            <a:endParaRPr sz="2400" b="0" i="0" u="none" strike="noStrike" cap="none">
              <a:solidFill>
                <a:schemeClr val="dk1"/>
              </a:solidFill>
              <a:latin typeface="Arial"/>
              <a:ea typeface="Arial"/>
              <a:cs typeface="Arial"/>
              <a:sym typeface="Arial"/>
            </a:endParaRPr>
          </a:p>
          <a:p>
            <a:pPr marL="457200" marR="0" lvl="0" indent="-381000" algn="l" rtl="0">
              <a:lnSpc>
                <a:spcPct val="115000"/>
              </a:lnSpc>
              <a:spcBef>
                <a:spcPts val="0"/>
              </a:spcBef>
              <a:spcAft>
                <a:spcPts val="0"/>
              </a:spcAft>
              <a:buClr>
                <a:schemeClr val="dk1"/>
              </a:buClr>
              <a:buSzPts val="2400"/>
              <a:buFont typeface="Arial"/>
              <a:buChar char="●"/>
            </a:pPr>
            <a:r>
              <a:rPr lang="en-US" sz="2400">
                <a:solidFill>
                  <a:schemeClr val="dk1"/>
                </a:solidFill>
              </a:rPr>
              <a:t>SI teams are reviewing TAP plans (3/2-3/27)</a:t>
            </a:r>
            <a:endParaRPr sz="2400">
              <a:solidFill>
                <a:schemeClr val="dk1"/>
              </a:solidFill>
            </a:endParaRPr>
          </a:p>
          <a:p>
            <a:pPr marL="457200" marR="0" lvl="0" indent="-381000" algn="l" rtl="0">
              <a:lnSpc>
                <a:spcPct val="115000"/>
              </a:lnSpc>
              <a:spcBef>
                <a:spcPts val="0"/>
              </a:spcBef>
              <a:spcAft>
                <a:spcPts val="0"/>
              </a:spcAft>
              <a:buClr>
                <a:schemeClr val="dk1"/>
              </a:buClr>
              <a:buSzPts val="2400"/>
              <a:buFont typeface="Arial"/>
              <a:buChar char="●"/>
            </a:pPr>
            <a:r>
              <a:rPr lang="en-US" sz="2400">
                <a:solidFill>
                  <a:schemeClr val="dk1"/>
                </a:solidFill>
              </a:rPr>
              <a:t>Approval/Modification Requirements will be communicated to campuses by mid to late April</a:t>
            </a:r>
            <a:r>
              <a:rPr lang="en-US" sz="2400" b="0" i="0" u="none" strike="noStrike" cap="none">
                <a:solidFill>
                  <a:schemeClr val="dk1"/>
                </a:solidFill>
                <a:latin typeface="Arial"/>
                <a:ea typeface="Arial"/>
                <a:cs typeface="Arial"/>
                <a:sym typeface="Arial"/>
              </a:rPr>
              <a:t> </a:t>
            </a:r>
            <a:endParaRPr sz="2400" b="0" i="0" u="none" strike="noStrike" cap="none">
              <a:solidFill>
                <a:schemeClr val="dk1"/>
              </a:solidFill>
              <a:latin typeface="Arial"/>
              <a:ea typeface="Arial"/>
              <a:cs typeface="Arial"/>
              <a:sym typeface="Arial"/>
            </a:endParaRPr>
          </a:p>
          <a:p>
            <a:pPr marL="457200" marR="0" lvl="0" indent="0" algn="l" rtl="0">
              <a:lnSpc>
                <a:spcPct val="115000"/>
              </a:lnSpc>
              <a:spcBef>
                <a:spcPts val="1200"/>
              </a:spcBef>
              <a:spcAft>
                <a:spcPts val="120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g70d80f1600_0_1"/>
          <p:cNvSpPr txBox="1">
            <a:spLocks noGrp="1"/>
          </p:cNvSpPr>
          <p:nvPr>
            <p:ph type="title"/>
          </p:nvPr>
        </p:nvSpPr>
        <p:spPr>
          <a:xfrm>
            <a:off x="1184875" y="249100"/>
            <a:ext cx="115917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Progress #2 Review Window</a:t>
            </a:r>
            <a:endParaRPr/>
          </a:p>
        </p:txBody>
      </p:sp>
      <p:sp>
        <p:nvSpPr>
          <p:cNvPr id="335" name="Google Shape;335;g70d80f1600_0_1"/>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chemeClr val="dk1"/>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rgbClr val="FFFFFF"/>
              </a:solidFill>
              <a:latin typeface="Calibri"/>
              <a:ea typeface="Calibri"/>
              <a:cs typeface="Calibri"/>
              <a:sym typeface="Calibri"/>
            </a:endParaRPr>
          </a:p>
        </p:txBody>
      </p:sp>
      <p:sp>
        <p:nvSpPr>
          <p:cNvPr id="336" name="Google Shape;336;g70d80f1600_0_1"/>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A021</a:t>
            </a:r>
            <a:endParaRPr sz="1400" b="0" i="0" u="none" strike="noStrike" cap="none">
              <a:solidFill>
                <a:srgbClr val="000000"/>
              </a:solidFill>
              <a:latin typeface="Arial"/>
              <a:ea typeface="Arial"/>
              <a:cs typeface="Arial"/>
              <a:sym typeface="Arial"/>
            </a:endParaRPr>
          </a:p>
        </p:txBody>
      </p:sp>
      <p:sp>
        <p:nvSpPr>
          <p:cNvPr id="337" name="Google Shape;337;g70d80f1600_0_1"/>
          <p:cNvSpPr txBox="1"/>
          <p:nvPr/>
        </p:nvSpPr>
        <p:spPr>
          <a:xfrm>
            <a:off x="135750" y="2028400"/>
            <a:ext cx="11920500" cy="39765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15000"/>
              </a:lnSpc>
              <a:spcBef>
                <a:spcPts val="0"/>
              </a:spcBef>
              <a:spcAft>
                <a:spcPts val="0"/>
              </a:spcAft>
              <a:buClr>
                <a:schemeClr val="dk1"/>
              </a:buClr>
              <a:buSzPts val="2400"/>
              <a:buFont typeface="Arial"/>
              <a:buChar char="●"/>
            </a:pPr>
            <a:r>
              <a:rPr lang="en-US" sz="2400">
                <a:solidFill>
                  <a:schemeClr val="dk1"/>
                </a:solidFill>
              </a:rPr>
              <a:t>SI Specialists will be reviewing plans from 3/2-4/17</a:t>
            </a:r>
            <a:endParaRPr sz="2400">
              <a:solidFill>
                <a:schemeClr val="dk1"/>
              </a:solidFill>
            </a:endParaRPr>
          </a:p>
          <a:p>
            <a:pPr marL="457200" marR="0" lvl="0" indent="-381000" algn="l" rtl="0">
              <a:lnSpc>
                <a:spcPct val="115000"/>
              </a:lnSpc>
              <a:spcBef>
                <a:spcPts val="0"/>
              </a:spcBef>
              <a:spcAft>
                <a:spcPts val="0"/>
              </a:spcAft>
              <a:buClr>
                <a:schemeClr val="dk1"/>
              </a:buClr>
              <a:buSzPts val="2400"/>
              <a:buChar char="●"/>
            </a:pPr>
            <a:r>
              <a:rPr lang="en-US" sz="2400">
                <a:solidFill>
                  <a:schemeClr val="dk1"/>
                </a:solidFill>
              </a:rPr>
              <a:t>Campuses will receive feedback in one of the following ways:</a:t>
            </a:r>
            <a:endParaRPr sz="2400">
              <a:solidFill>
                <a:schemeClr val="dk1"/>
              </a:solidFill>
            </a:endParaRPr>
          </a:p>
          <a:p>
            <a:pPr marL="1371600" lvl="0" indent="-381000" algn="l" rtl="0">
              <a:lnSpc>
                <a:spcPct val="115000"/>
              </a:lnSpc>
              <a:spcBef>
                <a:spcPts val="0"/>
              </a:spcBef>
              <a:spcAft>
                <a:spcPts val="0"/>
              </a:spcAft>
              <a:buClr>
                <a:schemeClr val="dk1"/>
              </a:buClr>
              <a:buSzPts val="2400"/>
              <a:buAutoNum type="arabicPeriod"/>
            </a:pPr>
            <a:r>
              <a:rPr lang="en-US" sz="2400">
                <a:solidFill>
                  <a:schemeClr val="dk1"/>
                </a:solidFill>
              </a:rPr>
              <a:t>email feedback without response required</a:t>
            </a:r>
            <a:endParaRPr sz="2400">
              <a:solidFill>
                <a:schemeClr val="dk1"/>
              </a:solidFill>
            </a:endParaRPr>
          </a:p>
          <a:p>
            <a:pPr marL="1371600" marR="0" lvl="0" indent="-381000" algn="l" rtl="0">
              <a:lnSpc>
                <a:spcPct val="115000"/>
              </a:lnSpc>
              <a:spcBef>
                <a:spcPts val="0"/>
              </a:spcBef>
              <a:spcAft>
                <a:spcPts val="0"/>
              </a:spcAft>
              <a:buClr>
                <a:schemeClr val="dk1"/>
              </a:buClr>
              <a:buSzPts val="2400"/>
              <a:buAutoNum type="arabicPeriod"/>
            </a:pPr>
            <a:r>
              <a:rPr lang="en-US" sz="2400">
                <a:solidFill>
                  <a:schemeClr val="dk1"/>
                </a:solidFill>
              </a:rPr>
              <a:t>email feedback with 3-5 questions requiring responses</a:t>
            </a:r>
            <a:endParaRPr sz="2400">
              <a:solidFill>
                <a:schemeClr val="dk1"/>
              </a:solidFill>
            </a:endParaRPr>
          </a:p>
          <a:p>
            <a:pPr marL="1371600" marR="0" lvl="0" indent="-381000" algn="l" rtl="0">
              <a:lnSpc>
                <a:spcPct val="115000"/>
              </a:lnSpc>
              <a:spcBef>
                <a:spcPts val="0"/>
              </a:spcBef>
              <a:spcAft>
                <a:spcPts val="0"/>
              </a:spcAft>
              <a:buClr>
                <a:schemeClr val="dk1"/>
              </a:buClr>
              <a:buSzPts val="2400"/>
              <a:buAutoNum type="arabicPeriod"/>
            </a:pPr>
            <a:r>
              <a:rPr lang="en-US" sz="2400">
                <a:solidFill>
                  <a:schemeClr val="dk1"/>
                </a:solidFill>
              </a:rPr>
              <a:t>conference calls</a:t>
            </a:r>
            <a:endParaRPr sz="2400">
              <a:solidFill>
                <a:schemeClr val="dk1"/>
              </a:solidFill>
            </a:endParaRPr>
          </a:p>
          <a:p>
            <a:pPr marL="457200" marR="0" lvl="0" indent="-381000" algn="l" rtl="0">
              <a:lnSpc>
                <a:spcPct val="115000"/>
              </a:lnSpc>
              <a:spcBef>
                <a:spcPts val="0"/>
              </a:spcBef>
              <a:spcAft>
                <a:spcPts val="0"/>
              </a:spcAft>
              <a:buClr>
                <a:schemeClr val="dk1"/>
              </a:buClr>
              <a:buSzPts val="2400"/>
              <a:buFont typeface="Arial"/>
              <a:buChar char="●"/>
            </a:pPr>
            <a:r>
              <a:rPr lang="en-US" sz="2400">
                <a:solidFill>
                  <a:schemeClr val="dk1"/>
                </a:solidFill>
              </a:rPr>
              <a:t>Thank you for communicating your feedback to specialists </a:t>
            </a:r>
            <a:endParaRPr sz="2400">
              <a:solidFill>
                <a:schemeClr val="dk1"/>
              </a:solidFill>
            </a:endParaRPr>
          </a:p>
          <a:p>
            <a:pPr marL="457200" marR="0" lvl="0" indent="-381000" algn="l" rtl="0">
              <a:lnSpc>
                <a:spcPct val="115000"/>
              </a:lnSpc>
              <a:spcBef>
                <a:spcPts val="0"/>
              </a:spcBef>
              <a:spcAft>
                <a:spcPts val="0"/>
              </a:spcAft>
              <a:buClr>
                <a:schemeClr val="dk1"/>
              </a:buClr>
              <a:buSzPts val="2400"/>
              <a:buChar char="●"/>
            </a:pPr>
            <a:r>
              <a:rPr lang="en-US" sz="2400">
                <a:solidFill>
                  <a:schemeClr val="dk1"/>
                </a:solidFill>
              </a:rPr>
              <a:t>Calls should have an increased focus on </a:t>
            </a:r>
            <a:r>
              <a:rPr lang="en-US" sz="2400" u="sng">
                <a:solidFill>
                  <a:schemeClr val="dk1"/>
                </a:solidFill>
              </a:rPr>
              <a:t>data</a:t>
            </a:r>
            <a:r>
              <a:rPr lang="en-US" sz="2400">
                <a:solidFill>
                  <a:schemeClr val="dk1"/>
                </a:solidFill>
              </a:rPr>
              <a:t> and planning/adjusting for the next 90-days</a:t>
            </a:r>
            <a:endParaRPr sz="2400">
              <a:solidFill>
                <a:schemeClr val="dk1"/>
              </a:solidFill>
            </a:endParaRPr>
          </a:p>
          <a:p>
            <a:pPr marL="457200" marR="0" lvl="0" indent="0" algn="l" rtl="0">
              <a:lnSpc>
                <a:spcPct val="115000"/>
              </a:lnSpc>
              <a:spcBef>
                <a:spcPts val="0"/>
              </a:spcBef>
              <a:spcAft>
                <a:spcPts val="0"/>
              </a:spcAft>
              <a:buNone/>
            </a:pPr>
            <a:endParaRPr sz="2400" b="0" i="0" u="none" strike="noStrike" cap="none">
              <a:solidFill>
                <a:schemeClr val="dk1"/>
              </a:solidFill>
              <a:latin typeface="Arial"/>
              <a:ea typeface="Arial"/>
              <a:cs typeface="Arial"/>
              <a:sym typeface="Arial"/>
            </a:endParaRPr>
          </a:p>
          <a:p>
            <a:pPr marL="457200" marR="0" lvl="0" indent="0" algn="l" rtl="0">
              <a:lnSpc>
                <a:spcPct val="115000"/>
              </a:lnSpc>
              <a:spcBef>
                <a:spcPts val="1200"/>
              </a:spcBef>
              <a:spcAft>
                <a:spcPts val="1200"/>
              </a:spcAft>
              <a:buClr>
                <a:srgbClr val="000000"/>
              </a:buClr>
              <a:buSzPts val="2400"/>
              <a:buFont typeface="Arial"/>
              <a:buNone/>
            </a:pPr>
            <a:endParaRPr sz="2400" b="0" i="0" u="none" strike="noStrike" cap="none">
              <a:solidFill>
                <a:schemeClr val="dk1"/>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2"/>
        <p:cNvGrpSpPr/>
        <p:nvPr/>
      </p:nvGrpSpPr>
      <p:grpSpPr>
        <a:xfrm>
          <a:off x="0" y="0"/>
          <a:ext cx="0" cy="0"/>
          <a:chOff x="0" y="0"/>
          <a:chExt cx="0" cy="0"/>
        </a:xfrm>
      </p:grpSpPr>
      <p:sp>
        <p:nvSpPr>
          <p:cNvPr id="343" name="Google Shape;343;g70d80f1600_0_21"/>
          <p:cNvSpPr txBox="1">
            <a:spLocks noGrp="1"/>
          </p:cNvSpPr>
          <p:nvPr>
            <p:ph type="title"/>
          </p:nvPr>
        </p:nvSpPr>
        <p:spPr>
          <a:xfrm>
            <a:off x="1097280" y="286603"/>
            <a:ext cx="10058400" cy="1450800"/>
          </a:xfrm>
          <a:prstGeom prst="rect">
            <a:avLst/>
          </a:prstGeom>
        </p:spPr>
        <p:txBody>
          <a:bodyPr spcFirstLastPara="1" wrap="square" lIns="91425" tIns="45700" rIns="91425" bIns="45700" anchor="b" anchorCtr="0">
            <a:noAutofit/>
          </a:bodyPr>
          <a:lstStyle/>
          <a:p>
            <a:pPr marL="0" lvl="0" indent="0" algn="l" rtl="0">
              <a:spcBef>
                <a:spcPts val="0"/>
              </a:spcBef>
              <a:spcAft>
                <a:spcPts val="0"/>
              </a:spcAft>
              <a:buNone/>
            </a:pPr>
            <a:r>
              <a:rPr lang="en-US"/>
              <a:t>Reminder: Spring Diagnostics</a:t>
            </a:r>
            <a:endParaRPr/>
          </a:p>
        </p:txBody>
      </p:sp>
      <p:sp>
        <p:nvSpPr>
          <p:cNvPr id="344" name="Google Shape;344;g70d80f1600_0_21"/>
          <p:cNvSpPr txBox="1">
            <a:spLocks noGrp="1"/>
          </p:cNvSpPr>
          <p:nvPr>
            <p:ph type="body" idx="1"/>
          </p:nvPr>
        </p:nvSpPr>
        <p:spPr>
          <a:xfrm>
            <a:off x="220925" y="1826675"/>
            <a:ext cx="11164500" cy="797400"/>
          </a:xfrm>
          <a:prstGeom prst="rect">
            <a:avLst/>
          </a:prstGeom>
        </p:spPr>
        <p:txBody>
          <a:bodyPr spcFirstLastPara="1" wrap="square" lIns="0" tIns="45700" rIns="0" bIns="45700" anchor="t" anchorCtr="0">
            <a:noAutofit/>
          </a:bodyPr>
          <a:lstStyle/>
          <a:p>
            <a:pPr marL="0" lvl="0" indent="0" algn="l" rtl="0">
              <a:spcBef>
                <a:spcPts val="1200"/>
              </a:spcBef>
              <a:spcAft>
                <a:spcPts val="0"/>
              </a:spcAft>
              <a:buNone/>
            </a:pPr>
            <a:r>
              <a:rPr lang="en-US"/>
              <a:t>Spring Diagnostics are being conducted primarily to influence Cycle 4 planning and the campus’ focus for long-term (next year) school improvement efforts. </a:t>
            </a: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l" rtl="0">
              <a:spcBef>
                <a:spcPts val="1200"/>
              </a:spcBef>
              <a:spcAft>
                <a:spcPts val="0"/>
              </a:spcAft>
              <a:buNone/>
            </a:pPr>
            <a:endParaRPr/>
          </a:p>
          <a:p>
            <a:pPr marL="0" lvl="0" indent="0" algn="ctr" rtl="0">
              <a:spcBef>
                <a:spcPts val="1200"/>
              </a:spcBef>
              <a:spcAft>
                <a:spcPts val="0"/>
              </a:spcAft>
              <a:buNone/>
            </a:pPr>
            <a:endParaRPr/>
          </a:p>
        </p:txBody>
      </p:sp>
      <p:pic>
        <p:nvPicPr>
          <p:cNvPr id="345" name="Google Shape;345;g70d80f1600_0_21"/>
          <p:cNvPicPr preferRelativeResize="0"/>
          <p:nvPr/>
        </p:nvPicPr>
        <p:blipFill rotWithShape="1">
          <a:blip r:embed="rId3">
            <a:alphaModFix/>
          </a:blip>
          <a:srcRect/>
          <a:stretch/>
        </p:blipFill>
        <p:spPr>
          <a:xfrm>
            <a:off x="1303299" y="2653525"/>
            <a:ext cx="8807975" cy="382015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4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Vetted Improvement Programs (VIP) Update:  </a:t>
            </a:r>
            <a:endParaRPr/>
          </a:p>
        </p:txBody>
      </p:sp>
      <p:sp>
        <p:nvSpPr>
          <p:cNvPr id="352" name="Google Shape;352;p49"/>
          <p:cNvSpPr txBox="1">
            <a:spLocks noGrp="1"/>
          </p:cNvSpPr>
          <p:nvPr>
            <p:ph type="body" idx="1"/>
          </p:nvPr>
        </p:nvSpPr>
        <p:spPr>
          <a:xfrm>
            <a:off x="1243755" y="1951983"/>
            <a:ext cx="10058400" cy="4513200"/>
          </a:xfrm>
          <a:prstGeom prst="rect">
            <a:avLst/>
          </a:prstGeom>
          <a:noFill/>
          <a:ln>
            <a:noFill/>
          </a:ln>
        </p:spPr>
        <p:txBody>
          <a:bodyPr spcFirstLastPara="1" wrap="square" lIns="0" tIns="45700" rIns="0" bIns="45700" anchor="t" anchorCtr="0">
            <a:noAutofit/>
          </a:bodyPr>
          <a:lstStyle/>
          <a:p>
            <a:pPr marL="457200" lvl="0" indent="0" algn="l" rtl="0">
              <a:lnSpc>
                <a:spcPct val="100000"/>
              </a:lnSpc>
              <a:spcBef>
                <a:spcPts val="0"/>
              </a:spcBef>
              <a:spcAft>
                <a:spcPts val="0"/>
              </a:spcAft>
              <a:buSzPts val="1800"/>
              <a:buNone/>
            </a:pPr>
            <a:endParaRPr sz="2400">
              <a:solidFill>
                <a:schemeClr val="dk1"/>
              </a:solidFill>
              <a:latin typeface="Arial"/>
              <a:ea typeface="Arial"/>
              <a:cs typeface="Arial"/>
              <a:sym typeface="Arial"/>
            </a:endParaRPr>
          </a:p>
          <a:p>
            <a:pPr marL="457200" lvl="0" indent="-342900" algn="l" rtl="0">
              <a:lnSpc>
                <a:spcPct val="100000"/>
              </a:lnSpc>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VIPs will be posted on the ESF website by the 2nd week in March </a:t>
            </a:r>
            <a:endParaRPr sz="1800">
              <a:solidFill>
                <a:schemeClr val="dk1"/>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chemeClr val="dk1"/>
              </a:solidFill>
              <a:latin typeface="Arial"/>
              <a:ea typeface="Arial"/>
              <a:cs typeface="Arial"/>
              <a:sym typeface="Arial"/>
            </a:endParaRPr>
          </a:p>
          <a:p>
            <a:pPr marL="457200" lvl="0" indent="-342900" algn="l" rtl="0">
              <a:lnSpc>
                <a:spcPct val="100000"/>
              </a:lnSpc>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School Improvement Managers and Specialists have the approved list and will point campuses to VIPs whenever possible (Progress 2 calls, Progress 3 Calls) </a:t>
            </a:r>
            <a:endParaRPr sz="1800">
              <a:solidFill>
                <a:schemeClr val="dk1"/>
              </a:solidFill>
              <a:latin typeface="Arial"/>
              <a:ea typeface="Arial"/>
              <a:cs typeface="Arial"/>
              <a:sym typeface="Arial"/>
            </a:endParaRPr>
          </a:p>
          <a:p>
            <a:pPr marL="457200" lvl="0" indent="0" algn="l" rtl="0">
              <a:lnSpc>
                <a:spcPct val="100000"/>
              </a:lnSpc>
              <a:spcBef>
                <a:spcPts val="0"/>
              </a:spcBef>
              <a:spcAft>
                <a:spcPts val="0"/>
              </a:spcAft>
              <a:buNone/>
            </a:pPr>
            <a:endParaRPr sz="1800">
              <a:solidFill>
                <a:schemeClr val="dk1"/>
              </a:solidFill>
              <a:latin typeface="Arial"/>
              <a:ea typeface="Arial"/>
              <a:cs typeface="Arial"/>
              <a:sym typeface="Arial"/>
            </a:endParaRPr>
          </a:p>
          <a:p>
            <a:pPr marL="457200" lvl="0" indent="-342900" algn="l" rtl="0">
              <a:lnSpc>
                <a:spcPct val="100000"/>
              </a:lnSpc>
              <a:spcBef>
                <a:spcPts val="0"/>
              </a:spcBef>
              <a:spcAft>
                <a:spcPts val="0"/>
              </a:spcAft>
              <a:buClr>
                <a:schemeClr val="dk1"/>
              </a:buClr>
              <a:buSzPts val="1800"/>
              <a:buFont typeface="Arial"/>
              <a:buChar char="●"/>
            </a:pPr>
            <a:r>
              <a:rPr lang="en-US" sz="1800">
                <a:solidFill>
                  <a:schemeClr val="dk1"/>
                </a:solidFill>
                <a:latin typeface="Arial"/>
                <a:ea typeface="Arial"/>
                <a:cs typeface="Arial"/>
                <a:sym typeface="Arial"/>
              </a:rPr>
              <a:t>ESFFs should point campuses to TIL in their regions </a:t>
            </a:r>
            <a:endParaRPr sz="1800">
              <a:solidFill>
                <a:schemeClr val="dk1"/>
              </a:solidFill>
              <a:latin typeface="Arial"/>
              <a:ea typeface="Arial"/>
              <a:cs typeface="Arial"/>
              <a:sym typeface="Arial"/>
            </a:endParaRPr>
          </a:p>
          <a:p>
            <a:pPr marL="914400" lvl="1" indent="-342900" algn="l" rtl="0">
              <a:lnSpc>
                <a:spcPct val="100000"/>
              </a:lnSpc>
              <a:spcBef>
                <a:spcPts val="0"/>
              </a:spcBef>
              <a:spcAft>
                <a:spcPts val="0"/>
              </a:spcAft>
              <a:buClr>
                <a:schemeClr val="dk1"/>
              </a:buClr>
              <a:buSzPts val="1800"/>
              <a:buFont typeface="Arial"/>
              <a:buChar char="○"/>
            </a:pPr>
            <a:r>
              <a:rPr lang="en-US">
                <a:solidFill>
                  <a:schemeClr val="dk1"/>
                </a:solidFill>
                <a:latin typeface="Arial"/>
                <a:ea typeface="Arial"/>
                <a:cs typeface="Arial"/>
                <a:sym typeface="Arial"/>
              </a:rPr>
              <a:t>We have adjusted some of the language in the post visit script to be more explicit:  </a:t>
            </a:r>
            <a:r>
              <a:rPr lang="en-US" u="sng">
                <a:solidFill>
                  <a:schemeClr val="hlink"/>
                </a:solidFill>
                <a:latin typeface="Arial"/>
                <a:ea typeface="Arial"/>
                <a:cs typeface="Arial"/>
                <a:sym typeface="Arial"/>
                <a:hlinkClick r:id="rId3"/>
              </a:rPr>
              <a:t>link</a:t>
            </a:r>
            <a:endParaRPr>
              <a:solidFill>
                <a:schemeClr val="dk1"/>
              </a:solidFill>
              <a:latin typeface="Arial"/>
              <a:ea typeface="Arial"/>
              <a:cs typeface="Arial"/>
              <a:sym typeface="Arial"/>
            </a:endParaRPr>
          </a:p>
          <a:p>
            <a:pPr marL="914400" lvl="0" indent="0" algn="l" rtl="0">
              <a:lnSpc>
                <a:spcPct val="100000"/>
              </a:lnSpc>
              <a:spcBef>
                <a:spcPts val="0"/>
              </a:spcBef>
              <a:spcAft>
                <a:spcPts val="0"/>
              </a:spcAft>
              <a:buNone/>
            </a:pPr>
            <a:endParaRPr>
              <a:solidFill>
                <a:schemeClr val="dk1"/>
              </a:solidFill>
              <a:latin typeface="Arial"/>
              <a:ea typeface="Arial"/>
              <a:cs typeface="Arial"/>
              <a:sym typeface="Arial"/>
            </a:endParaRPr>
          </a:p>
          <a:p>
            <a:pPr marL="457200" lvl="0" indent="-342900" algn="l" rtl="0">
              <a:lnSpc>
                <a:spcPct val="100000"/>
              </a:lnSpc>
              <a:spcBef>
                <a:spcPts val="0"/>
              </a:spcBef>
              <a:spcAft>
                <a:spcPts val="0"/>
              </a:spcAft>
              <a:buClr>
                <a:schemeClr val="dk1"/>
              </a:buClr>
              <a:buSzPts val="1800"/>
              <a:buFont typeface="Arial"/>
              <a:buChar char="●"/>
            </a:pPr>
            <a:r>
              <a:rPr lang="en-US">
                <a:solidFill>
                  <a:schemeClr val="dk1"/>
                </a:solidFill>
                <a:latin typeface="Arial"/>
                <a:ea typeface="Arial"/>
                <a:cs typeface="Arial"/>
                <a:sym typeface="Arial"/>
              </a:rPr>
              <a:t>Reflections and Wonderings</a:t>
            </a:r>
            <a:endParaRPr>
              <a:solidFill>
                <a:schemeClr val="dk1"/>
              </a:solidFill>
              <a:latin typeface="Arial"/>
              <a:ea typeface="Arial"/>
              <a:cs typeface="Arial"/>
              <a:sym typeface="Arial"/>
            </a:endParaRPr>
          </a:p>
          <a:p>
            <a:pPr marL="914400" lvl="1" indent="-342900" algn="l" rtl="0">
              <a:lnSpc>
                <a:spcPct val="100000"/>
              </a:lnSpc>
              <a:spcBef>
                <a:spcPts val="0"/>
              </a:spcBef>
              <a:spcAft>
                <a:spcPts val="0"/>
              </a:spcAft>
              <a:buClr>
                <a:schemeClr val="dk1"/>
              </a:buClr>
              <a:buSzPts val="1800"/>
              <a:buFont typeface="Arial"/>
              <a:buChar char="○"/>
            </a:pPr>
            <a:r>
              <a:rPr lang="en-US">
                <a:solidFill>
                  <a:schemeClr val="dk1"/>
                </a:solidFill>
                <a:latin typeface="Arial"/>
                <a:ea typeface="Arial"/>
                <a:cs typeface="Arial"/>
                <a:sym typeface="Arial"/>
              </a:rPr>
              <a:t>please share </a:t>
            </a:r>
            <a:endParaRPr>
              <a:solidFill>
                <a:schemeClr val="dk1"/>
              </a:solidFill>
              <a:latin typeface="Arial"/>
              <a:ea typeface="Arial"/>
              <a:cs typeface="Arial"/>
              <a:sym typeface="Arial"/>
            </a:endParaRPr>
          </a:p>
          <a:p>
            <a:pPr marL="914400" lvl="0" indent="0" algn="l" rtl="0">
              <a:lnSpc>
                <a:spcPct val="100000"/>
              </a:lnSpc>
              <a:spcBef>
                <a:spcPts val="0"/>
              </a:spcBef>
              <a:spcAft>
                <a:spcPts val="0"/>
              </a:spcAft>
              <a:buSzPts val="1800"/>
              <a:buNone/>
            </a:pPr>
            <a:endParaRPr sz="2400">
              <a:solidFill>
                <a:schemeClr val="dk1"/>
              </a:solidFill>
              <a:latin typeface="Arial"/>
              <a:ea typeface="Arial"/>
              <a:cs typeface="Arial"/>
              <a:sym typeface="Arial"/>
            </a:endParaRPr>
          </a:p>
          <a:p>
            <a:pPr marL="457200" lvl="0" indent="0" algn="l" rtl="0">
              <a:lnSpc>
                <a:spcPct val="100000"/>
              </a:lnSpc>
              <a:spcBef>
                <a:spcPts val="0"/>
              </a:spcBef>
              <a:spcAft>
                <a:spcPts val="0"/>
              </a:spcAft>
              <a:buSzPts val="1800"/>
              <a:buNone/>
            </a:pPr>
            <a:endParaRPr sz="2400">
              <a:solidFill>
                <a:srgbClr val="000000"/>
              </a:solidFill>
            </a:endParaRPr>
          </a:p>
        </p:txBody>
      </p:sp>
      <p:sp>
        <p:nvSpPr>
          <p:cNvPr id="353" name="Google Shape;353;p49"/>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354" name="Google Shape;354;p49"/>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9"/>
        <p:cNvGrpSpPr/>
        <p:nvPr/>
      </p:nvGrpSpPr>
      <p:grpSpPr>
        <a:xfrm>
          <a:off x="0" y="0"/>
          <a:ext cx="0" cy="0"/>
          <a:chOff x="0" y="0"/>
          <a:chExt cx="0" cy="0"/>
        </a:xfrm>
      </p:grpSpPr>
      <p:sp>
        <p:nvSpPr>
          <p:cNvPr id="360" name="Google Shape;360;p36"/>
          <p:cNvSpPr txBox="1">
            <a:spLocks noGrp="1"/>
          </p:cNvSpPr>
          <p:nvPr>
            <p:ph type="title"/>
          </p:nvPr>
        </p:nvSpPr>
        <p:spPr>
          <a:xfrm>
            <a:off x="1053225" y="590400"/>
            <a:ext cx="115917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Intervention Submissions</a:t>
            </a:r>
            <a:endParaRPr/>
          </a:p>
          <a:p>
            <a:pPr marL="0" lvl="0" indent="0" algn="l" rtl="0">
              <a:lnSpc>
                <a:spcPct val="85000"/>
              </a:lnSpc>
              <a:spcBef>
                <a:spcPts val="0"/>
              </a:spcBef>
              <a:spcAft>
                <a:spcPts val="0"/>
              </a:spcAft>
              <a:buClr>
                <a:srgbClr val="3F3F3F"/>
              </a:buClr>
              <a:buSzPts val="4000"/>
              <a:buFont typeface="Calibri"/>
              <a:buNone/>
            </a:pPr>
            <a:r>
              <a:rPr lang="en-US"/>
              <a:t>                              </a:t>
            </a:r>
            <a:endParaRPr/>
          </a:p>
        </p:txBody>
      </p:sp>
      <p:sp>
        <p:nvSpPr>
          <p:cNvPr id="361" name="Google Shape;361;p36"/>
          <p:cNvSpPr txBox="1">
            <a:spLocks noGrp="1"/>
          </p:cNvSpPr>
          <p:nvPr>
            <p:ph type="body" idx="1"/>
          </p:nvPr>
        </p:nvSpPr>
        <p:spPr>
          <a:xfrm>
            <a:off x="942505" y="1867783"/>
            <a:ext cx="10058400" cy="4513200"/>
          </a:xfrm>
          <a:prstGeom prst="rect">
            <a:avLst/>
          </a:prstGeom>
          <a:noFill/>
          <a:ln>
            <a:noFill/>
          </a:ln>
        </p:spPr>
        <p:txBody>
          <a:bodyPr spcFirstLastPara="1" wrap="square" lIns="0" tIns="45700" rIns="0" bIns="45700" anchor="t" anchorCtr="0">
            <a:noAutofit/>
          </a:bodyPr>
          <a:lstStyle/>
          <a:p>
            <a:pPr marL="0" marR="0" lvl="0" indent="0" algn="l" rtl="0">
              <a:lnSpc>
                <a:spcPct val="100000"/>
              </a:lnSpc>
              <a:spcBef>
                <a:spcPts val="1000"/>
              </a:spcBef>
              <a:spcAft>
                <a:spcPts val="0"/>
              </a:spcAft>
              <a:buSzPts val="1800"/>
              <a:buNone/>
            </a:pPr>
            <a:r>
              <a:rPr lang="en-US" sz="2400" b="1">
                <a:solidFill>
                  <a:schemeClr val="dk1"/>
                </a:solidFill>
              </a:rPr>
              <a:t>Upcoming Submissions:</a:t>
            </a:r>
            <a:endParaRPr sz="1800">
              <a:solidFill>
                <a:schemeClr val="dk1"/>
              </a:solidFill>
            </a:endParaRPr>
          </a:p>
          <a:p>
            <a:pPr marL="91440" lvl="0" indent="-152400" algn="l" rtl="0">
              <a:lnSpc>
                <a:spcPct val="100000"/>
              </a:lnSpc>
              <a:spcBef>
                <a:spcPts val="1000"/>
              </a:spcBef>
              <a:spcAft>
                <a:spcPts val="0"/>
              </a:spcAft>
              <a:buClr>
                <a:schemeClr val="dk1"/>
              </a:buClr>
              <a:buSzPts val="2400"/>
              <a:buChar char="⮚"/>
            </a:pPr>
            <a:r>
              <a:rPr lang="en-US" sz="2400">
                <a:solidFill>
                  <a:schemeClr val="dk1"/>
                </a:solidFill>
              </a:rPr>
              <a:t>Mid-Year Funding Report is due March 13th  </a:t>
            </a:r>
            <a:endParaRPr sz="2400">
              <a:solidFill>
                <a:schemeClr val="dk1"/>
              </a:solidFill>
            </a:endParaRPr>
          </a:p>
          <a:p>
            <a:pPr marL="91440" lvl="0" indent="-152400" algn="l" rtl="0">
              <a:lnSpc>
                <a:spcPct val="90000"/>
              </a:lnSpc>
              <a:spcBef>
                <a:spcPts val="1000"/>
              </a:spcBef>
              <a:spcAft>
                <a:spcPts val="0"/>
              </a:spcAft>
              <a:buClr>
                <a:schemeClr val="dk1"/>
              </a:buClr>
              <a:buSzPts val="2400"/>
              <a:buChar char="⮚"/>
            </a:pPr>
            <a:r>
              <a:rPr lang="en-US" sz="2400">
                <a:solidFill>
                  <a:schemeClr val="dk1"/>
                </a:solidFill>
              </a:rPr>
              <a:t>Progress #3  Submission is due June 5th </a:t>
            </a:r>
            <a:endParaRPr sz="2400">
              <a:solidFill>
                <a:schemeClr val="dk1"/>
              </a:solidFill>
            </a:endParaRPr>
          </a:p>
        </p:txBody>
      </p:sp>
      <p:sp>
        <p:nvSpPr>
          <p:cNvPr id="362" name="Google Shape;362;p3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4000" b="0" i="0" u="none" strike="noStrike" cap="none">
              <a:solidFill>
                <a:srgbClr val="FFFFFF"/>
              </a:solidFill>
              <a:latin typeface="Calibri"/>
              <a:ea typeface="Calibri"/>
              <a:cs typeface="Calibri"/>
              <a:sym typeface="Calibri"/>
            </a:endParaRPr>
          </a:p>
        </p:txBody>
      </p:sp>
      <p:sp>
        <p:nvSpPr>
          <p:cNvPr id="363" name="Google Shape;363;p3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A021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67"/>
        <p:cNvGrpSpPr/>
        <p:nvPr/>
      </p:nvGrpSpPr>
      <p:grpSpPr>
        <a:xfrm>
          <a:off x="0" y="0"/>
          <a:ext cx="0" cy="0"/>
          <a:chOff x="0" y="0"/>
          <a:chExt cx="0" cy="0"/>
        </a:xfrm>
      </p:grpSpPr>
      <p:sp>
        <p:nvSpPr>
          <p:cNvPr id="368" name="Google Shape;368;g6d38850b0e_0_16"/>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sz="7200"/>
              <a:t>Grants Updates</a:t>
            </a:r>
            <a:endParaRPr sz="7200"/>
          </a:p>
        </p:txBody>
      </p:sp>
      <p:sp>
        <p:nvSpPr>
          <p:cNvPr id="369" name="Google Shape;369;g6d38850b0e_0_16"/>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Presenter: Garrett Black</a:t>
            </a:r>
            <a:endParaRPr/>
          </a:p>
          <a:p>
            <a:pPr marL="0" lvl="0" indent="0" algn="l" rtl="0">
              <a:lnSpc>
                <a:spcPct val="90000"/>
              </a:lnSpc>
              <a:spcBef>
                <a:spcPts val="0"/>
              </a:spcBef>
              <a:spcAft>
                <a:spcPts val="0"/>
              </a:spcAft>
              <a:buSzPts val="2400"/>
              <a:buNone/>
            </a:pPr>
            <a:r>
              <a:rPr lang="en-US"/>
              <a:t> </a:t>
            </a:r>
            <a:endParaRPr/>
          </a:p>
        </p:txBody>
      </p:sp>
      <p:sp>
        <p:nvSpPr>
          <p:cNvPr id="370" name="Google Shape;370;g6d38850b0e_0_1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371" name="Google Shape;371;g6d38850b0e_0_1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4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SI Lead Critical Actions: Grant Updates</a:t>
            </a:r>
            <a:endParaRPr/>
          </a:p>
        </p:txBody>
      </p:sp>
      <p:sp>
        <p:nvSpPr>
          <p:cNvPr id="378" name="Google Shape;378;p40"/>
          <p:cNvSpPr txBox="1">
            <a:spLocks noGrp="1"/>
          </p:cNvSpPr>
          <p:nvPr>
            <p:ph type="body" idx="1"/>
          </p:nvPr>
        </p:nvSpPr>
        <p:spPr>
          <a:xfrm>
            <a:off x="1097280" y="1978771"/>
            <a:ext cx="10058400" cy="4023300"/>
          </a:xfrm>
          <a:prstGeom prst="rect">
            <a:avLst/>
          </a:prstGeom>
          <a:noFill/>
          <a:ln>
            <a:noFill/>
          </a:ln>
        </p:spPr>
        <p:txBody>
          <a:bodyPr spcFirstLastPara="1" wrap="square" lIns="0" tIns="45700" rIns="0" bIns="45700" anchor="t" anchorCtr="0">
            <a:noAutofit/>
          </a:bodyPr>
          <a:lstStyle/>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Point of contact for questions/needs from TEA</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Collect data (internal) required </a:t>
            </a:r>
            <a:endParaRPr sz="2400">
              <a:solidFill>
                <a:schemeClr val="dk1"/>
              </a:solidFill>
              <a:latin typeface="Arial"/>
              <a:ea typeface="Arial"/>
              <a:cs typeface="Arial"/>
              <a:sym typeface="Arial"/>
            </a:endParaRPr>
          </a:p>
          <a:p>
            <a:pPr marL="457200" lvl="0" indent="-381000" algn="l" rtl="0">
              <a:lnSpc>
                <a:spcPct val="115000"/>
              </a:lnSpc>
              <a:spcBef>
                <a:spcPts val="0"/>
              </a:spcBef>
              <a:spcAft>
                <a:spcPts val="0"/>
              </a:spcAft>
              <a:buClr>
                <a:schemeClr val="dk1"/>
              </a:buClr>
              <a:buSzPts val="2400"/>
              <a:buFont typeface="Arial"/>
              <a:buChar char="●"/>
            </a:pPr>
            <a:r>
              <a:rPr lang="en-US" sz="2400">
                <a:solidFill>
                  <a:schemeClr val="dk1"/>
                </a:solidFill>
                <a:latin typeface="Arial"/>
                <a:ea typeface="Arial"/>
                <a:cs typeface="Arial"/>
                <a:sym typeface="Arial"/>
              </a:rPr>
              <a:t>Provide grants-related updates to ESC SI team</a:t>
            </a:r>
            <a:endParaRPr sz="2400">
              <a:solidFill>
                <a:schemeClr val="dk1"/>
              </a:solidFill>
              <a:latin typeface="Arial"/>
              <a:ea typeface="Arial"/>
              <a:cs typeface="Arial"/>
              <a:sym typeface="Arial"/>
            </a:endParaRPr>
          </a:p>
        </p:txBody>
      </p:sp>
      <p:sp>
        <p:nvSpPr>
          <p:cNvPr id="379" name="Google Shape;379;p4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70eab75aa4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E273 </a:t>
            </a:r>
            <a:endParaRPr sz="1400" b="0" i="0" u="none" strike="noStrike" cap="none">
              <a:solidFill>
                <a:srgbClr val="000000"/>
              </a:solidFill>
              <a:latin typeface="Arial"/>
              <a:ea typeface="Arial"/>
              <a:cs typeface="Arial"/>
              <a:sym typeface="Arial"/>
            </a:endParaRPr>
          </a:p>
        </p:txBody>
      </p:sp>
      <p:pic>
        <p:nvPicPr>
          <p:cNvPr id="148" name="Google Shape;148;g70eab75aa4_0_0"/>
          <p:cNvPicPr preferRelativeResize="0"/>
          <p:nvPr/>
        </p:nvPicPr>
        <p:blipFill>
          <a:blip r:embed="rId3">
            <a:alphaModFix/>
          </a:blip>
          <a:stretch>
            <a:fillRect/>
          </a:stretch>
        </p:blipFill>
        <p:spPr>
          <a:xfrm>
            <a:off x="3445100" y="1502925"/>
            <a:ext cx="4731625" cy="277760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42"/>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Comprehensive Funding Report</a:t>
            </a:r>
            <a:endParaRPr/>
          </a:p>
        </p:txBody>
      </p:sp>
      <p:sp>
        <p:nvSpPr>
          <p:cNvPr id="386" name="Google Shape;386;p42"/>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387" name="Google Shape;387;p42"/>
          <p:cNvSpPr txBox="1"/>
          <p:nvPr/>
        </p:nvSpPr>
        <p:spPr>
          <a:xfrm>
            <a:off x="0" y="1837675"/>
            <a:ext cx="12006300" cy="38547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b="0" i="0" u="none" strike="noStrike" cap="none">
                <a:solidFill>
                  <a:srgbClr val="3F3F3F"/>
                </a:solidFill>
                <a:latin typeface="Arial"/>
                <a:ea typeface="Arial"/>
                <a:cs typeface="Arial"/>
                <a:sym typeface="Arial"/>
              </a:rPr>
              <a:t>Campus submission of Mid-year Funding Report on March 13</a:t>
            </a: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a:solidFill>
                  <a:srgbClr val="3F3F3F"/>
                </a:solidFill>
              </a:rPr>
              <a:t>Frequently asked questions:</a:t>
            </a:r>
            <a:endParaRPr sz="2400">
              <a:solidFill>
                <a:srgbClr val="3F3F3F"/>
              </a:solidFill>
            </a:endParaRPr>
          </a:p>
          <a:p>
            <a:pPr marL="914400" marR="0" lvl="0" indent="-368300" algn="l" rtl="0">
              <a:lnSpc>
                <a:spcPct val="90000"/>
              </a:lnSpc>
              <a:spcBef>
                <a:spcPts val="0"/>
              </a:spcBef>
              <a:spcAft>
                <a:spcPts val="0"/>
              </a:spcAft>
              <a:buClr>
                <a:srgbClr val="3F3F3F"/>
              </a:buClr>
              <a:buSzPts val="2200"/>
              <a:buChar char="●"/>
            </a:pPr>
            <a:r>
              <a:rPr lang="en-US" sz="2200">
                <a:solidFill>
                  <a:srgbClr val="3F3F3F"/>
                </a:solidFill>
              </a:rPr>
              <a:t>Should the district include its carry over amount from the 2018-2019 SIG? </a:t>
            </a:r>
            <a:r>
              <a:rPr lang="en-US" sz="2200">
                <a:solidFill>
                  <a:srgbClr val="FF0000"/>
                </a:solidFill>
              </a:rPr>
              <a:t>YES</a:t>
            </a:r>
            <a:endParaRPr sz="2200">
              <a:solidFill>
                <a:srgbClr val="FF0000"/>
              </a:solidFill>
            </a:endParaRPr>
          </a:p>
          <a:p>
            <a:pPr marL="914400" marR="0" lvl="0" indent="0" algn="l" rtl="0">
              <a:lnSpc>
                <a:spcPct val="90000"/>
              </a:lnSpc>
              <a:spcBef>
                <a:spcPts val="0"/>
              </a:spcBef>
              <a:spcAft>
                <a:spcPts val="0"/>
              </a:spcAft>
              <a:buNone/>
            </a:pPr>
            <a:endParaRPr sz="2200">
              <a:solidFill>
                <a:srgbClr val="FF0000"/>
              </a:solidFill>
            </a:endParaRPr>
          </a:p>
          <a:p>
            <a:pPr marL="914400" marR="0" lvl="0" indent="-368300" algn="l" rtl="0">
              <a:lnSpc>
                <a:spcPct val="90000"/>
              </a:lnSpc>
              <a:spcBef>
                <a:spcPts val="0"/>
              </a:spcBef>
              <a:spcAft>
                <a:spcPts val="0"/>
              </a:spcAft>
              <a:buClr>
                <a:srgbClr val="3F3F3F"/>
              </a:buClr>
              <a:buSzPts val="2200"/>
              <a:buChar char="●"/>
            </a:pPr>
            <a:r>
              <a:rPr lang="en-US" sz="2200">
                <a:solidFill>
                  <a:srgbClr val="3F3F3F"/>
                </a:solidFill>
              </a:rPr>
              <a:t>The district has made changes to campus allocations since it submitted the Campus Allocation Document, what amounts should it use in the funding report? </a:t>
            </a:r>
            <a:r>
              <a:rPr lang="en-US" sz="2200">
                <a:solidFill>
                  <a:srgbClr val="FF0000"/>
                </a:solidFill>
              </a:rPr>
              <a:t>The campus should use the most current information. The district can update its campus allocation document to reflect the changes and email the document to </a:t>
            </a:r>
            <a:r>
              <a:rPr lang="en-US" sz="2200" u="sng">
                <a:solidFill>
                  <a:srgbClr val="4A86E8"/>
                </a:solidFill>
                <a:hlinkClick r:id="rId3"/>
              </a:rPr>
              <a:t>SIDivision@tea.texas.org</a:t>
            </a:r>
            <a:r>
              <a:rPr lang="en-US" sz="2200">
                <a:solidFill>
                  <a:srgbClr val="FF0000"/>
                </a:solidFill>
              </a:rPr>
              <a:t>.</a:t>
            </a:r>
            <a:endParaRPr sz="2200">
              <a:solidFill>
                <a:srgbClr val="FF0000"/>
              </a:solidFill>
            </a:endParaRPr>
          </a:p>
          <a:p>
            <a:pPr marL="914400" marR="0" lvl="0" indent="0" algn="l" rtl="0">
              <a:lnSpc>
                <a:spcPct val="90000"/>
              </a:lnSpc>
              <a:spcBef>
                <a:spcPts val="0"/>
              </a:spcBef>
              <a:spcAft>
                <a:spcPts val="0"/>
              </a:spcAft>
              <a:buNone/>
            </a:pPr>
            <a:endParaRPr sz="2200">
              <a:solidFill>
                <a:srgbClr val="FF0000"/>
              </a:solidFill>
            </a:endParaRPr>
          </a:p>
          <a:p>
            <a:pPr marL="914400" marR="0" lvl="0" indent="-368300" algn="l" rtl="0">
              <a:lnSpc>
                <a:spcPct val="90000"/>
              </a:lnSpc>
              <a:spcBef>
                <a:spcPts val="0"/>
              </a:spcBef>
              <a:spcAft>
                <a:spcPts val="0"/>
              </a:spcAft>
              <a:buSzPts val="2200"/>
              <a:buChar char="●"/>
            </a:pPr>
            <a:r>
              <a:rPr lang="en-US" sz="2200"/>
              <a:t>Can the district carry over funds to the 2020-2021 School Improvement Grant? </a:t>
            </a:r>
            <a:r>
              <a:rPr lang="en-US" sz="2200">
                <a:solidFill>
                  <a:srgbClr val="FF0000"/>
                </a:solidFill>
              </a:rPr>
              <a:t>YES, if the district has at least one Comprehensive campus. However, we are </a:t>
            </a:r>
            <a:r>
              <a:rPr lang="en-US" sz="2200" u="sng">
                <a:solidFill>
                  <a:srgbClr val="FF0000"/>
                </a:solidFill>
              </a:rPr>
              <a:t>highly encouraging</a:t>
            </a:r>
            <a:r>
              <a:rPr lang="en-US" sz="2200">
                <a:solidFill>
                  <a:srgbClr val="FF0000"/>
                </a:solidFill>
              </a:rPr>
              <a:t> the district to use its funds to support students in Comprehensive campuses this year.</a:t>
            </a:r>
            <a:endParaRPr sz="2200">
              <a:solidFill>
                <a:srgbClr val="FF0000"/>
              </a:solidFill>
            </a:endParaRPr>
          </a:p>
        </p:txBody>
      </p:sp>
      <p:sp>
        <p:nvSpPr>
          <p:cNvPr id="388" name="Google Shape;388;p42"/>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394" name="Google Shape;394;g810cfde847_0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Comprehensive Funding Report</a:t>
            </a:r>
            <a:endParaRPr/>
          </a:p>
        </p:txBody>
      </p:sp>
      <p:sp>
        <p:nvSpPr>
          <p:cNvPr id="395" name="Google Shape;395;g810cfde847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396" name="Google Shape;396;g810cfde847_0_0"/>
          <p:cNvSpPr txBox="1"/>
          <p:nvPr/>
        </p:nvSpPr>
        <p:spPr>
          <a:xfrm>
            <a:off x="0" y="1837675"/>
            <a:ext cx="12006300" cy="38547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a:solidFill>
                  <a:srgbClr val="3F3F3F"/>
                </a:solidFill>
              </a:rPr>
              <a:t>Frequently asked questions:</a:t>
            </a:r>
            <a:endParaRPr sz="2400">
              <a:solidFill>
                <a:srgbClr val="3F3F3F"/>
              </a:solidFill>
            </a:endParaRPr>
          </a:p>
          <a:p>
            <a:pPr marL="914400" marR="0" lvl="0" indent="-368300" algn="l" rtl="0">
              <a:lnSpc>
                <a:spcPct val="90000"/>
              </a:lnSpc>
              <a:spcBef>
                <a:spcPts val="0"/>
              </a:spcBef>
              <a:spcAft>
                <a:spcPts val="0"/>
              </a:spcAft>
              <a:buClr>
                <a:srgbClr val="3F3F3F"/>
              </a:buClr>
              <a:buSzPts val="2200"/>
              <a:buChar char="●"/>
            </a:pPr>
            <a:r>
              <a:rPr lang="en-US" sz="2200">
                <a:solidFill>
                  <a:srgbClr val="3F3F3F"/>
                </a:solidFill>
              </a:rPr>
              <a:t>Do districts need to submit the Funding Report for comprehensive campuses that did not receive SIG funds? </a:t>
            </a:r>
            <a:r>
              <a:rPr lang="en-US" sz="2200">
                <a:solidFill>
                  <a:srgbClr val="FF0000"/>
                </a:solidFill>
              </a:rPr>
              <a:t>No, the ISAM team has worked to remove the asterisks from all Comprehensive campuses that are not required to submit the Comprehensive funding report. These campuses would include Non-Title 1 campuses, TTIPS campuses, any campus that had already received a School Action or School Transformation grant or any campus that opted out of interventions due to less than 100 students. </a:t>
            </a:r>
            <a:endParaRPr sz="2200">
              <a:solidFill>
                <a:srgbClr val="FF0000"/>
              </a:solidFill>
            </a:endParaRPr>
          </a:p>
          <a:p>
            <a:pPr marL="0" marR="0" lvl="0" indent="0" algn="l" rtl="0">
              <a:lnSpc>
                <a:spcPct val="90000"/>
              </a:lnSpc>
              <a:spcBef>
                <a:spcPts val="0"/>
              </a:spcBef>
              <a:spcAft>
                <a:spcPts val="0"/>
              </a:spcAft>
              <a:buNone/>
            </a:pPr>
            <a:endParaRPr sz="2200">
              <a:solidFill>
                <a:srgbClr val="FF0000"/>
              </a:solidFill>
            </a:endParaRPr>
          </a:p>
        </p:txBody>
      </p:sp>
      <p:sp>
        <p:nvSpPr>
          <p:cNvPr id="397" name="Google Shape;397;g810cfde847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g70e024b698_0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Comprehensive Funding Report</a:t>
            </a:r>
            <a:endParaRPr/>
          </a:p>
        </p:txBody>
      </p:sp>
      <p:sp>
        <p:nvSpPr>
          <p:cNvPr id="404" name="Google Shape;404;g70e024b698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05" name="Google Shape;405;g70e024b698_0_0"/>
          <p:cNvSpPr txBox="1"/>
          <p:nvPr/>
        </p:nvSpPr>
        <p:spPr>
          <a:xfrm>
            <a:off x="0" y="2066275"/>
            <a:ext cx="12006300" cy="38547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a:solidFill>
                  <a:srgbClr val="3F3F3F"/>
                </a:solidFill>
              </a:rPr>
              <a:t>Review and feedback expectations:</a:t>
            </a:r>
            <a:endParaRPr sz="2400" b="0" i="0" u="none" strike="noStrike" cap="none">
              <a:solidFill>
                <a:srgbClr val="3F3F3F"/>
              </a:solidFill>
              <a:latin typeface="Arial"/>
              <a:ea typeface="Arial"/>
              <a:cs typeface="Arial"/>
              <a:sym typeface="Arial"/>
            </a:endParaRPr>
          </a:p>
          <a:p>
            <a:pPr marL="914400" marR="0" lvl="0" indent="-381000" algn="l" rtl="0">
              <a:lnSpc>
                <a:spcPct val="90000"/>
              </a:lnSpc>
              <a:spcBef>
                <a:spcPts val="0"/>
              </a:spcBef>
              <a:spcAft>
                <a:spcPts val="0"/>
              </a:spcAft>
              <a:buSzPts val="2400"/>
              <a:buChar char="●"/>
            </a:pPr>
            <a:r>
              <a:rPr lang="en-US" sz="2400"/>
              <a:t>SI Specialists will review the Comprehensive Funding Report between March 16 and April 17. </a:t>
            </a:r>
            <a:endParaRPr sz="2400"/>
          </a:p>
          <a:p>
            <a:pPr marL="1371600" marR="0" lvl="1" indent="-381000" algn="l" rtl="0">
              <a:lnSpc>
                <a:spcPct val="90000"/>
              </a:lnSpc>
              <a:spcBef>
                <a:spcPts val="0"/>
              </a:spcBef>
              <a:spcAft>
                <a:spcPts val="0"/>
              </a:spcAft>
              <a:buSzPts val="2400"/>
              <a:buChar char="○"/>
            </a:pPr>
            <a:r>
              <a:rPr lang="en-US" sz="2400" b="1" u="sng"/>
              <a:t>Main focus of the review:</a:t>
            </a:r>
            <a:endParaRPr sz="2400" b="1" u="sng"/>
          </a:p>
          <a:p>
            <a:pPr marL="1828800" marR="0" lvl="2" indent="-381000" algn="l" rtl="0">
              <a:lnSpc>
                <a:spcPct val="90000"/>
              </a:lnSpc>
              <a:spcBef>
                <a:spcPts val="0"/>
              </a:spcBef>
              <a:spcAft>
                <a:spcPts val="0"/>
              </a:spcAft>
              <a:buSzPts val="2400"/>
              <a:buChar char="■"/>
            </a:pPr>
            <a:r>
              <a:rPr lang="en-US" sz="2400"/>
              <a:t>Is the district using its School Improvement Grant funds to support its Comprehensive campuses or feeder pattern campuses?</a:t>
            </a:r>
            <a:endParaRPr sz="2400"/>
          </a:p>
          <a:p>
            <a:pPr marL="1828800" marR="0" lvl="2" indent="-381000" algn="l" rtl="0">
              <a:lnSpc>
                <a:spcPct val="90000"/>
              </a:lnSpc>
              <a:spcBef>
                <a:spcPts val="0"/>
              </a:spcBef>
              <a:spcAft>
                <a:spcPts val="0"/>
              </a:spcAft>
              <a:buSzPts val="2400"/>
              <a:buChar char="■"/>
            </a:pPr>
            <a:r>
              <a:rPr lang="en-US" sz="2400"/>
              <a:t>Are expenditures in alignment to Prioritized Focus Areas in the targeted improvement plan?</a:t>
            </a:r>
            <a:endParaRPr sz="2400"/>
          </a:p>
          <a:p>
            <a:pPr marL="1828800" marR="0" lvl="2" indent="-381000" algn="l" rtl="0">
              <a:lnSpc>
                <a:spcPct val="90000"/>
              </a:lnSpc>
              <a:spcBef>
                <a:spcPts val="0"/>
              </a:spcBef>
              <a:spcAft>
                <a:spcPts val="0"/>
              </a:spcAft>
              <a:buSzPts val="2400"/>
              <a:buChar char="■"/>
            </a:pPr>
            <a:r>
              <a:rPr lang="en-US" sz="2400"/>
              <a:t>If more than 50% of funds are remaining, does the campus have a plan to use the funds in the current school year?</a:t>
            </a:r>
            <a:endParaRPr sz="2400"/>
          </a:p>
        </p:txBody>
      </p:sp>
      <p:sp>
        <p:nvSpPr>
          <p:cNvPr id="406" name="Google Shape;406;g70e024b698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5"/>
                                        </p:tgtEl>
                                        <p:attrNameLst>
                                          <p:attrName>style.visibility</p:attrName>
                                        </p:attrNameLst>
                                      </p:cBhvr>
                                      <p:to>
                                        <p:strVal val="visible"/>
                                      </p:to>
                                    </p:set>
                                    <p:animEffect transition="in" filter="fade">
                                      <p:cBhvr>
                                        <p:cTn id="7" dur="1000"/>
                                        <p:tgtEl>
                                          <p:spTgt spid="4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g70e024b698_0_9"/>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Comprehensive Funding Report</a:t>
            </a:r>
            <a:endParaRPr/>
          </a:p>
        </p:txBody>
      </p:sp>
      <p:sp>
        <p:nvSpPr>
          <p:cNvPr id="413" name="Google Shape;413;g70e024b698_0_9"/>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14" name="Google Shape;414;g70e024b698_0_9"/>
          <p:cNvSpPr txBox="1"/>
          <p:nvPr/>
        </p:nvSpPr>
        <p:spPr>
          <a:xfrm>
            <a:off x="0" y="2066275"/>
            <a:ext cx="12006300" cy="41772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a:solidFill>
                  <a:srgbClr val="3F3F3F"/>
                </a:solidFill>
              </a:rPr>
              <a:t>Review and feedback expectations:</a:t>
            </a:r>
            <a:endParaRPr sz="2400" b="0" i="0" u="none" strike="noStrike" cap="none">
              <a:solidFill>
                <a:srgbClr val="3F3F3F"/>
              </a:solidFill>
              <a:latin typeface="Arial"/>
              <a:ea typeface="Arial"/>
              <a:cs typeface="Arial"/>
              <a:sym typeface="Arial"/>
            </a:endParaRPr>
          </a:p>
          <a:p>
            <a:pPr marL="914400" marR="0" lvl="0" indent="-381000" algn="l" rtl="0">
              <a:lnSpc>
                <a:spcPct val="90000"/>
              </a:lnSpc>
              <a:spcBef>
                <a:spcPts val="0"/>
              </a:spcBef>
              <a:spcAft>
                <a:spcPts val="0"/>
              </a:spcAft>
              <a:buSzPts val="2400"/>
              <a:buChar char="●"/>
            </a:pPr>
            <a:r>
              <a:rPr lang="en-US" sz="2400"/>
              <a:t>SI Specialists will provide feedback by either emailing the DCSI or holding a phone conference with the District</a:t>
            </a:r>
            <a:endParaRPr sz="2400"/>
          </a:p>
          <a:p>
            <a:pPr marL="1371600" marR="0" lvl="1" indent="-381000" algn="l" rtl="0">
              <a:lnSpc>
                <a:spcPct val="90000"/>
              </a:lnSpc>
              <a:spcBef>
                <a:spcPts val="0"/>
              </a:spcBef>
              <a:spcAft>
                <a:spcPts val="0"/>
              </a:spcAft>
              <a:buSzPts val="2400"/>
              <a:buChar char="○"/>
            </a:pPr>
            <a:r>
              <a:rPr lang="en-US" sz="2400" b="1" u="sng"/>
              <a:t>Email</a:t>
            </a:r>
            <a:endParaRPr sz="2400" b="1" u="sng"/>
          </a:p>
          <a:p>
            <a:pPr marL="1828800" marR="0" lvl="2" indent="-368300" algn="l" rtl="0">
              <a:lnSpc>
                <a:spcPct val="90000"/>
              </a:lnSpc>
              <a:spcBef>
                <a:spcPts val="0"/>
              </a:spcBef>
              <a:spcAft>
                <a:spcPts val="0"/>
              </a:spcAft>
              <a:buSzPts val="2200"/>
              <a:buChar char="■"/>
            </a:pPr>
            <a:r>
              <a:rPr lang="en-US" sz="2200"/>
              <a:t>Plan is properly completed;</a:t>
            </a:r>
            <a:endParaRPr sz="2200"/>
          </a:p>
          <a:p>
            <a:pPr marL="1828800" marR="0" lvl="2" indent="-368300" algn="l" rtl="0">
              <a:lnSpc>
                <a:spcPct val="90000"/>
              </a:lnSpc>
              <a:spcBef>
                <a:spcPts val="0"/>
              </a:spcBef>
              <a:spcAft>
                <a:spcPts val="0"/>
              </a:spcAft>
              <a:buSzPts val="2200"/>
              <a:buChar char="■"/>
            </a:pPr>
            <a:r>
              <a:rPr lang="en-US" sz="2200"/>
              <a:t>Expenditures are aligned to TIP; and</a:t>
            </a:r>
            <a:endParaRPr sz="2200"/>
          </a:p>
          <a:p>
            <a:pPr marL="1828800" marR="0" lvl="2" indent="-368300" algn="l" rtl="0">
              <a:lnSpc>
                <a:spcPct val="90000"/>
              </a:lnSpc>
              <a:spcBef>
                <a:spcPts val="0"/>
              </a:spcBef>
              <a:spcAft>
                <a:spcPts val="0"/>
              </a:spcAft>
              <a:buSzPts val="2200"/>
              <a:buChar char="■"/>
            </a:pPr>
            <a:r>
              <a:rPr lang="en-US" sz="2200"/>
              <a:t>All campuses have less than 50% of it budget remaining (no yellow cells)</a:t>
            </a:r>
            <a:endParaRPr sz="2200"/>
          </a:p>
          <a:p>
            <a:pPr marL="2286000" marR="0" lvl="3" indent="-368300" algn="l" rtl="0">
              <a:lnSpc>
                <a:spcPct val="90000"/>
              </a:lnSpc>
              <a:spcBef>
                <a:spcPts val="0"/>
              </a:spcBef>
              <a:spcAft>
                <a:spcPts val="0"/>
              </a:spcAft>
              <a:buSzPts val="2200"/>
              <a:buChar char="●"/>
            </a:pPr>
            <a:r>
              <a:rPr lang="en-US" sz="2200"/>
              <a:t>Campuses with more than 50% of its budget remaining have effectively described how funds will be used in the current school year</a:t>
            </a:r>
            <a:endParaRPr sz="2200"/>
          </a:p>
          <a:p>
            <a:pPr marL="1371600" marR="0" lvl="1" indent="-381000" algn="l" rtl="0">
              <a:lnSpc>
                <a:spcPct val="90000"/>
              </a:lnSpc>
              <a:spcBef>
                <a:spcPts val="0"/>
              </a:spcBef>
              <a:spcAft>
                <a:spcPts val="0"/>
              </a:spcAft>
              <a:buSzPts val="2400"/>
              <a:buChar char="○"/>
            </a:pPr>
            <a:r>
              <a:rPr lang="en-US" sz="2400" b="1" u="sng"/>
              <a:t>Phone conference</a:t>
            </a:r>
            <a:endParaRPr sz="2400" b="1" u="sng"/>
          </a:p>
          <a:p>
            <a:pPr marL="1828800" marR="0" lvl="2" indent="-368300" algn="l" rtl="0">
              <a:lnSpc>
                <a:spcPct val="90000"/>
              </a:lnSpc>
              <a:spcBef>
                <a:spcPts val="0"/>
              </a:spcBef>
              <a:spcAft>
                <a:spcPts val="0"/>
              </a:spcAft>
              <a:buSzPts val="2200"/>
              <a:buChar char="■"/>
            </a:pPr>
            <a:r>
              <a:rPr lang="en-US" sz="2200"/>
              <a:t>Fail one of the above three criteria</a:t>
            </a:r>
            <a:endParaRPr sz="2200"/>
          </a:p>
          <a:p>
            <a:pPr marL="1828800" marR="0" lvl="2" indent="-368300" algn="l" rtl="0">
              <a:lnSpc>
                <a:spcPct val="90000"/>
              </a:lnSpc>
              <a:spcBef>
                <a:spcPts val="0"/>
              </a:spcBef>
              <a:spcAft>
                <a:spcPts val="0"/>
              </a:spcAft>
              <a:buSzPts val="2200"/>
              <a:buChar char="■"/>
            </a:pPr>
            <a:r>
              <a:rPr lang="en-US" sz="2200"/>
              <a:t>Specialists will do their best to incorporate in the Progress #2 Submission</a:t>
            </a:r>
            <a:endParaRPr sz="2200"/>
          </a:p>
        </p:txBody>
      </p:sp>
      <p:sp>
        <p:nvSpPr>
          <p:cNvPr id="415" name="Google Shape;415;g70e024b698_0_9"/>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420"/>
        <p:cNvGrpSpPr/>
        <p:nvPr/>
      </p:nvGrpSpPr>
      <p:grpSpPr>
        <a:xfrm>
          <a:off x="0" y="0"/>
          <a:ext cx="0" cy="0"/>
          <a:chOff x="0" y="0"/>
          <a:chExt cx="0" cy="0"/>
        </a:xfrm>
      </p:grpSpPr>
      <p:sp>
        <p:nvSpPr>
          <p:cNvPr id="421" name="Google Shape;421;g6d38850b0e_0_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Grant Funding Update</a:t>
            </a:r>
            <a:endParaRPr/>
          </a:p>
        </p:txBody>
      </p:sp>
      <p:sp>
        <p:nvSpPr>
          <p:cNvPr id="422" name="Google Shape;422;g6d38850b0e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23" name="Google Shape;423;g6d38850b0e_0_0"/>
          <p:cNvSpPr txBox="1"/>
          <p:nvPr/>
        </p:nvSpPr>
        <p:spPr>
          <a:xfrm>
            <a:off x="0" y="1884550"/>
            <a:ext cx="12006300" cy="42294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b="0" i="0" u="none" strike="noStrike" cap="none">
                <a:solidFill>
                  <a:srgbClr val="3F3F3F"/>
                </a:solidFill>
                <a:latin typeface="Arial"/>
                <a:ea typeface="Arial"/>
                <a:cs typeface="Arial"/>
                <a:sym typeface="Arial"/>
              </a:rPr>
              <a:t>Reminder to draw down funds for your respective ESC grants.</a:t>
            </a: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3F3F3F"/>
                </a:solidFill>
                <a:latin typeface="Arial"/>
                <a:ea typeface="Arial"/>
                <a:cs typeface="Arial"/>
                <a:sym typeface="Arial"/>
              </a:rPr>
              <a:t>	As of </a:t>
            </a:r>
            <a:r>
              <a:rPr lang="en-US" sz="2400">
                <a:solidFill>
                  <a:srgbClr val="3F3F3F"/>
                </a:solidFill>
              </a:rPr>
              <a:t>March</a:t>
            </a:r>
            <a:r>
              <a:rPr lang="en-US" sz="2400" b="0" i="0" u="none" strike="noStrike" cap="none">
                <a:solidFill>
                  <a:srgbClr val="3F3F3F"/>
                </a:solidFill>
                <a:latin typeface="Arial"/>
                <a:ea typeface="Arial"/>
                <a:cs typeface="Arial"/>
                <a:sym typeface="Arial"/>
              </a:rPr>
              <a:t> 3:</a:t>
            </a: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400"/>
              <a:buFont typeface="Arial"/>
              <a:buNone/>
            </a:pPr>
            <a:endParaRPr sz="2200" b="0" i="0" u="none" strike="noStrike" cap="none">
              <a:solidFill>
                <a:srgbClr val="3F3F3F"/>
              </a:solidFill>
              <a:latin typeface="Arial"/>
              <a:ea typeface="Arial"/>
              <a:cs typeface="Arial"/>
              <a:sym typeface="Arial"/>
            </a:endParaRPr>
          </a:p>
          <a:p>
            <a:pPr marL="914400" marR="0" lvl="0" indent="-381000" algn="l" rtl="0">
              <a:lnSpc>
                <a:spcPct val="90000"/>
              </a:lnSpc>
              <a:spcBef>
                <a:spcPts val="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ESC Comprehensive Cycle 1 - $</a:t>
            </a:r>
            <a:r>
              <a:rPr lang="en-US" sz="2400"/>
              <a:t>7,004,108</a:t>
            </a:r>
            <a:r>
              <a:rPr lang="en-US" sz="2400" b="0" i="0" u="none" strike="noStrike" cap="none">
                <a:solidFill>
                  <a:srgbClr val="000000"/>
                </a:solidFill>
                <a:latin typeface="Arial"/>
                <a:ea typeface="Arial"/>
                <a:cs typeface="Arial"/>
                <a:sym typeface="Arial"/>
              </a:rPr>
              <a:t> out of $8,7</a:t>
            </a:r>
            <a:r>
              <a:rPr lang="en-US" sz="2400"/>
              <a:t>1</a:t>
            </a:r>
            <a:r>
              <a:rPr lang="en-US" sz="2400" b="0" i="0" u="none" strike="noStrike" cap="none">
                <a:solidFill>
                  <a:srgbClr val="000000"/>
                </a:solidFill>
                <a:latin typeface="Arial"/>
                <a:ea typeface="Arial"/>
                <a:cs typeface="Arial"/>
                <a:sym typeface="Arial"/>
              </a:rPr>
              <a:t>2,000 (</a:t>
            </a:r>
            <a:r>
              <a:rPr lang="en-US" sz="2400"/>
              <a:t>19.60</a:t>
            </a:r>
            <a:r>
              <a:rPr lang="en-US" sz="2400" b="0" i="0" u="none" strike="noStrike" cap="none">
                <a:solidFill>
                  <a:srgbClr val="000000"/>
                </a:solidFill>
                <a:latin typeface="Arial"/>
                <a:ea typeface="Arial"/>
                <a:cs typeface="Arial"/>
                <a:sym typeface="Arial"/>
              </a:rPr>
              <a:t>% remaining)</a:t>
            </a:r>
            <a:endParaRPr sz="2400" b="0" i="0" u="none" strike="noStrike" cap="none">
              <a:solidFill>
                <a:srgbClr val="000000"/>
              </a:solidFill>
              <a:latin typeface="Arial"/>
              <a:ea typeface="Arial"/>
              <a:cs typeface="Arial"/>
              <a:sym typeface="Arial"/>
            </a:endParaRPr>
          </a:p>
          <a:p>
            <a:pPr marL="914400" marR="0" lvl="0" indent="0" algn="l" rtl="0">
              <a:lnSpc>
                <a:spcPct val="9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a:p>
            <a:pPr marL="914400" marR="0" lvl="0" indent="-381000" algn="l" rtl="0">
              <a:lnSpc>
                <a:spcPct val="90000"/>
              </a:lnSpc>
              <a:spcBef>
                <a:spcPts val="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ESC Comprehensive Cycle 2 - $1,</a:t>
            </a:r>
            <a:r>
              <a:rPr lang="en-US" sz="2400"/>
              <a:t>962,631</a:t>
            </a:r>
            <a:r>
              <a:rPr lang="en-US" sz="2400" b="0" i="0" u="none" strike="noStrike" cap="none">
                <a:solidFill>
                  <a:srgbClr val="000000"/>
                </a:solidFill>
                <a:latin typeface="Arial"/>
                <a:ea typeface="Arial"/>
                <a:cs typeface="Arial"/>
                <a:sym typeface="Arial"/>
              </a:rPr>
              <a:t> out of $8,960,000 (</a:t>
            </a:r>
            <a:r>
              <a:rPr lang="en-US" sz="2400"/>
              <a:t>78</a:t>
            </a:r>
            <a:r>
              <a:rPr lang="en-US" sz="2400" b="0" i="0" u="none" strike="noStrike" cap="none">
                <a:solidFill>
                  <a:srgbClr val="000000"/>
                </a:solidFill>
                <a:latin typeface="Arial"/>
                <a:ea typeface="Arial"/>
                <a:cs typeface="Arial"/>
                <a:sym typeface="Arial"/>
              </a:rPr>
              <a:t>.</a:t>
            </a:r>
            <a:r>
              <a:rPr lang="en-US" sz="2400"/>
              <a:t>10</a:t>
            </a:r>
            <a:r>
              <a:rPr lang="en-US" sz="2400" b="0" i="0" u="none" strike="noStrike" cap="none">
                <a:solidFill>
                  <a:srgbClr val="000000"/>
                </a:solidFill>
                <a:latin typeface="Arial"/>
                <a:ea typeface="Arial"/>
                <a:cs typeface="Arial"/>
                <a:sym typeface="Arial"/>
              </a:rPr>
              <a:t>% remaining)</a:t>
            </a:r>
            <a:endParaRPr sz="2400" b="0" i="0" u="none" strike="noStrike" cap="none">
              <a:solidFill>
                <a:srgbClr val="000000"/>
              </a:solidFill>
              <a:latin typeface="Arial"/>
              <a:ea typeface="Arial"/>
              <a:cs typeface="Arial"/>
              <a:sym typeface="Arial"/>
            </a:endParaRPr>
          </a:p>
          <a:p>
            <a:pPr marL="914400" marR="0" lvl="0" indent="0" algn="l" rtl="0">
              <a:lnSpc>
                <a:spcPct val="90000"/>
              </a:lnSpc>
              <a:spcBef>
                <a:spcPts val="0"/>
              </a:spcBef>
              <a:spcAft>
                <a:spcPts val="0"/>
              </a:spcAft>
              <a:buClr>
                <a:srgbClr val="000000"/>
              </a:buClr>
              <a:buSzPts val="2400"/>
              <a:buFont typeface="Arial"/>
              <a:buNone/>
            </a:pPr>
            <a:endParaRPr sz="2400" b="0" i="0" u="none" strike="noStrike" cap="none">
              <a:solidFill>
                <a:srgbClr val="000000"/>
              </a:solidFill>
              <a:latin typeface="Arial"/>
              <a:ea typeface="Arial"/>
              <a:cs typeface="Arial"/>
              <a:sym typeface="Arial"/>
            </a:endParaRPr>
          </a:p>
          <a:p>
            <a:pPr marL="914400" marR="0" lvl="0" indent="-381000" algn="l" rtl="0">
              <a:lnSpc>
                <a:spcPct val="90000"/>
              </a:lnSpc>
              <a:spcBef>
                <a:spcPts val="0"/>
              </a:spcBef>
              <a:spcAft>
                <a:spcPts val="0"/>
              </a:spcAft>
              <a:buClr>
                <a:srgbClr val="FF0000"/>
              </a:buClr>
              <a:buSzPts val="2400"/>
              <a:buFont typeface="Arial"/>
              <a:buChar char="●"/>
            </a:pPr>
            <a:r>
              <a:rPr lang="en-US" sz="2400" b="0" i="0" u="none" strike="noStrike" cap="none">
                <a:solidFill>
                  <a:srgbClr val="FF0000"/>
                </a:solidFill>
                <a:latin typeface="Arial"/>
                <a:ea typeface="Arial"/>
                <a:cs typeface="Arial"/>
                <a:sym typeface="Arial"/>
              </a:rPr>
              <a:t>ESC School Improvement Facilitation - $</a:t>
            </a:r>
            <a:r>
              <a:rPr lang="en-US" sz="2400">
                <a:solidFill>
                  <a:srgbClr val="FF0000"/>
                </a:solidFill>
              </a:rPr>
              <a:t>907,963</a:t>
            </a:r>
            <a:r>
              <a:rPr lang="en-US" sz="2400" b="0" i="0" u="none" strike="noStrike" cap="none">
                <a:solidFill>
                  <a:srgbClr val="FF0000"/>
                </a:solidFill>
                <a:latin typeface="Arial"/>
                <a:ea typeface="Arial"/>
                <a:cs typeface="Arial"/>
                <a:sym typeface="Arial"/>
              </a:rPr>
              <a:t> out of $4,550,000 (</a:t>
            </a:r>
            <a:r>
              <a:rPr lang="en-US" sz="2400">
                <a:solidFill>
                  <a:srgbClr val="FF0000"/>
                </a:solidFill>
              </a:rPr>
              <a:t>80.04</a:t>
            </a:r>
            <a:r>
              <a:rPr lang="en-US" sz="2400" b="0" i="0" u="none" strike="noStrike" cap="none">
                <a:solidFill>
                  <a:srgbClr val="FF0000"/>
                </a:solidFill>
                <a:latin typeface="Arial"/>
                <a:ea typeface="Arial"/>
                <a:cs typeface="Arial"/>
                <a:sym typeface="Arial"/>
              </a:rPr>
              <a:t>% remaining) </a:t>
            </a:r>
            <a:endParaRPr sz="2400" b="0" i="0" u="none" strike="noStrike" cap="none">
              <a:solidFill>
                <a:srgbClr val="FF0000"/>
              </a:solidFill>
              <a:latin typeface="Arial"/>
              <a:ea typeface="Arial"/>
              <a:cs typeface="Arial"/>
              <a:sym typeface="Arial"/>
            </a:endParaRPr>
          </a:p>
        </p:txBody>
      </p:sp>
      <p:sp>
        <p:nvSpPr>
          <p:cNvPr id="424" name="Google Shape;424;g6d38850b0e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g6d38850b0e_0_8"/>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Grant Funding Update</a:t>
            </a:r>
            <a:endParaRPr/>
          </a:p>
        </p:txBody>
      </p:sp>
      <p:sp>
        <p:nvSpPr>
          <p:cNvPr id="431" name="Google Shape;431;g6d38850b0e_0_8"/>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32" name="Google Shape;432;g6d38850b0e_0_8"/>
          <p:cNvSpPr txBox="1"/>
          <p:nvPr/>
        </p:nvSpPr>
        <p:spPr>
          <a:xfrm>
            <a:off x="0" y="1884550"/>
            <a:ext cx="12006300" cy="3854700"/>
          </a:xfrm>
          <a:prstGeom prst="rect">
            <a:avLst/>
          </a:prstGeom>
          <a:noFill/>
          <a:ln>
            <a:noFill/>
          </a:ln>
        </p:spPr>
        <p:txBody>
          <a:bodyPr spcFirstLastPara="1" wrap="square" lIns="91425" tIns="91425" rIns="91425" bIns="91425" anchor="t" anchorCtr="0">
            <a:noAutofit/>
          </a:bodyPr>
          <a:lstStyle/>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1CADE4"/>
                </a:solidFill>
                <a:latin typeface="Arial"/>
                <a:ea typeface="Arial"/>
                <a:cs typeface="Arial"/>
                <a:sym typeface="Arial"/>
              </a:rPr>
              <a:t>➢ </a:t>
            </a:r>
            <a:r>
              <a:rPr lang="en-US" sz="2400" b="0" i="0" u="none" strike="noStrike" cap="none">
                <a:solidFill>
                  <a:srgbClr val="3F3F3F"/>
                </a:solidFill>
                <a:latin typeface="Arial"/>
                <a:ea typeface="Arial"/>
                <a:cs typeface="Arial"/>
                <a:sym typeface="Arial"/>
              </a:rPr>
              <a:t>Also, please remind LEAs to draw down funds. Our grants division recommends </a:t>
            </a:r>
            <a:r>
              <a:rPr lang="en-US" sz="2400" b="1" i="0" u="sng" strike="noStrike" cap="none">
                <a:solidFill>
                  <a:srgbClr val="3F3F3F"/>
                </a:solidFill>
                <a:latin typeface="Arial"/>
                <a:ea typeface="Arial"/>
                <a:cs typeface="Arial"/>
                <a:sym typeface="Arial"/>
              </a:rPr>
              <a:t>Monthly</a:t>
            </a:r>
            <a:r>
              <a:rPr lang="en-US" sz="2400" b="0" i="0" u="none" strike="noStrike" cap="none">
                <a:solidFill>
                  <a:srgbClr val="3F3F3F"/>
                </a:solidFill>
                <a:latin typeface="Arial"/>
                <a:ea typeface="Arial"/>
                <a:cs typeface="Arial"/>
                <a:sym typeface="Arial"/>
              </a:rPr>
              <a:t> or at a minimum </a:t>
            </a:r>
            <a:r>
              <a:rPr lang="en-US" sz="2400" b="1" i="0" u="sng" strike="noStrike" cap="none">
                <a:solidFill>
                  <a:srgbClr val="3F3F3F"/>
                </a:solidFill>
                <a:latin typeface="Arial"/>
                <a:ea typeface="Arial"/>
                <a:cs typeface="Arial"/>
                <a:sym typeface="Arial"/>
              </a:rPr>
              <a:t>Quarterly</a:t>
            </a:r>
            <a:r>
              <a:rPr lang="en-US" sz="2400" b="0" i="0" u="none" strike="noStrike" cap="none">
                <a:solidFill>
                  <a:srgbClr val="3F3F3F"/>
                </a:solidFill>
                <a:latin typeface="Arial"/>
                <a:ea typeface="Arial"/>
                <a:cs typeface="Arial"/>
                <a:sym typeface="Arial"/>
              </a:rPr>
              <a:t>.</a:t>
            </a: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rgbClr val="000000"/>
              </a:buClr>
              <a:buSzPts val="2400"/>
              <a:buFont typeface="Arial"/>
              <a:buNone/>
            </a:pPr>
            <a:r>
              <a:rPr lang="en-US" sz="2400" b="0" i="0" u="none" strike="noStrike" cap="none">
                <a:solidFill>
                  <a:srgbClr val="3F3F3F"/>
                </a:solidFill>
                <a:latin typeface="Arial"/>
                <a:ea typeface="Arial"/>
                <a:cs typeface="Arial"/>
                <a:sym typeface="Arial"/>
              </a:rPr>
              <a:t>	As of </a:t>
            </a:r>
            <a:r>
              <a:rPr lang="en-US" sz="2400">
                <a:solidFill>
                  <a:srgbClr val="3F3F3F"/>
                </a:solidFill>
              </a:rPr>
              <a:t>March</a:t>
            </a:r>
            <a:r>
              <a:rPr lang="en-US" sz="2400" b="0" i="0" u="none" strike="noStrike" cap="none">
                <a:solidFill>
                  <a:srgbClr val="3F3F3F"/>
                </a:solidFill>
                <a:latin typeface="Arial"/>
                <a:ea typeface="Arial"/>
                <a:cs typeface="Arial"/>
                <a:sym typeface="Arial"/>
              </a:rPr>
              <a:t> 3:</a:t>
            </a:r>
            <a:endParaRPr sz="2400" b="0" i="0" u="none" strike="noStrike" cap="none">
              <a:solidFill>
                <a:srgbClr val="3F3F3F"/>
              </a:solidFill>
              <a:latin typeface="Arial"/>
              <a:ea typeface="Arial"/>
              <a:cs typeface="Arial"/>
              <a:sym typeface="Arial"/>
            </a:endParaRPr>
          </a:p>
          <a:p>
            <a:pPr marL="0" marR="0" lvl="0" indent="0" algn="l" rtl="0">
              <a:lnSpc>
                <a:spcPct val="90000"/>
              </a:lnSpc>
              <a:spcBef>
                <a:spcPts val="0"/>
              </a:spcBef>
              <a:spcAft>
                <a:spcPts val="0"/>
              </a:spcAft>
              <a:buClr>
                <a:schemeClr val="dk1"/>
              </a:buClr>
              <a:buSzPts val="2400"/>
              <a:buFont typeface="Arial"/>
              <a:buNone/>
            </a:pPr>
            <a:endParaRPr sz="2200" b="0" i="0" u="none" strike="noStrike" cap="none">
              <a:solidFill>
                <a:srgbClr val="3F3F3F"/>
              </a:solidFill>
              <a:latin typeface="Arial"/>
              <a:ea typeface="Arial"/>
              <a:cs typeface="Arial"/>
              <a:sym typeface="Arial"/>
            </a:endParaRPr>
          </a:p>
          <a:p>
            <a:pPr marL="914400" marR="0" lvl="0" indent="-381000" algn="l" rtl="0">
              <a:lnSpc>
                <a:spcPct val="90000"/>
              </a:lnSpc>
              <a:spcBef>
                <a:spcPts val="0"/>
              </a:spcBef>
              <a:spcAft>
                <a:spcPts val="0"/>
              </a:spcAft>
              <a:buClr>
                <a:srgbClr val="000000"/>
              </a:buClr>
              <a:buSzPts val="2400"/>
              <a:buFont typeface="Arial"/>
              <a:buChar char="●"/>
            </a:pPr>
            <a:r>
              <a:rPr lang="en-US" sz="2400" b="0" i="0" u="none" strike="noStrike" cap="none">
                <a:solidFill>
                  <a:srgbClr val="000000"/>
                </a:solidFill>
                <a:latin typeface="Arial"/>
                <a:ea typeface="Arial"/>
                <a:cs typeface="Arial"/>
                <a:sym typeface="Arial"/>
              </a:rPr>
              <a:t>LEA School Improvement Grant - $</a:t>
            </a:r>
            <a:r>
              <a:rPr lang="en-US" sz="2400"/>
              <a:t>7,594,051</a:t>
            </a:r>
            <a:r>
              <a:rPr lang="en-US" sz="2400" b="0" i="0" u="none" strike="noStrike" cap="none">
                <a:solidFill>
                  <a:srgbClr val="000000"/>
                </a:solidFill>
                <a:latin typeface="Arial"/>
                <a:ea typeface="Arial"/>
                <a:cs typeface="Arial"/>
                <a:sym typeface="Arial"/>
              </a:rPr>
              <a:t> out of $4</a:t>
            </a:r>
            <a:r>
              <a:rPr lang="en-US" sz="2400"/>
              <a:t>6</a:t>
            </a:r>
            <a:r>
              <a:rPr lang="en-US" sz="2400" b="0" i="0" u="none" strike="noStrike" cap="none">
                <a:solidFill>
                  <a:srgbClr val="000000"/>
                </a:solidFill>
                <a:latin typeface="Arial"/>
                <a:ea typeface="Arial"/>
                <a:cs typeface="Arial"/>
                <a:sym typeface="Arial"/>
              </a:rPr>
              <a:t>,</a:t>
            </a:r>
            <a:r>
              <a:rPr lang="en-US" sz="2400"/>
              <a:t>087</a:t>
            </a:r>
            <a:r>
              <a:rPr lang="en-US" sz="2400" b="0" i="0" u="none" strike="noStrike" cap="none">
                <a:solidFill>
                  <a:srgbClr val="000000"/>
                </a:solidFill>
                <a:latin typeface="Arial"/>
                <a:ea typeface="Arial"/>
                <a:cs typeface="Arial"/>
                <a:sym typeface="Arial"/>
              </a:rPr>
              <a:t>,</a:t>
            </a:r>
            <a:r>
              <a:rPr lang="en-US" sz="2400"/>
              <a:t>439</a:t>
            </a:r>
            <a:r>
              <a:rPr lang="en-US" sz="2400" b="0" i="0" u="none" strike="noStrike" cap="none">
                <a:solidFill>
                  <a:srgbClr val="000000"/>
                </a:solidFill>
                <a:latin typeface="Arial"/>
                <a:ea typeface="Arial"/>
                <a:cs typeface="Arial"/>
                <a:sym typeface="Arial"/>
              </a:rPr>
              <a:t> (</a:t>
            </a:r>
            <a:r>
              <a:rPr lang="en-US" sz="2400"/>
              <a:t>83.53</a:t>
            </a:r>
            <a:r>
              <a:rPr lang="en-US" sz="2400" b="0" i="0" u="none" strike="noStrike" cap="none">
                <a:solidFill>
                  <a:srgbClr val="000000"/>
                </a:solidFill>
                <a:latin typeface="Arial"/>
                <a:ea typeface="Arial"/>
                <a:cs typeface="Arial"/>
                <a:sym typeface="Arial"/>
              </a:rPr>
              <a:t>% remaining)</a:t>
            </a:r>
            <a:endParaRPr sz="2400" b="0" i="0" u="none" strike="noStrike" cap="none">
              <a:solidFill>
                <a:srgbClr val="000000"/>
              </a:solidFill>
              <a:latin typeface="Arial"/>
              <a:ea typeface="Arial"/>
              <a:cs typeface="Arial"/>
              <a:sym typeface="Arial"/>
            </a:endParaRPr>
          </a:p>
        </p:txBody>
      </p:sp>
      <p:sp>
        <p:nvSpPr>
          <p:cNvPr id="433" name="Google Shape;433;g6d38850b0e_0_8"/>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37"/>
        <p:cNvGrpSpPr/>
        <p:nvPr/>
      </p:nvGrpSpPr>
      <p:grpSpPr>
        <a:xfrm>
          <a:off x="0" y="0"/>
          <a:ext cx="0" cy="0"/>
          <a:chOff x="0" y="0"/>
          <a:chExt cx="0" cy="0"/>
        </a:xfrm>
      </p:grpSpPr>
      <p:sp>
        <p:nvSpPr>
          <p:cNvPr id="438" name="Google Shape;438;p46"/>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sz="7200"/>
              <a:t>Upcoming Topics</a:t>
            </a:r>
            <a:endParaRPr sz="7200"/>
          </a:p>
        </p:txBody>
      </p:sp>
      <p:sp>
        <p:nvSpPr>
          <p:cNvPr id="439" name="Google Shape;439;p46"/>
          <p:cNvSpPr txBox="1">
            <a:spLocks noGrp="1"/>
          </p:cNvSpPr>
          <p:nvPr>
            <p:ph type="body" idx="1"/>
          </p:nvPr>
        </p:nvSpPr>
        <p:spPr>
          <a:xfrm>
            <a:off x="1097280" y="4453128"/>
            <a:ext cx="10058400" cy="11430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Keith Thompson, Lizette Ridgeway</a:t>
            </a:r>
            <a:endParaRPr/>
          </a:p>
        </p:txBody>
      </p:sp>
      <p:sp>
        <p:nvSpPr>
          <p:cNvPr id="440" name="Google Shape;440;p4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41" name="Google Shape;441;p4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46"/>
        <p:cNvGrpSpPr/>
        <p:nvPr/>
      </p:nvGrpSpPr>
      <p:grpSpPr>
        <a:xfrm>
          <a:off x="0" y="0"/>
          <a:ext cx="0" cy="0"/>
          <a:chOff x="0" y="0"/>
          <a:chExt cx="0" cy="0"/>
        </a:xfrm>
      </p:grpSpPr>
      <p:sp>
        <p:nvSpPr>
          <p:cNvPr id="447" name="Google Shape;447;g6e5d473391_0_28"/>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000"/>
              <a:buFont typeface="Calibri"/>
              <a:buNone/>
            </a:pPr>
            <a:r>
              <a:rPr lang="en-US"/>
              <a:t>Next TETN...</a:t>
            </a:r>
            <a:endParaRPr/>
          </a:p>
        </p:txBody>
      </p:sp>
      <p:sp>
        <p:nvSpPr>
          <p:cNvPr id="448" name="Google Shape;448;g6e5d473391_0_28"/>
          <p:cNvSpPr txBox="1">
            <a:spLocks noGrp="1"/>
          </p:cNvSpPr>
          <p:nvPr>
            <p:ph type="body" idx="1"/>
          </p:nvPr>
        </p:nvSpPr>
        <p:spPr>
          <a:xfrm>
            <a:off x="1243755" y="1951983"/>
            <a:ext cx="10058400" cy="4513200"/>
          </a:xfrm>
          <a:prstGeom prst="rect">
            <a:avLst/>
          </a:prstGeom>
          <a:noFill/>
          <a:ln>
            <a:noFill/>
          </a:ln>
        </p:spPr>
        <p:txBody>
          <a:bodyPr spcFirstLastPara="1" wrap="square" lIns="0" tIns="45700" rIns="0" bIns="45700" anchor="t" anchorCtr="0">
            <a:noAutofit/>
          </a:bodyPr>
          <a:lstStyle/>
          <a:p>
            <a:pPr marL="457200" lvl="0" indent="0" algn="l" rtl="0">
              <a:lnSpc>
                <a:spcPct val="100000"/>
              </a:lnSpc>
              <a:spcBef>
                <a:spcPts val="0"/>
              </a:spcBef>
              <a:spcAft>
                <a:spcPts val="0"/>
              </a:spcAft>
              <a:buSzPts val="1800"/>
              <a:buNone/>
            </a:pPr>
            <a:endParaRPr sz="1400">
              <a:solidFill>
                <a:schemeClr val="dk1"/>
              </a:solidFill>
              <a:highlight>
                <a:srgbClr val="FFFFFF"/>
              </a:highlight>
              <a:latin typeface="Arial"/>
              <a:ea typeface="Arial"/>
              <a:cs typeface="Arial"/>
              <a:sym typeface="Arial"/>
            </a:endParaRPr>
          </a:p>
          <a:p>
            <a:pPr marL="457200" lvl="0" indent="0" algn="l" rtl="0">
              <a:lnSpc>
                <a:spcPct val="100000"/>
              </a:lnSpc>
              <a:spcBef>
                <a:spcPts val="0"/>
              </a:spcBef>
              <a:spcAft>
                <a:spcPts val="0"/>
              </a:spcAft>
              <a:buSzPts val="1800"/>
              <a:buNone/>
            </a:pPr>
            <a:endParaRPr sz="3000">
              <a:solidFill>
                <a:schemeClr val="dk1"/>
              </a:solidFill>
              <a:highlight>
                <a:srgbClr val="FFFFFF"/>
              </a:highlight>
              <a:latin typeface="Arial"/>
              <a:ea typeface="Arial"/>
              <a:cs typeface="Arial"/>
              <a:sym typeface="Arial"/>
            </a:endParaRPr>
          </a:p>
          <a:p>
            <a:pPr marL="457200" lvl="0" indent="-419100" algn="l" rtl="0">
              <a:lnSpc>
                <a:spcPct val="100000"/>
              </a:lnSpc>
              <a:spcBef>
                <a:spcPts val="0"/>
              </a:spcBef>
              <a:spcAft>
                <a:spcPts val="0"/>
              </a:spcAft>
              <a:buClr>
                <a:schemeClr val="dk1"/>
              </a:buClr>
              <a:buSzPts val="3000"/>
              <a:buFont typeface="Arial"/>
              <a:buChar char="●"/>
            </a:pPr>
            <a:r>
              <a:rPr lang="en-US" sz="3000">
                <a:solidFill>
                  <a:schemeClr val="dk1"/>
                </a:solidFill>
                <a:highlight>
                  <a:srgbClr val="FFFFFF"/>
                </a:highlight>
                <a:latin typeface="Arial"/>
                <a:ea typeface="Arial"/>
                <a:cs typeface="Arial"/>
                <a:sym typeface="Arial"/>
              </a:rPr>
              <a:t>Recap of May Face to Face Meeting</a:t>
            </a:r>
            <a:endParaRPr sz="3000">
              <a:solidFill>
                <a:schemeClr val="dk1"/>
              </a:solidFill>
              <a:highlight>
                <a:srgbClr val="FFFFFF"/>
              </a:highlight>
              <a:latin typeface="Arial"/>
              <a:ea typeface="Arial"/>
              <a:cs typeface="Arial"/>
              <a:sym typeface="Arial"/>
            </a:endParaRPr>
          </a:p>
          <a:p>
            <a:pPr marL="457200" lvl="0" indent="0" algn="l" rtl="0">
              <a:lnSpc>
                <a:spcPct val="100000"/>
              </a:lnSpc>
              <a:spcBef>
                <a:spcPts val="0"/>
              </a:spcBef>
              <a:spcAft>
                <a:spcPts val="0"/>
              </a:spcAft>
              <a:buSzPts val="1800"/>
              <a:buNone/>
            </a:pPr>
            <a:endParaRPr sz="3000">
              <a:solidFill>
                <a:schemeClr val="dk1"/>
              </a:solidFill>
              <a:highlight>
                <a:srgbClr val="FFFFFF"/>
              </a:highlight>
              <a:latin typeface="Arial"/>
              <a:ea typeface="Arial"/>
              <a:cs typeface="Arial"/>
              <a:sym typeface="Arial"/>
            </a:endParaRPr>
          </a:p>
          <a:p>
            <a:pPr marL="457200" lvl="0" indent="-419100" algn="l" rtl="0">
              <a:lnSpc>
                <a:spcPct val="100000"/>
              </a:lnSpc>
              <a:spcBef>
                <a:spcPts val="0"/>
              </a:spcBef>
              <a:spcAft>
                <a:spcPts val="0"/>
              </a:spcAft>
              <a:buClr>
                <a:schemeClr val="dk1"/>
              </a:buClr>
              <a:buSzPts val="3000"/>
              <a:buFont typeface="Arial"/>
              <a:buChar char="●"/>
            </a:pPr>
            <a:r>
              <a:rPr lang="en-US" sz="3000">
                <a:solidFill>
                  <a:schemeClr val="dk1"/>
                </a:solidFill>
                <a:highlight>
                  <a:srgbClr val="FFFFFF"/>
                </a:highlight>
                <a:latin typeface="Arial"/>
                <a:ea typeface="Arial"/>
                <a:cs typeface="Arial"/>
                <a:sym typeface="Arial"/>
              </a:rPr>
              <a:t>Supporting Campuses in Progress 3 Submissions </a:t>
            </a:r>
            <a:endParaRPr sz="3000">
              <a:solidFill>
                <a:schemeClr val="dk1"/>
              </a:solidFill>
              <a:highlight>
                <a:srgbClr val="FFFFFF"/>
              </a:highlight>
              <a:latin typeface="Arial"/>
              <a:ea typeface="Arial"/>
              <a:cs typeface="Arial"/>
              <a:sym typeface="Arial"/>
            </a:endParaRPr>
          </a:p>
          <a:p>
            <a:pPr marL="0" lvl="0" indent="0" algn="l" rtl="0">
              <a:lnSpc>
                <a:spcPct val="100000"/>
              </a:lnSpc>
              <a:spcBef>
                <a:spcPts val="0"/>
              </a:spcBef>
              <a:spcAft>
                <a:spcPts val="0"/>
              </a:spcAft>
              <a:buNone/>
            </a:pPr>
            <a:endParaRPr sz="1100">
              <a:solidFill>
                <a:schemeClr val="dk1"/>
              </a:solidFill>
              <a:latin typeface="Arial"/>
              <a:ea typeface="Arial"/>
              <a:cs typeface="Arial"/>
              <a:sym typeface="Arial"/>
            </a:endParaRPr>
          </a:p>
          <a:p>
            <a:pPr marL="0" lvl="0" indent="0" algn="l" rtl="0">
              <a:lnSpc>
                <a:spcPct val="100000"/>
              </a:lnSpc>
              <a:spcBef>
                <a:spcPts val="0"/>
              </a:spcBef>
              <a:spcAft>
                <a:spcPts val="0"/>
              </a:spcAft>
              <a:buSzPts val="1800"/>
              <a:buNone/>
            </a:pPr>
            <a:endParaRPr sz="1400">
              <a:solidFill>
                <a:schemeClr val="dk1"/>
              </a:solidFill>
              <a:highlight>
                <a:srgbClr val="FFFFFF"/>
              </a:highlight>
              <a:latin typeface="Arial"/>
              <a:ea typeface="Arial"/>
              <a:cs typeface="Arial"/>
              <a:sym typeface="Arial"/>
            </a:endParaRPr>
          </a:p>
        </p:txBody>
      </p:sp>
      <p:sp>
        <p:nvSpPr>
          <p:cNvPr id="449" name="Google Shape;449;g6e5d473391_0_28"/>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50" name="Google Shape;450;g6e5d473391_0_28"/>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endParaRPr sz="4000">
              <a:solidFill>
                <a:schemeClr val="lt1"/>
              </a:solidFill>
              <a:latin typeface="Calibri"/>
              <a:ea typeface="Calibri"/>
              <a:cs typeface="Calibri"/>
              <a:sym typeface="Calibri"/>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sp>
        <p:nvSpPr>
          <p:cNvPr id="456" name="Google Shape;456;p50"/>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SzPts val="1800"/>
              <a:buNone/>
            </a:pPr>
            <a:r>
              <a:rPr lang="en-US">
                <a:solidFill>
                  <a:srgbClr val="434343"/>
                </a:solidFill>
              </a:rPr>
              <a:t>General Communication: The Weekly Newsletter </a:t>
            </a:r>
            <a:endParaRPr>
              <a:solidFill>
                <a:srgbClr val="434343"/>
              </a:solidFill>
            </a:endParaRPr>
          </a:p>
        </p:txBody>
      </p:sp>
      <p:sp>
        <p:nvSpPr>
          <p:cNvPr id="457" name="Google Shape;457;p50"/>
          <p:cNvSpPr txBox="1">
            <a:spLocks noGrp="1"/>
          </p:cNvSpPr>
          <p:nvPr>
            <p:ph type="body" idx="1"/>
          </p:nvPr>
        </p:nvSpPr>
        <p:spPr>
          <a:xfrm>
            <a:off x="832680" y="1843058"/>
            <a:ext cx="10058400" cy="4513200"/>
          </a:xfrm>
          <a:prstGeom prst="rect">
            <a:avLst/>
          </a:prstGeom>
          <a:noFill/>
          <a:ln>
            <a:noFill/>
          </a:ln>
        </p:spPr>
        <p:txBody>
          <a:bodyPr spcFirstLastPara="1" wrap="square" lIns="0" tIns="45700" rIns="0" bIns="45700" anchor="t" anchorCtr="0">
            <a:noAutofit/>
          </a:bodyPr>
          <a:lstStyle/>
          <a:p>
            <a:pPr marL="91440" lvl="0" indent="0" algn="l" rtl="0">
              <a:lnSpc>
                <a:spcPct val="100000"/>
              </a:lnSpc>
              <a:spcBef>
                <a:spcPts val="0"/>
              </a:spcBef>
              <a:spcAft>
                <a:spcPts val="0"/>
              </a:spcAft>
              <a:buSzPts val="1800"/>
              <a:buNone/>
            </a:pPr>
            <a:endParaRPr sz="1100" b="1">
              <a:solidFill>
                <a:schemeClr val="dk1"/>
              </a:solidFill>
            </a:endParaRPr>
          </a:p>
          <a:p>
            <a:pPr marL="384048" lvl="1" indent="-220980" algn="l" rtl="0">
              <a:lnSpc>
                <a:spcPct val="100000"/>
              </a:lnSpc>
              <a:spcBef>
                <a:spcPts val="0"/>
              </a:spcBef>
              <a:spcAft>
                <a:spcPts val="0"/>
              </a:spcAft>
              <a:buClr>
                <a:srgbClr val="000000"/>
              </a:buClr>
              <a:buSzPts val="2400"/>
              <a:buChar char="◦"/>
            </a:pPr>
            <a:r>
              <a:rPr lang="en-US" sz="2400">
                <a:solidFill>
                  <a:srgbClr val="000000"/>
                </a:solidFill>
              </a:rPr>
              <a:t>Remember, it is the source of all relevant and timely information.</a:t>
            </a:r>
            <a:endParaRPr sz="2400">
              <a:solidFill>
                <a:srgbClr val="000000"/>
              </a:solidFill>
            </a:endParaRPr>
          </a:p>
          <a:p>
            <a:pPr marL="384048" lvl="0" indent="0" algn="l" rtl="0">
              <a:lnSpc>
                <a:spcPct val="100000"/>
              </a:lnSpc>
              <a:spcBef>
                <a:spcPts val="0"/>
              </a:spcBef>
              <a:spcAft>
                <a:spcPts val="0"/>
              </a:spcAft>
              <a:buSzPts val="1800"/>
              <a:buNone/>
            </a:pPr>
            <a:endParaRPr sz="2400">
              <a:solidFill>
                <a:srgbClr val="000000"/>
              </a:solidFill>
            </a:endParaRPr>
          </a:p>
          <a:p>
            <a:pPr marL="384048" lvl="1" indent="-220980" algn="l" rtl="0">
              <a:lnSpc>
                <a:spcPct val="100000"/>
              </a:lnSpc>
              <a:spcBef>
                <a:spcPts val="0"/>
              </a:spcBef>
              <a:spcAft>
                <a:spcPts val="0"/>
              </a:spcAft>
              <a:buClr>
                <a:srgbClr val="000000"/>
              </a:buClr>
              <a:buSzPts val="2400"/>
              <a:buChar char="◦"/>
            </a:pPr>
            <a:r>
              <a:rPr lang="en-US" sz="2400">
                <a:solidFill>
                  <a:srgbClr val="000000"/>
                </a:solidFill>
              </a:rPr>
              <a:t>It will continue to come from the SI division mailbox in standard email form.</a:t>
            </a:r>
            <a:endParaRPr sz="2400">
              <a:solidFill>
                <a:srgbClr val="000000"/>
              </a:solidFill>
            </a:endParaRPr>
          </a:p>
          <a:p>
            <a:pPr marL="914400" lvl="0" indent="0" algn="l" rtl="0">
              <a:lnSpc>
                <a:spcPct val="100000"/>
              </a:lnSpc>
              <a:spcBef>
                <a:spcPts val="0"/>
              </a:spcBef>
              <a:spcAft>
                <a:spcPts val="0"/>
              </a:spcAft>
              <a:buSzPts val="1800"/>
              <a:buNone/>
            </a:pPr>
            <a:endParaRPr sz="2400">
              <a:solidFill>
                <a:srgbClr val="000000"/>
              </a:solidFill>
            </a:endParaRPr>
          </a:p>
          <a:p>
            <a:pPr marL="384048" lvl="1" indent="-220980" algn="l" rtl="0">
              <a:lnSpc>
                <a:spcPct val="100000"/>
              </a:lnSpc>
              <a:spcBef>
                <a:spcPts val="0"/>
              </a:spcBef>
              <a:spcAft>
                <a:spcPts val="0"/>
              </a:spcAft>
              <a:buClr>
                <a:srgbClr val="000000"/>
              </a:buClr>
              <a:buSzPts val="2400"/>
              <a:buChar char="◦"/>
            </a:pPr>
            <a:r>
              <a:rPr lang="en-US" sz="2400">
                <a:solidFill>
                  <a:srgbClr val="000000"/>
                </a:solidFill>
              </a:rPr>
              <a:t>It will be sent to SI Leads- who are asked to forward it to ESC SI teams and ESC ESFFs</a:t>
            </a:r>
            <a:endParaRPr sz="2400">
              <a:solidFill>
                <a:srgbClr val="000000"/>
              </a:solidFill>
            </a:endParaRPr>
          </a:p>
          <a:p>
            <a:pPr marL="0" lvl="0" indent="0" algn="l" rtl="0">
              <a:lnSpc>
                <a:spcPct val="100000"/>
              </a:lnSpc>
              <a:spcBef>
                <a:spcPts val="0"/>
              </a:spcBef>
              <a:spcAft>
                <a:spcPts val="0"/>
              </a:spcAft>
              <a:buSzPts val="1800"/>
              <a:buNone/>
            </a:pPr>
            <a:endParaRPr sz="2400"/>
          </a:p>
        </p:txBody>
      </p:sp>
      <p:sp>
        <p:nvSpPr>
          <p:cNvPr id="458" name="Google Shape;458;p5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59" name="Google Shape;459;p5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A021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Google Shape;465;p51"/>
          <p:cNvSpPr txBox="1">
            <a:spLocks noGrp="1"/>
          </p:cNvSpPr>
          <p:nvPr>
            <p:ph type="title"/>
          </p:nvPr>
        </p:nvSpPr>
        <p:spPr>
          <a:xfrm>
            <a:off x="174171" y="262998"/>
            <a:ext cx="12017828" cy="145075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400"/>
              <a:buFont typeface="Calibri"/>
              <a:buNone/>
            </a:pPr>
            <a:r>
              <a:rPr lang="en-US" sz="4400"/>
              <a:t>Questions</a:t>
            </a:r>
            <a:endParaRPr/>
          </a:p>
        </p:txBody>
      </p:sp>
      <p:sp>
        <p:nvSpPr>
          <p:cNvPr id="466" name="Google Shape;466;p51"/>
          <p:cNvSpPr/>
          <p:nvPr/>
        </p:nvSpPr>
        <p:spPr>
          <a:xfrm>
            <a:off x="0" y="6243419"/>
            <a:ext cx="12192000" cy="70788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endParaRPr sz="1400" b="0" i="0" u="none" strike="noStrike" cap="none">
              <a:solidFill>
                <a:srgbClr val="000000"/>
              </a:solidFill>
              <a:latin typeface="Arial"/>
              <a:ea typeface="Arial"/>
              <a:cs typeface="Arial"/>
              <a:sym typeface="Arial"/>
            </a:endParaRPr>
          </a:p>
        </p:txBody>
      </p:sp>
      <p:sp>
        <p:nvSpPr>
          <p:cNvPr id="467" name="Google Shape;467;p51"/>
          <p:cNvSpPr txBox="1">
            <a:spLocks noGrp="1"/>
          </p:cNvSpPr>
          <p:nvPr>
            <p:ph type="body" idx="1"/>
          </p:nvPr>
        </p:nvSpPr>
        <p:spPr>
          <a:xfrm>
            <a:off x="1097280" y="1764088"/>
            <a:ext cx="10058400" cy="4479300"/>
          </a:xfrm>
          <a:prstGeom prst="rect">
            <a:avLst/>
          </a:prstGeom>
          <a:noFill/>
          <a:ln>
            <a:noFill/>
          </a:ln>
        </p:spPr>
        <p:txBody>
          <a:bodyPr spcFirstLastPara="1" wrap="square" lIns="0" tIns="45700" rIns="0" bIns="45700" anchor="t" anchorCtr="0">
            <a:noAutofit/>
          </a:bodyPr>
          <a:lstStyle/>
          <a:p>
            <a:pPr marL="91440" lvl="0" indent="-152400" algn="ctr" rtl="0">
              <a:lnSpc>
                <a:spcPct val="90000"/>
              </a:lnSpc>
              <a:spcBef>
                <a:spcPts val="0"/>
              </a:spcBef>
              <a:spcAft>
                <a:spcPts val="0"/>
              </a:spcAft>
              <a:buSzPts val="2400"/>
              <a:buFont typeface="Arial"/>
              <a:buChar char=" "/>
            </a:pPr>
            <a:r>
              <a:rPr lang="en-US" sz="2400">
                <a:latin typeface="Arial"/>
                <a:ea typeface="Arial"/>
                <a:cs typeface="Arial"/>
                <a:sym typeface="Arial"/>
              </a:rPr>
              <a:t>firstname.lastname@tea.texas.gov</a:t>
            </a:r>
            <a:endParaRPr sz="2400">
              <a:latin typeface="Arial"/>
              <a:ea typeface="Arial"/>
              <a:cs typeface="Arial"/>
              <a:sym typeface="Arial"/>
            </a:endParaRPr>
          </a:p>
          <a:p>
            <a:pPr marL="91440" lvl="0" indent="60960" algn="l" rtl="0">
              <a:lnSpc>
                <a:spcPct val="90000"/>
              </a:lnSpc>
              <a:spcBef>
                <a:spcPts val="1400"/>
              </a:spcBef>
              <a:spcAft>
                <a:spcPts val="0"/>
              </a:spcAft>
              <a:buSzPts val="2400"/>
              <a:buFont typeface="Arial"/>
              <a:buNone/>
            </a:pPr>
            <a:endParaRPr sz="2400">
              <a:latin typeface="Arial"/>
              <a:ea typeface="Arial"/>
              <a:cs typeface="Arial"/>
              <a:sym typeface="Arial"/>
            </a:endParaRPr>
          </a:p>
          <a:p>
            <a:pPr marL="91440" lvl="0" indent="-152400" algn="l" rtl="0">
              <a:lnSpc>
                <a:spcPct val="115000"/>
              </a:lnSpc>
              <a:spcBef>
                <a:spcPts val="0"/>
              </a:spcBef>
              <a:spcAft>
                <a:spcPts val="0"/>
              </a:spcAft>
              <a:buClr>
                <a:schemeClr val="dk1"/>
              </a:buClr>
              <a:buSzPts val="2400"/>
              <a:buFont typeface="Arial"/>
              <a:buChar char=" "/>
            </a:pPr>
            <a:r>
              <a:rPr lang="en-US" sz="2400" b="1">
                <a:latin typeface="Arial"/>
                <a:ea typeface="Arial"/>
                <a:cs typeface="Arial"/>
                <a:sym typeface="Arial"/>
              </a:rPr>
              <a:t>Connor Grady: </a:t>
            </a:r>
            <a:r>
              <a:rPr lang="en-US" sz="2400">
                <a:latin typeface="Arial"/>
                <a:ea typeface="Arial"/>
                <a:cs typeface="Arial"/>
                <a:sym typeface="Arial"/>
              </a:rPr>
              <a:t>1, 2, 3, 4, 9, 14, 15</a:t>
            </a:r>
            <a:endParaRPr sz="2400">
              <a:latin typeface="Arial"/>
              <a:ea typeface="Arial"/>
              <a:cs typeface="Arial"/>
              <a:sym typeface="Arial"/>
            </a:endParaRPr>
          </a:p>
          <a:p>
            <a:pPr marL="91440" lvl="0" indent="-152400" algn="l" rtl="0">
              <a:lnSpc>
                <a:spcPct val="115000"/>
              </a:lnSpc>
              <a:spcBef>
                <a:spcPts val="0"/>
              </a:spcBef>
              <a:spcAft>
                <a:spcPts val="0"/>
              </a:spcAft>
              <a:buClr>
                <a:schemeClr val="dk1"/>
              </a:buClr>
              <a:buSzPts val="2400"/>
              <a:buFont typeface="Arial"/>
              <a:buChar char=" "/>
            </a:pPr>
            <a:r>
              <a:rPr lang="en-US" sz="2400" b="1">
                <a:latin typeface="Arial"/>
                <a:ea typeface="Arial"/>
                <a:cs typeface="Arial"/>
                <a:sym typeface="Arial"/>
              </a:rPr>
              <a:t>Michele O’Donnell:</a:t>
            </a:r>
            <a:r>
              <a:rPr lang="en-US" sz="2400">
                <a:latin typeface="Arial"/>
                <a:ea typeface="Arial"/>
                <a:cs typeface="Arial"/>
                <a:sym typeface="Arial"/>
              </a:rPr>
              <a:t> 6, 7, 10, 17</a:t>
            </a:r>
            <a:endParaRPr sz="2400">
              <a:latin typeface="Arial"/>
              <a:ea typeface="Arial"/>
              <a:cs typeface="Arial"/>
              <a:sym typeface="Arial"/>
            </a:endParaRPr>
          </a:p>
          <a:p>
            <a:pPr marL="91440" lvl="0" indent="-152400" algn="l" rtl="0">
              <a:lnSpc>
                <a:spcPct val="115000"/>
              </a:lnSpc>
              <a:spcBef>
                <a:spcPts val="0"/>
              </a:spcBef>
              <a:spcAft>
                <a:spcPts val="0"/>
              </a:spcAft>
              <a:buClr>
                <a:schemeClr val="dk1"/>
              </a:buClr>
              <a:buSzPts val="2400"/>
              <a:buFont typeface="Arial"/>
              <a:buChar char=" "/>
            </a:pPr>
            <a:r>
              <a:rPr lang="en-US" sz="2400" b="1">
                <a:latin typeface="Arial"/>
                <a:ea typeface="Arial"/>
                <a:cs typeface="Arial"/>
                <a:sym typeface="Arial"/>
              </a:rPr>
              <a:t>Joanne Crompton: </a:t>
            </a:r>
            <a:r>
              <a:rPr lang="en-US" sz="2400">
                <a:latin typeface="Arial"/>
                <a:ea typeface="Arial"/>
                <a:cs typeface="Arial"/>
                <a:sym typeface="Arial"/>
              </a:rPr>
              <a:t>8, 13, 18, 19, 20</a:t>
            </a:r>
            <a:endParaRPr sz="2400">
              <a:latin typeface="Arial"/>
              <a:ea typeface="Arial"/>
              <a:cs typeface="Arial"/>
              <a:sym typeface="Arial"/>
            </a:endParaRPr>
          </a:p>
          <a:p>
            <a:pPr marL="91440" lvl="0" indent="-152400" algn="l" rtl="0">
              <a:lnSpc>
                <a:spcPct val="115000"/>
              </a:lnSpc>
              <a:spcBef>
                <a:spcPts val="0"/>
              </a:spcBef>
              <a:spcAft>
                <a:spcPts val="0"/>
              </a:spcAft>
              <a:buClr>
                <a:schemeClr val="dk1"/>
              </a:buClr>
              <a:buSzPts val="2400"/>
              <a:buFont typeface="Arial"/>
              <a:buChar char=" "/>
            </a:pPr>
            <a:r>
              <a:rPr lang="en-US" sz="2400" b="1">
                <a:latin typeface="Arial"/>
                <a:ea typeface="Arial"/>
                <a:cs typeface="Arial"/>
                <a:sym typeface="Arial"/>
              </a:rPr>
              <a:t>Ashley Mezger: </a:t>
            </a:r>
            <a:r>
              <a:rPr lang="en-US" sz="2400">
                <a:latin typeface="Arial"/>
                <a:ea typeface="Arial"/>
                <a:cs typeface="Arial"/>
                <a:sym typeface="Arial"/>
              </a:rPr>
              <a:t> 5, 11, 12, 16</a:t>
            </a:r>
            <a:endParaRPr sz="2400">
              <a:latin typeface="Arial"/>
              <a:ea typeface="Arial"/>
              <a:cs typeface="Arial"/>
              <a:sym typeface="Arial"/>
            </a:endParaRPr>
          </a:p>
          <a:p>
            <a:pPr marL="0" lvl="0" indent="0" algn="l" rtl="0">
              <a:lnSpc>
                <a:spcPct val="90000"/>
              </a:lnSpc>
              <a:spcBef>
                <a:spcPts val="1400"/>
              </a:spcBef>
              <a:spcAft>
                <a:spcPts val="0"/>
              </a:spcAft>
              <a:buSzPts val="1800"/>
              <a:buNone/>
            </a:pPr>
            <a:endParaRPr sz="1400"/>
          </a:p>
          <a:p>
            <a:pPr marL="91440" lvl="0" indent="0" algn="l" rtl="0">
              <a:lnSpc>
                <a:spcPct val="90000"/>
              </a:lnSpc>
              <a:spcBef>
                <a:spcPts val="1400"/>
              </a:spcBef>
              <a:spcAft>
                <a:spcPts val="0"/>
              </a:spcAft>
              <a:buSzPts val="2000"/>
              <a:buNone/>
            </a:pPr>
            <a:endParaRPr sz="1400"/>
          </a:p>
        </p:txBody>
      </p:sp>
      <p:sp>
        <p:nvSpPr>
          <p:cNvPr id="468" name="Google Shape;468;p51"/>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b="0" i="0" u="none" strike="noStrike" cap="none">
                <a:solidFill>
                  <a:schemeClr val="lt1"/>
                </a:solidFill>
                <a:latin typeface="Calibri"/>
                <a:ea typeface="Calibri"/>
                <a:cs typeface="Calibri"/>
                <a:sym typeface="Calibri"/>
              </a:rPr>
              <a:t> A021</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3"/>
          <p:cNvSpPr txBox="1">
            <a:spLocks noGrp="1"/>
          </p:cNvSpPr>
          <p:nvPr>
            <p:ph type="title"/>
          </p:nvPr>
        </p:nvSpPr>
        <p:spPr>
          <a:xfrm>
            <a:off x="1097280" y="286603"/>
            <a:ext cx="100584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SzPts val="1800"/>
              <a:buNone/>
            </a:pPr>
            <a:r>
              <a:rPr lang="en-US"/>
              <a:t>Celebrations</a:t>
            </a:r>
            <a:endParaRPr/>
          </a:p>
        </p:txBody>
      </p:sp>
      <p:pic>
        <p:nvPicPr>
          <p:cNvPr id="155" name="Google Shape;155;p3"/>
          <p:cNvPicPr preferRelativeResize="0"/>
          <p:nvPr/>
        </p:nvPicPr>
        <p:blipFill rotWithShape="1">
          <a:blip r:embed="rId3">
            <a:alphaModFix/>
          </a:blip>
          <a:srcRect b="8941"/>
          <a:stretch/>
        </p:blipFill>
        <p:spPr>
          <a:xfrm>
            <a:off x="10445525" y="4960925"/>
            <a:ext cx="1620600" cy="1591900"/>
          </a:xfrm>
          <a:prstGeom prst="rect">
            <a:avLst/>
          </a:prstGeom>
          <a:noFill/>
          <a:ln>
            <a:noFill/>
          </a:ln>
        </p:spPr>
      </p:pic>
      <p:sp>
        <p:nvSpPr>
          <p:cNvPr id="156" name="Google Shape;156;p3"/>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E273 </a:t>
            </a:r>
            <a:endParaRPr sz="1400" b="0" i="0" u="none" strike="noStrike" cap="none">
              <a:solidFill>
                <a:srgbClr val="000000"/>
              </a:solidFill>
              <a:latin typeface="Arial"/>
              <a:ea typeface="Arial"/>
              <a:cs typeface="Arial"/>
              <a:sym typeface="Arial"/>
            </a:endParaRPr>
          </a:p>
        </p:txBody>
      </p:sp>
      <p:sp>
        <p:nvSpPr>
          <p:cNvPr id="157" name="Google Shape;157;p3"/>
          <p:cNvSpPr txBox="1"/>
          <p:nvPr/>
        </p:nvSpPr>
        <p:spPr>
          <a:xfrm>
            <a:off x="477650" y="2181700"/>
            <a:ext cx="11155800" cy="3045900"/>
          </a:xfrm>
          <a:prstGeom prst="rect">
            <a:avLst/>
          </a:prstGeom>
          <a:noFill/>
          <a:ln>
            <a:noFill/>
          </a:ln>
        </p:spPr>
        <p:txBody>
          <a:bodyPr spcFirstLastPara="1" wrap="square" lIns="91425" tIns="91425" rIns="91425" bIns="91425" anchor="t" anchorCtr="0">
            <a:noAutofit/>
          </a:bodyPr>
          <a:lstStyle/>
          <a:p>
            <a:pPr marL="457200" marR="0" lvl="0" indent="-381000" algn="l" rtl="0">
              <a:lnSpc>
                <a:spcPct val="100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Shout out to Region 10 for the work their team is doing in terms of calibrating on ESF Final Summary Reports and for sharing best practices for time management with us!</a:t>
            </a:r>
            <a:endParaRPr sz="240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endParaRPr sz="2400">
              <a:solidFill>
                <a:schemeClr val="dk1"/>
              </a:solidFill>
              <a:latin typeface="Calibri"/>
              <a:ea typeface="Calibri"/>
              <a:cs typeface="Calibri"/>
              <a:sym typeface="Calibri"/>
            </a:endParaRPr>
          </a:p>
          <a:p>
            <a:pPr marL="457200" lvl="0" indent="-381000" algn="l" rtl="0">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Shout out to Regions 12, 14, and 20 for sharing their approach to using FOI Data as a means of continuous improvement.</a:t>
            </a:r>
            <a:endParaRPr sz="2400">
              <a:solidFill>
                <a:schemeClr val="dk1"/>
              </a:solidFill>
              <a:latin typeface="Calibri"/>
              <a:ea typeface="Calibri"/>
              <a:cs typeface="Calibri"/>
              <a:sym typeface="Calibri"/>
            </a:endParaRPr>
          </a:p>
          <a:p>
            <a:pPr marL="457200" lvl="0" indent="0" algn="l" rtl="0">
              <a:lnSpc>
                <a:spcPct val="115000"/>
              </a:lnSpc>
              <a:spcBef>
                <a:spcPts val="0"/>
              </a:spcBef>
              <a:spcAft>
                <a:spcPts val="0"/>
              </a:spcAft>
              <a:buNone/>
            </a:pPr>
            <a:endParaRPr sz="2400">
              <a:solidFill>
                <a:schemeClr val="dk1"/>
              </a:solidFill>
              <a:latin typeface="Calibri"/>
              <a:ea typeface="Calibri"/>
              <a:cs typeface="Calibri"/>
              <a:sym typeface="Calibri"/>
            </a:endParaRPr>
          </a:p>
          <a:p>
            <a:pPr marL="457200" lvl="0" indent="-381000" algn="l" rtl="0">
              <a:lnSpc>
                <a:spcPct val="115000"/>
              </a:lnSpc>
              <a:spcBef>
                <a:spcPts val="0"/>
              </a:spcBef>
              <a:spcAft>
                <a:spcPts val="0"/>
              </a:spcAft>
              <a:buClr>
                <a:schemeClr val="dk1"/>
              </a:buClr>
              <a:buSzPts val="2400"/>
              <a:buFont typeface="Calibri"/>
              <a:buChar char="●"/>
            </a:pPr>
            <a:r>
              <a:rPr lang="en-US" sz="2400">
                <a:solidFill>
                  <a:schemeClr val="dk1"/>
                </a:solidFill>
                <a:latin typeface="Calibri"/>
                <a:ea typeface="Calibri"/>
                <a:cs typeface="Calibri"/>
                <a:sym typeface="Calibri"/>
              </a:rPr>
              <a:t>Shout out to everyone for your collaboration with SI Specialists in regard to Progress 2 Submission calls!</a:t>
            </a:r>
            <a:endParaRPr sz="240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None/>
            </a:pPr>
            <a:endParaRPr sz="24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4"/>
          <p:cNvSpPr txBox="1">
            <a:spLocks noGrp="1"/>
          </p:cNvSpPr>
          <p:nvPr>
            <p:ph type="title"/>
          </p:nvPr>
        </p:nvSpPr>
        <p:spPr>
          <a:xfrm>
            <a:off x="1097280" y="758952"/>
            <a:ext cx="10058400" cy="356616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Calendar</a:t>
            </a:r>
            <a:endParaRPr/>
          </a:p>
        </p:txBody>
      </p:sp>
      <p:sp>
        <p:nvSpPr>
          <p:cNvPr id="164" name="Google Shape;164;p4"/>
          <p:cNvSpPr txBox="1">
            <a:spLocks noGrp="1"/>
          </p:cNvSpPr>
          <p:nvPr>
            <p:ph type="body" idx="1"/>
          </p:nvPr>
        </p:nvSpPr>
        <p:spPr>
          <a:xfrm>
            <a:off x="1097275" y="4325099"/>
            <a:ext cx="10058400" cy="1271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Presenter: Nicole Seltman</a:t>
            </a:r>
            <a:endParaRPr/>
          </a:p>
        </p:txBody>
      </p:sp>
      <p:sp>
        <p:nvSpPr>
          <p:cNvPr id="165" name="Google Shape;165;p4"/>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4000"/>
              <a:buFont typeface="Arial"/>
              <a:buNone/>
            </a:pPr>
            <a:r>
              <a:rPr lang="en-US" sz="4000" b="0" i="0" u="none" strike="noStrike" cap="none">
                <a:solidFill>
                  <a:schemeClr val="lt1"/>
                </a:solidFill>
                <a:latin typeface="Calibri"/>
                <a:ea typeface="Calibri"/>
                <a:cs typeface="Calibri"/>
                <a:sym typeface="Calibri"/>
              </a:rPr>
              <a:t>SLIDO.COM EVENT CODE: E273 </a:t>
            </a:r>
            <a:endParaRPr sz="14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7d489e43f7_3_0"/>
          <p:cNvSpPr txBox="1"/>
          <p:nvPr/>
        </p:nvSpPr>
        <p:spPr>
          <a:xfrm>
            <a:off x="66888" y="3325924"/>
            <a:ext cx="1218900" cy="522300"/>
          </a:xfrm>
          <a:prstGeom prst="rect">
            <a:avLst/>
          </a:prstGeom>
          <a:noFill/>
          <a:ln>
            <a:noFill/>
          </a:ln>
        </p:spPr>
        <p:txBody>
          <a:bodyPr spcFirstLastPara="1" wrap="square" lIns="20300" tIns="20300" rIns="20300" bIns="20300" anchor="ctr" anchorCtr="0">
            <a:noAutofit/>
          </a:bodyPr>
          <a:lstStyle/>
          <a:p>
            <a:pPr marL="0" marR="0" lvl="0" indent="0" algn="ctr" rtl="0">
              <a:lnSpc>
                <a:spcPct val="90000"/>
              </a:lnSpc>
              <a:spcBef>
                <a:spcPts val="0"/>
              </a:spcBef>
              <a:spcAft>
                <a:spcPts val="0"/>
              </a:spcAft>
              <a:buClr>
                <a:schemeClr val="lt1"/>
              </a:buClr>
              <a:buSzPts val="3200"/>
              <a:buFont typeface="Calibri"/>
              <a:buNone/>
            </a:pPr>
            <a:r>
              <a:rPr lang="en-US" sz="3200" b="0" i="0" u="none" strike="noStrike" cap="none">
                <a:solidFill>
                  <a:schemeClr val="lt1"/>
                </a:solidFill>
                <a:latin typeface="Calibri"/>
                <a:ea typeface="Calibri"/>
                <a:cs typeface="Calibri"/>
                <a:sym typeface="Calibri"/>
              </a:rPr>
              <a:t>Feb</a:t>
            </a:r>
            <a:endParaRPr sz="1400" b="0" i="0" u="none" strike="noStrike" cap="none">
              <a:solidFill>
                <a:srgbClr val="000000"/>
              </a:solidFill>
              <a:latin typeface="Arial"/>
              <a:ea typeface="Arial"/>
              <a:cs typeface="Arial"/>
              <a:sym typeface="Arial"/>
            </a:endParaRPr>
          </a:p>
        </p:txBody>
      </p:sp>
      <p:sp>
        <p:nvSpPr>
          <p:cNvPr id="172" name="Google Shape;172;g7d489e43f7_3_0"/>
          <p:cNvSpPr txBox="1"/>
          <p:nvPr/>
        </p:nvSpPr>
        <p:spPr>
          <a:xfrm>
            <a:off x="64046" y="1488186"/>
            <a:ext cx="1218900" cy="522300"/>
          </a:xfrm>
          <a:prstGeom prst="rect">
            <a:avLst/>
          </a:prstGeom>
          <a:noFill/>
          <a:ln>
            <a:noFill/>
          </a:ln>
        </p:spPr>
        <p:txBody>
          <a:bodyPr spcFirstLastPara="1" wrap="square" lIns="20300" tIns="20300" rIns="20300" bIns="20300" anchor="ctr" anchorCtr="0">
            <a:noAutofit/>
          </a:bodyPr>
          <a:lstStyle/>
          <a:p>
            <a:pPr marL="0" marR="0" lvl="0" indent="0" algn="ctr" rtl="0">
              <a:lnSpc>
                <a:spcPct val="90000"/>
              </a:lnSpc>
              <a:spcBef>
                <a:spcPts val="0"/>
              </a:spcBef>
              <a:spcAft>
                <a:spcPts val="0"/>
              </a:spcAft>
              <a:buClr>
                <a:schemeClr val="lt1"/>
              </a:buClr>
              <a:buSzPts val="3200"/>
              <a:buFont typeface="Calibri"/>
              <a:buNone/>
            </a:pPr>
            <a:r>
              <a:rPr lang="en-US" sz="3200" b="0" i="0" u="none" strike="noStrike" cap="none">
                <a:solidFill>
                  <a:schemeClr val="lt1"/>
                </a:solidFill>
                <a:latin typeface="Calibri"/>
                <a:ea typeface="Calibri"/>
                <a:cs typeface="Calibri"/>
                <a:sym typeface="Calibri"/>
              </a:rPr>
              <a:t>Jan</a:t>
            </a:r>
            <a:endParaRPr sz="1400" b="0" i="0" u="none" strike="noStrike" cap="none">
              <a:solidFill>
                <a:srgbClr val="000000"/>
              </a:solidFill>
              <a:latin typeface="Arial"/>
              <a:ea typeface="Arial"/>
              <a:cs typeface="Arial"/>
              <a:sym typeface="Arial"/>
            </a:endParaRPr>
          </a:p>
        </p:txBody>
      </p:sp>
      <p:sp>
        <p:nvSpPr>
          <p:cNvPr id="173" name="Google Shape;173;g7d489e43f7_3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4000"/>
              <a:buFont typeface="Arial"/>
              <a:buNone/>
            </a:pPr>
            <a:r>
              <a:rPr lang="en-US" sz="4000" b="0" i="0" u="none" strike="noStrike" cap="none">
                <a:solidFill>
                  <a:schemeClr val="lt1"/>
                </a:solidFill>
                <a:latin typeface="Calibri"/>
                <a:ea typeface="Calibri"/>
                <a:cs typeface="Calibri"/>
                <a:sym typeface="Calibri"/>
              </a:rPr>
              <a:t>SLIDO.COM EVENT CODE: E273 </a:t>
            </a:r>
            <a:endParaRPr sz="1400" b="0" i="0" u="none" strike="noStrike" cap="none">
              <a:solidFill>
                <a:schemeClr val="dk1"/>
              </a:solidFill>
              <a:latin typeface="Arial"/>
              <a:ea typeface="Arial"/>
              <a:cs typeface="Arial"/>
              <a:sym typeface="Arial"/>
            </a:endParaRPr>
          </a:p>
        </p:txBody>
      </p:sp>
      <p:sp>
        <p:nvSpPr>
          <p:cNvPr id="174" name="Google Shape;174;g7d489e43f7_3_0"/>
          <p:cNvSpPr txBox="1"/>
          <p:nvPr/>
        </p:nvSpPr>
        <p:spPr>
          <a:xfrm>
            <a:off x="0" y="5172459"/>
            <a:ext cx="1218900" cy="522300"/>
          </a:xfrm>
          <a:prstGeom prst="rect">
            <a:avLst/>
          </a:prstGeom>
          <a:noFill/>
          <a:ln>
            <a:noFill/>
          </a:ln>
        </p:spPr>
        <p:txBody>
          <a:bodyPr spcFirstLastPara="1" wrap="square" lIns="20300" tIns="20300" rIns="20300" bIns="20300" anchor="ctr" anchorCtr="0">
            <a:noAutofit/>
          </a:bodyPr>
          <a:lstStyle/>
          <a:p>
            <a:pPr marL="0" marR="0" lvl="0" indent="0" algn="ctr" rtl="0">
              <a:lnSpc>
                <a:spcPct val="90000"/>
              </a:lnSpc>
              <a:spcBef>
                <a:spcPts val="0"/>
              </a:spcBef>
              <a:spcAft>
                <a:spcPts val="0"/>
              </a:spcAft>
              <a:buClr>
                <a:schemeClr val="lt1"/>
              </a:buClr>
              <a:buSzPts val="3200"/>
              <a:buFont typeface="Calibri"/>
              <a:buNone/>
            </a:pPr>
            <a:r>
              <a:rPr lang="en-US" sz="3200" b="0" i="0" u="none" strike="noStrike" cap="none">
                <a:solidFill>
                  <a:schemeClr val="lt1"/>
                </a:solidFill>
                <a:latin typeface="Calibri"/>
                <a:ea typeface="Calibri"/>
                <a:cs typeface="Calibri"/>
                <a:sym typeface="Calibri"/>
              </a:rPr>
              <a:t>Mar</a:t>
            </a:r>
            <a:endParaRPr sz="1400" b="0" i="0" u="none" strike="noStrike" cap="none">
              <a:solidFill>
                <a:srgbClr val="000000"/>
              </a:solidFill>
              <a:latin typeface="Arial"/>
              <a:ea typeface="Arial"/>
              <a:cs typeface="Arial"/>
              <a:sym typeface="Arial"/>
            </a:endParaRPr>
          </a:p>
        </p:txBody>
      </p:sp>
      <p:grpSp>
        <p:nvGrpSpPr>
          <p:cNvPr id="175" name="Google Shape;175;g7d489e43f7_3_0"/>
          <p:cNvGrpSpPr/>
          <p:nvPr/>
        </p:nvGrpSpPr>
        <p:grpSpPr>
          <a:xfrm>
            <a:off x="368560" y="428886"/>
            <a:ext cx="12010072" cy="5692170"/>
            <a:chOff x="119" y="5365"/>
            <a:chExt cx="12010072" cy="5692170"/>
          </a:xfrm>
        </p:grpSpPr>
        <p:sp>
          <p:nvSpPr>
            <p:cNvPr id="176" name="Google Shape;176;g7d489e43f7_3_0"/>
            <p:cNvSpPr/>
            <p:nvPr/>
          </p:nvSpPr>
          <p:spPr>
            <a:xfrm rot="5400000">
              <a:off x="-261181" y="563948"/>
              <a:ext cx="1741500" cy="1218900"/>
            </a:xfrm>
            <a:prstGeom prst="chevron">
              <a:avLst>
                <a:gd name="adj" fmla="val 50000"/>
              </a:avLst>
            </a:prstGeom>
            <a:solidFill>
              <a:srgbClr val="19ACE4"/>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7" name="Google Shape;177;g7d489e43f7_3_0"/>
            <p:cNvSpPr/>
            <p:nvPr/>
          </p:nvSpPr>
          <p:spPr>
            <a:xfrm rot="5400000">
              <a:off x="5258049" y="-4033685"/>
              <a:ext cx="1726500" cy="9804600"/>
            </a:xfrm>
            <a:prstGeom prst="round2SameRect">
              <a:avLst>
                <a:gd name="adj1" fmla="val 16667"/>
                <a:gd name="adj2" fmla="val 0"/>
              </a:avLst>
            </a:prstGeom>
            <a:solidFill>
              <a:schemeClr val="lt1">
                <a:alpha val="87450"/>
              </a:schemeClr>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8" name="Google Shape;178;g7d489e43f7_3_0"/>
            <p:cNvSpPr/>
            <p:nvPr/>
          </p:nvSpPr>
          <p:spPr>
            <a:xfrm rot="5400000">
              <a:off x="-261181" y="2378538"/>
              <a:ext cx="1741500" cy="1218900"/>
            </a:xfrm>
            <a:prstGeom prst="chevron">
              <a:avLst>
                <a:gd name="adj" fmla="val 50000"/>
              </a:avLst>
            </a:prstGeom>
            <a:solidFill>
              <a:srgbClr val="19ACE4"/>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79" name="Google Shape;179;g7d489e43f7_3_0"/>
            <p:cNvSpPr/>
            <p:nvPr/>
          </p:nvSpPr>
          <p:spPr>
            <a:xfrm rot="5400000">
              <a:off x="5318648" y="-2188812"/>
              <a:ext cx="1605300" cy="9804600"/>
            </a:xfrm>
            <a:prstGeom prst="round2SameRect">
              <a:avLst>
                <a:gd name="adj1" fmla="val 16667"/>
                <a:gd name="adj2" fmla="val 0"/>
              </a:avLst>
            </a:prstGeom>
            <a:solidFill>
              <a:schemeClr val="lt1">
                <a:alpha val="87450"/>
              </a:schemeClr>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0" name="Google Shape;180;g7d489e43f7_3_0"/>
            <p:cNvSpPr/>
            <p:nvPr/>
          </p:nvSpPr>
          <p:spPr>
            <a:xfrm rot="5400000">
              <a:off x="-261181" y="4217335"/>
              <a:ext cx="1741500" cy="1218900"/>
            </a:xfrm>
            <a:prstGeom prst="chevron">
              <a:avLst>
                <a:gd name="adj" fmla="val 50000"/>
              </a:avLst>
            </a:prstGeom>
            <a:solidFill>
              <a:srgbClr val="19ACE4"/>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1" name="Google Shape;181;g7d489e43f7_3_0"/>
            <p:cNvSpPr/>
            <p:nvPr/>
          </p:nvSpPr>
          <p:spPr>
            <a:xfrm rot="5400000">
              <a:off x="5294349" y="-380234"/>
              <a:ext cx="1653900" cy="9804600"/>
            </a:xfrm>
            <a:prstGeom prst="round2SameRect">
              <a:avLst>
                <a:gd name="adj1" fmla="val 16667"/>
                <a:gd name="adj2" fmla="val 0"/>
              </a:avLst>
            </a:prstGeom>
            <a:solidFill>
              <a:schemeClr val="lt1">
                <a:alpha val="87450"/>
              </a:schemeClr>
            </a:solidFill>
            <a:ln w="15875" cap="flat" cmpd="sng">
              <a:solidFill>
                <a:srgbClr val="19ACE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182" name="Google Shape;182;g7d489e43f7_3_0"/>
            <p:cNvSpPr txBox="1"/>
            <p:nvPr/>
          </p:nvSpPr>
          <p:spPr>
            <a:xfrm>
              <a:off x="2363991" y="2431780"/>
              <a:ext cx="9646200" cy="1653900"/>
            </a:xfrm>
            <a:prstGeom prst="rect">
              <a:avLst/>
            </a:prstGeom>
            <a:noFill/>
            <a:ln>
              <a:noFill/>
            </a:ln>
          </p:spPr>
          <p:txBody>
            <a:bodyPr spcFirstLastPara="1" wrap="square" lIns="113775" tIns="10150" rIns="10150" bIns="10150" anchor="ctr" anchorCtr="0">
              <a:noAutofit/>
            </a:bodyPr>
            <a:lstStyle/>
            <a:p>
              <a:pPr marL="457200" marR="0" lvl="0" indent="0" algn="l" rtl="0">
                <a:lnSpc>
                  <a:spcPct val="90000"/>
                </a:lnSpc>
                <a:spcBef>
                  <a:spcPts val="240"/>
                </a:spcBef>
                <a:spcAft>
                  <a:spcPts val="0"/>
                </a:spcAft>
                <a:buClr>
                  <a:srgbClr val="000000"/>
                </a:buClr>
                <a:buSzPts val="1600"/>
                <a:buFont typeface="Arial"/>
                <a:buNone/>
              </a:pPr>
              <a:endParaRPr sz="1600" b="0" i="0" u="none" strike="noStrike" cap="none">
                <a:solidFill>
                  <a:schemeClr val="dk1"/>
                </a:solidFill>
                <a:latin typeface="Calibri"/>
                <a:ea typeface="Calibri"/>
                <a:cs typeface="Calibri"/>
                <a:sym typeface="Calibri"/>
              </a:endParaRPr>
            </a:p>
          </p:txBody>
        </p:sp>
      </p:grpSp>
      <p:sp>
        <p:nvSpPr>
          <p:cNvPr id="183" name="Google Shape;183;g7d489e43f7_3_0"/>
          <p:cNvSpPr txBox="1"/>
          <p:nvPr/>
        </p:nvSpPr>
        <p:spPr>
          <a:xfrm>
            <a:off x="1648777" y="518263"/>
            <a:ext cx="9723900" cy="1492200"/>
          </a:xfrm>
          <a:prstGeom prst="rect">
            <a:avLst/>
          </a:prstGeom>
          <a:noFill/>
          <a:ln>
            <a:noFill/>
          </a:ln>
        </p:spPr>
        <p:txBody>
          <a:bodyPr spcFirstLastPara="1" wrap="square" lIns="113775" tIns="10150" rIns="10150" bIns="10150" anchor="ctr" anchorCtr="0">
            <a:noAutofit/>
          </a:bodyPr>
          <a:lstStyle/>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TETN March 5</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TEA calls/emails with DCSIs: Progress #2 Submission</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Campuses and districts implement TIPs</a:t>
            </a:r>
            <a:endParaRPr sz="1600">
              <a:solidFill>
                <a:schemeClr val="dk1"/>
              </a:solidFill>
              <a:latin typeface="Calibri"/>
              <a:ea typeface="Calibri"/>
              <a:cs typeface="Calibri"/>
              <a:sym typeface="Calibri"/>
            </a:endParaRPr>
          </a:p>
          <a:p>
            <a:pPr marL="457200" lvl="0" indent="-330200" algn="l" rtl="0">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Supporting campuses in preparing Mid-year funding reports </a:t>
            </a:r>
            <a:endParaRPr sz="1600">
              <a:solidFill>
                <a:schemeClr val="dk1"/>
              </a:solidFill>
              <a:latin typeface="Calibri"/>
              <a:ea typeface="Calibri"/>
              <a:cs typeface="Calibri"/>
              <a:sym typeface="Calibri"/>
            </a:endParaRPr>
          </a:p>
          <a:p>
            <a:pPr marL="457200" lvl="0" indent="-330200" algn="l" rtl="0">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Turnaround Plan Submission Due 3/2; TAP Approval review process</a:t>
            </a:r>
            <a:endParaRPr sz="1600">
              <a:solidFill>
                <a:schemeClr val="dk1"/>
              </a:solidFill>
              <a:latin typeface="Calibri"/>
              <a:ea typeface="Calibri"/>
              <a:cs typeface="Calibri"/>
              <a:sym typeface="Calibri"/>
            </a:endParaRPr>
          </a:p>
          <a:p>
            <a:pPr marL="457200" lvl="0" indent="-330200" algn="l" rtl="0">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Mid-Year Funding Report Due 3/13</a:t>
            </a:r>
            <a:endParaRPr sz="1600">
              <a:solidFill>
                <a:schemeClr val="dk1"/>
              </a:solidFill>
              <a:latin typeface="Calibri"/>
              <a:ea typeface="Calibri"/>
              <a:cs typeface="Calibri"/>
              <a:sym typeface="Calibri"/>
            </a:endParaRPr>
          </a:p>
        </p:txBody>
      </p:sp>
      <p:sp>
        <p:nvSpPr>
          <p:cNvPr id="184" name="Google Shape;184;g7d489e43f7_3_0"/>
          <p:cNvSpPr txBox="1"/>
          <p:nvPr/>
        </p:nvSpPr>
        <p:spPr>
          <a:xfrm>
            <a:off x="1648779" y="4289887"/>
            <a:ext cx="9723900" cy="1492200"/>
          </a:xfrm>
          <a:prstGeom prst="rect">
            <a:avLst/>
          </a:prstGeom>
          <a:noFill/>
          <a:ln>
            <a:noFill/>
          </a:ln>
        </p:spPr>
        <p:txBody>
          <a:bodyPr spcFirstLastPara="1" wrap="square" lIns="113775" tIns="10150" rIns="10150" bIns="10150" anchor="ctr" anchorCtr="0">
            <a:noAutofit/>
          </a:bodyPr>
          <a:lstStyle/>
          <a:p>
            <a:pPr marL="457200" marR="0" lvl="0" indent="-330200" algn="l" rtl="0">
              <a:lnSpc>
                <a:spcPct val="90000"/>
              </a:lnSpc>
              <a:spcBef>
                <a:spcPts val="0"/>
              </a:spcBef>
              <a:spcAft>
                <a:spcPts val="0"/>
              </a:spcAft>
              <a:buClr>
                <a:schemeClr val="dk1"/>
              </a:buClr>
              <a:buSzPts val="1600"/>
              <a:buFont typeface="Calibri"/>
              <a:buChar char="●"/>
            </a:pPr>
            <a:r>
              <a:rPr lang="en-US" sz="1600" b="0" i="0" u="none" strike="noStrike" cap="none">
                <a:solidFill>
                  <a:schemeClr val="dk1"/>
                </a:solidFill>
                <a:latin typeface="Calibri"/>
                <a:ea typeface="Calibri"/>
                <a:cs typeface="Calibri"/>
                <a:sym typeface="Calibri"/>
              </a:rPr>
              <a:t>TETN </a:t>
            </a:r>
            <a:r>
              <a:rPr lang="en-US" sz="1600">
                <a:solidFill>
                  <a:schemeClr val="dk1"/>
                </a:solidFill>
                <a:latin typeface="Calibri"/>
                <a:ea typeface="Calibri"/>
                <a:cs typeface="Calibri"/>
                <a:sym typeface="Calibri"/>
              </a:rPr>
              <a:t>May 14th</a:t>
            </a:r>
            <a:endParaRPr sz="1600" b="0" i="0" u="none" strike="noStrike" cap="none">
              <a:solidFill>
                <a:schemeClr val="dk1"/>
              </a:solidFill>
              <a:latin typeface="Calibri"/>
              <a:ea typeface="Calibri"/>
              <a:cs typeface="Calibri"/>
              <a:sym typeface="Calibri"/>
            </a:endParaRPr>
          </a:p>
          <a:p>
            <a:pPr marL="457200" marR="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SI Face to Face Meeting May 5th and 6th</a:t>
            </a:r>
            <a:endParaRPr sz="1600" b="0" i="0" u="none" strike="noStrike" cap="none">
              <a:solidFill>
                <a:schemeClr val="dk1"/>
              </a:solidFill>
              <a:latin typeface="Calibri"/>
              <a:ea typeface="Calibri"/>
              <a:cs typeface="Calibri"/>
              <a:sym typeface="Calibri"/>
            </a:endParaRPr>
          </a:p>
          <a:p>
            <a:pPr marL="457200" marR="0" lvl="0" indent="-330200" algn="l" rtl="0">
              <a:lnSpc>
                <a:spcPct val="90000"/>
              </a:lnSpc>
              <a:spcBef>
                <a:spcPts val="0"/>
              </a:spcBef>
              <a:spcAft>
                <a:spcPts val="0"/>
              </a:spcAft>
              <a:buClr>
                <a:schemeClr val="dk1"/>
              </a:buClr>
              <a:buSzPts val="1600"/>
              <a:buFont typeface="Calibri"/>
              <a:buChar char="●"/>
            </a:pPr>
            <a:r>
              <a:rPr lang="en-US" sz="1600" b="0" i="0" u="none" strike="noStrike" cap="none">
                <a:solidFill>
                  <a:schemeClr val="dk1"/>
                </a:solidFill>
                <a:latin typeface="Calibri"/>
                <a:ea typeface="Calibri"/>
                <a:cs typeface="Calibri"/>
                <a:sym typeface="Calibri"/>
              </a:rPr>
              <a:t>Campuses and districts implement TIPs</a:t>
            </a:r>
            <a:endParaRPr sz="1600" b="0" i="0" u="none" strike="noStrike" cap="none">
              <a:solidFill>
                <a:schemeClr val="dk1"/>
              </a:solidFill>
              <a:latin typeface="Calibri"/>
              <a:ea typeface="Calibri"/>
              <a:cs typeface="Calibri"/>
              <a:sym typeface="Calibri"/>
            </a:endParaRPr>
          </a:p>
          <a:p>
            <a:pPr marL="457200" marR="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TAP support/modification calls </a:t>
            </a:r>
            <a:endParaRPr sz="1600">
              <a:solidFill>
                <a:schemeClr val="dk1"/>
              </a:solidFill>
              <a:latin typeface="Calibri"/>
              <a:ea typeface="Calibri"/>
              <a:cs typeface="Calibri"/>
              <a:sym typeface="Calibri"/>
            </a:endParaRPr>
          </a:p>
          <a:p>
            <a:pPr marL="457200" marR="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Support campuses with Progress #3 Submissions (Due June 5th)</a:t>
            </a:r>
            <a:endParaRPr sz="1600">
              <a:solidFill>
                <a:schemeClr val="dk1"/>
              </a:solidFill>
              <a:latin typeface="Calibri"/>
              <a:ea typeface="Calibri"/>
              <a:cs typeface="Calibri"/>
              <a:sym typeface="Calibri"/>
            </a:endParaRPr>
          </a:p>
          <a:p>
            <a:pPr marL="457200" marR="0" lvl="0" indent="0" algn="l" rtl="0">
              <a:lnSpc>
                <a:spcPct val="100000"/>
              </a:lnSpc>
              <a:spcBef>
                <a:spcPts val="0"/>
              </a:spcBef>
              <a:spcAft>
                <a:spcPts val="0"/>
              </a:spcAft>
              <a:buClr>
                <a:srgbClr val="000000"/>
              </a:buClr>
              <a:buSzPts val="1600"/>
              <a:buFont typeface="Arial"/>
              <a:buNone/>
            </a:pPr>
            <a:endParaRPr sz="1600" b="0" i="0" u="none" strike="noStrike" cap="none">
              <a:solidFill>
                <a:schemeClr val="dk1"/>
              </a:solidFill>
              <a:latin typeface="Calibri"/>
              <a:ea typeface="Calibri"/>
              <a:cs typeface="Calibri"/>
              <a:sym typeface="Calibri"/>
            </a:endParaRPr>
          </a:p>
        </p:txBody>
      </p:sp>
      <p:sp>
        <p:nvSpPr>
          <p:cNvPr id="185" name="Google Shape;185;g7d489e43f7_3_0"/>
          <p:cNvSpPr txBox="1"/>
          <p:nvPr/>
        </p:nvSpPr>
        <p:spPr>
          <a:xfrm>
            <a:off x="492625" y="1293700"/>
            <a:ext cx="984900" cy="70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strike="noStrike" cap="none">
                <a:solidFill>
                  <a:srgbClr val="FFFFFF"/>
                </a:solidFill>
                <a:latin typeface="Calibri"/>
                <a:ea typeface="Calibri"/>
                <a:cs typeface="Calibri"/>
                <a:sym typeface="Calibri"/>
              </a:rPr>
              <a:t>Mar</a:t>
            </a:r>
            <a:endParaRPr sz="3600" b="0" i="0" u="none" strike="noStrike" cap="none">
              <a:solidFill>
                <a:srgbClr val="FFFFFF"/>
              </a:solidFill>
              <a:latin typeface="Calibri"/>
              <a:ea typeface="Calibri"/>
              <a:cs typeface="Calibri"/>
              <a:sym typeface="Calibri"/>
            </a:endParaRPr>
          </a:p>
        </p:txBody>
      </p:sp>
      <p:sp>
        <p:nvSpPr>
          <p:cNvPr id="186" name="Google Shape;186;g7d489e43f7_3_0"/>
          <p:cNvSpPr txBox="1"/>
          <p:nvPr/>
        </p:nvSpPr>
        <p:spPr>
          <a:xfrm>
            <a:off x="429875" y="3120525"/>
            <a:ext cx="1218900" cy="70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strike="noStrike" cap="none">
                <a:solidFill>
                  <a:srgbClr val="FFFFFF"/>
                </a:solidFill>
                <a:latin typeface="Calibri"/>
                <a:ea typeface="Calibri"/>
                <a:cs typeface="Calibri"/>
                <a:sym typeface="Calibri"/>
              </a:rPr>
              <a:t>April</a:t>
            </a:r>
            <a:endParaRPr sz="3600" b="0" i="0" u="none" strike="noStrike" cap="none">
              <a:solidFill>
                <a:srgbClr val="FFFFFF"/>
              </a:solidFill>
              <a:latin typeface="Calibri"/>
              <a:ea typeface="Calibri"/>
              <a:cs typeface="Calibri"/>
              <a:sym typeface="Calibri"/>
            </a:endParaRPr>
          </a:p>
        </p:txBody>
      </p:sp>
      <p:sp>
        <p:nvSpPr>
          <p:cNvPr id="187" name="Google Shape;187;g7d489e43f7_3_0"/>
          <p:cNvSpPr txBox="1"/>
          <p:nvPr/>
        </p:nvSpPr>
        <p:spPr>
          <a:xfrm>
            <a:off x="1648779" y="2336337"/>
            <a:ext cx="9723900" cy="1492200"/>
          </a:xfrm>
          <a:prstGeom prst="rect">
            <a:avLst/>
          </a:prstGeom>
          <a:noFill/>
          <a:ln>
            <a:noFill/>
          </a:ln>
        </p:spPr>
        <p:txBody>
          <a:bodyPr spcFirstLastPara="1" wrap="square" lIns="113775" tIns="10150" rIns="10150" bIns="10150" anchor="ctr" anchorCtr="0">
            <a:noAutofit/>
          </a:bodyPr>
          <a:lstStyle/>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TETN April 2</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TEA calls/emails with DCSIs: Progress #2 Submission</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Campuses and districts implement TIPs</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Feedback provided to Districts regarding MYF Reports</a:t>
            </a:r>
            <a:endParaRPr sz="1600">
              <a:solidFill>
                <a:schemeClr val="dk1"/>
              </a:solidFill>
              <a:latin typeface="Calibri"/>
              <a:ea typeface="Calibri"/>
              <a:cs typeface="Calibri"/>
              <a:sym typeface="Calibri"/>
            </a:endParaRPr>
          </a:p>
          <a:p>
            <a:pPr marL="457200" lvl="0" indent="-330200" algn="l" rtl="0">
              <a:lnSpc>
                <a:spcPct val="90000"/>
              </a:lnSpc>
              <a:spcBef>
                <a:spcPts val="0"/>
              </a:spcBef>
              <a:spcAft>
                <a:spcPts val="0"/>
              </a:spcAft>
              <a:buClr>
                <a:schemeClr val="dk1"/>
              </a:buClr>
              <a:buSzPts val="1600"/>
              <a:buFont typeface="Calibri"/>
              <a:buChar char="●"/>
            </a:pPr>
            <a:r>
              <a:rPr lang="en-US" sz="1600">
                <a:solidFill>
                  <a:schemeClr val="dk1"/>
                </a:solidFill>
                <a:latin typeface="Calibri"/>
                <a:ea typeface="Calibri"/>
                <a:cs typeface="Calibri"/>
                <a:sym typeface="Calibri"/>
              </a:rPr>
              <a:t>TAP approvals and modifications sent to LEAs </a:t>
            </a:r>
            <a:endParaRPr sz="1600">
              <a:solidFill>
                <a:schemeClr val="dk1"/>
              </a:solidFill>
              <a:latin typeface="Calibri"/>
              <a:ea typeface="Calibri"/>
              <a:cs typeface="Calibri"/>
              <a:sym typeface="Calibri"/>
            </a:endParaRPr>
          </a:p>
        </p:txBody>
      </p:sp>
      <p:sp>
        <p:nvSpPr>
          <p:cNvPr id="188" name="Google Shape;188;g7d489e43f7_3_0"/>
          <p:cNvSpPr txBox="1"/>
          <p:nvPr/>
        </p:nvSpPr>
        <p:spPr>
          <a:xfrm>
            <a:off x="492625" y="4938575"/>
            <a:ext cx="1218900" cy="7080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3600"/>
              <a:buFont typeface="Arial"/>
              <a:buNone/>
            </a:pPr>
            <a:r>
              <a:rPr lang="en-US" sz="3600">
                <a:solidFill>
                  <a:srgbClr val="FFFFFF"/>
                </a:solidFill>
                <a:latin typeface="Calibri"/>
                <a:ea typeface="Calibri"/>
                <a:cs typeface="Calibri"/>
                <a:sym typeface="Calibri"/>
              </a:rPr>
              <a:t>May</a:t>
            </a:r>
            <a:endParaRPr sz="3600" b="0" i="0" u="none" strike="noStrike" cap="none">
              <a:solidFill>
                <a:srgbClr val="FFFFFF"/>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6"/>
          <p:cNvSpPr txBox="1">
            <a:spLocks noGrp="1"/>
          </p:cNvSpPr>
          <p:nvPr>
            <p:ph type="title"/>
          </p:nvPr>
        </p:nvSpPr>
        <p:spPr>
          <a:xfrm>
            <a:off x="516300" y="286600"/>
            <a:ext cx="11227800" cy="14508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en-US"/>
              <a:t>2019-2020 SI Lead in person meeting dates</a:t>
            </a:r>
            <a:endParaRPr/>
          </a:p>
        </p:txBody>
      </p:sp>
      <p:graphicFrame>
        <p:nvGraphicFramePr>
          <p:cNvPr id="194" name="Google Shape;194;p6"/>
          <p:cNvGraphicFramePr/>
          <p:nvPr/>
        </p:nvGraphicFramePr>
        <p:xfrm>
          <a:off x="788025" y="1945775"/>
          <a:ext cx="3000000" cy="3000000"/>
        </p:xfrm>
        <a:graphic>
          <a:graphicData uri="http://schemas.openxmlformats.org/drawingml/2006/table">
            <a:tbl>
              <a:tblPr>
                <a:noFill/>
                <a:tableStyleId>{61A46FBD-390E-461D-862B-5676AF8D7EEC}</a:tableStyleId>
              </a:tblPr>
              <a:tblGrid>
                <a:gridCol w="5143500">
                  <a:extLst>
                    <a:ext uri="{9D8B030D-6E8A-4147-A177-3AD203B41FA5}">
                      <a16:colId xmlns:a16="http://schemas.microsoft.com/office/drawing/2014/main" val="20000"/>
                    </a:ext>
                  </a:extLst>
                </a:gridCol>
                <a:gridCol w="5143500">
                  <a:extLst>
                    <a:ext uri="{9D8B030D-6E8A-4147-A177-3AD203B41FA5}">
                      <a16:colId xmlns:a16="http://schemas.microsoft.com/office/drawing/2014/main" val="20001"/>
                    </a:ext>
                  </a:extLst>
                </a:gridCol>
              </a:tblGrid>
              <a:tr h="381000">
                <a:tc>
                  <a:txBody>
                    <a:bodyPr/>
                    <a:lstStyle/>
                    <a:p>
                      <a:pPr marL="0" marR="0" lvl="0" indent="0" algn="ctr" rtl="0">
                        <a:lnSpc>
                          <a:spcPct val="100000"/>
                        </a:lnSpc>
                        <a:spcBef>
                          <a:spcPts val="0"/>
                        </a:spcBef>
                        <a:spcAft>
                          <a:spcPts val="0"/>
                        </a:spcAft>
                        <a:buClr>
                          <a:srgbClr val="000000"/>
                        </a:buClr>
                        <a:buSzPts val="2400"/>
                        <a:buFont typeface="Arial"/>
                        <a:buNone/>
                      </a:pPr>
                      <a:r>
                        <a:rPr lang="en-US" sz="2400" b="1" u="none" strike="noStrike" cap="none"/>
                        <a:t>Date</a:t>
                      </a:r>
                      <a:endParaRPr sz="2400" b="1"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2400"/>
                        <a:buFont typeface="Arial"/>
                        <a:buNone/>
                      </a:pPr>
                      <a:r>
                        <a:rPr lang="en-US" sz="2400" b="1" u="none" strike="noStrike" cap="none"/>
                        <a:t>Location</a:t>
                      </a:r>
                      <a:endParaRPr sz="2400" b="1" u="none" strike="noStrike" cap="none"/>
                    </a:p>
                  </a:txBody>
                  <a:tcPr marL="91425" marR="91425" marT="91425" marB="91425"/>
                </a:tc>
                <a:extLst>
                  <a:ext uri="{0D108BD9-81ED-4DB2-BD59-A6C34878D82A}">
                    <a16:rowId xmlns:a16="http://schemas.microsoft.com/office/drawing/2014/main" val="10000"/>
                  </a:ext>
                </a:extLst>
              </a:tr>
              <a:tr h="381000">
                <a:tc>
                  <a:txBody>
                    <a:bodyPr/>
                    <a:lstStyle/>
                    <a:p>
                      <a:pPr marL="0" marR="0" lvl="0" indent="0" algn="ctr" rtl="0">
                        <a:lnSpc>
                          <a:spcPct val="100000"/>
                        </a:lnSpc>
                        <a:spcBef>
                          <a:spcPts val="0"/>
                        </a:spcBef>
                        <a:spcAft>
                          <a:spcPts val="0"/>
                        </a:spcAft>
                        <a:buClr>
                          <a:srgbClr val="000000"/>
                        </a:buClr>
                        <a:buSzPts val="2400"/>
                        <a:buFont typeface="Arial"/>
                        <a:buNone/>
                      </a:pPr>
                      <a:r>
                        <a:rPr lang="en-US" sz="2400" u="none" strike="noStrike" cap="none"/>
                        <a:t>May 5-6</a:t>
                      </a:r>
                      <a:endParaRPr sz="2400"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2400"/>
                        <a:buFont typeface="Arial"/>
                        <a:buNone/>
                      </a:pPr>
                      <a:r>
                        <a:rPr lang="en-US" sz="2400" u="none" strike="noStrike" cap="none"/>
                        <a:t>ESC 13</a:t>
                      </a:r>
                      <a:endParaRPr sz="24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ctr" rtl="0">
                        <a:lnSpc>
                          <a:spcPct val="100000"/>
                        </a:lnSpc>
                        <a:spcBef>
                          <a:spcPts val="0"/>
                        </a:spcBef>
                        <a:spcAft>
                          <a:spcPts val="0"/>
                        </a:spcAft>
                        <a:buClr>
                          <a:srgbClr val="000000"/>
                        </a:buClr>
                        <a:buSzPts val="2400"/>
                        <a:buFont typeface="Arial"/>
                        <a:buNone/>
                      </a:pPr>
                      <a:r>
                        <a:rPr lang="en-US" sz="2400" u="none" strike="noStrike" cap="none"/>
                        <a:t>SPI: July 15-17</a:t>
                      </a:r>
                      <a:endParaRPr sz="2400" u="none" strike="noStrike" cap="none"/>
                    </a:p>
                  </a:txBody>
                  <a:tcPr marL="91425" marR="91425" marT="91425" marB="91425"/>
                </a:tc>
                <a:tc>
                  <a:txBody>
                    <a:bodyPr/>
                    <a:lstStyle/>
                    <a:p>
                      <a:pPr marL="0" marR="0" lvl="0" indent="0" algn="ctr" rtl="0">
                        <a:lnSpc>
                          <a:spcPct val="100000"/>
                        </a:lnSpc>
                        <a:spcBef>
                          <a:spcPts val="0"/>
                        </a:spcBef>
                        <a:spcAft>
                          <a:spcPts val="0"/>
                        </a:spcAft>
                        <a:buClr>
                          <a:srgbClr val="000000"/>
                        </a:buClr>
                        <a:buSzPts val="2400"/>
                        <a:buFont typeface="Arial"/>
                        <a:buNone/>
                      </a:pPr>
                      <a:r>
                        <a:rPr lang="en-US" sz="2400" u="none" strike="noStrike" cap="none">
                          <a:solidFill>
                            <a:schemeClr val="dk1"/>
                          </a:solidFill>
                        </a:rPr>
                        <a:t>Austin, Marriott South</a:t>
                      </a:r>
                      <a:endParaRPr sz="2400" u="none" strike="noStrike" cap="none">
                        <a:solidFill>
                          <a:schemeClr val="dk1"/>
                        </a:solidFill>
                      </a:endParaRPr>
                    </a:p>
                    <a:p>
                      <a:pPr marL="0" marR="0" lvl="0" indent="0" algn="ctr" rtl="0">
                        <a:lnSpc>
                          <a:spcPct val="100000"/>
                        </a:lnSpc>
                        <a:spcBef>
                          <a:spcPts val="0"/>
                        </a:spcBef>
                        <a:spcAft>
                          <a:spcPts val="0"/>
                        </a:spcAft>
                        <a:buClr>
                          <a:schemeClr val="dk1"/>
                        </a:buClr>
                        <a:buSzPts val="1100"/>
                        <a:buFont typeface="Arial"/>
                        <a:buNone/>
                      </a:pPr>
                      <a:r>
                        <a:rPr lang="en-US" sz="2400" u="none" strike="noStrike" cap="none">
                          <a:solidFill>
                            <a:schemeClr val="dk1"/>
                          </a:solidFill>
                        </a:rPr>
                        <a:t>4415 South IH-35, Austin, TX 78744</a:t>
                      </a:r>
                      <a:endParaRPr sz="2400" u="none" strike="noStrike" cap="none">
                        <a:solidFill>
                          <a:schemeClr val="dk1"/>
                        </a:solidFill>
                      </a:endParaRPr>
                    </a:p>
                    <a:p>
                      <a:pPr marL="0" marR="0" lvl="0" indent="0" algn="ctr" rtl="0">
                        <a:lnSpc>
                          <a:spcPct val="100000"/>
                        </a:lnSpc>
                        <a:spcBef>
                          <a:spcPts val="0"/>
                        </a:spcBef>
                        <a:spcAft>
                          <a:spcPts val="0"/>
                        </a:spcAft>
                        <a:buClr>
                          <a:srgbClr val="000000"/>
                        </a:buClr>
                        <a:buSzPts val="2400"/>
                        <a:buFont typeface="Arial"/>
                        <a:buNone/>
                      </a:pPr>
                      <a:endParaRPr sz="2400" u="none" strike="noStrike" cap="none"/>
                    </a:p>
                  </a:txBody>
                  <a:tcPr marL="91425" marR="91425" marT="91425" marB="91425"/>
                </a:tc>
                <a:extLst>
                  <a:ext uri="{0D108BD9-81ED-4DB2-BD59-A6C34878D82A}">
                    <a16:rowId xmlns:a16="http://schemas.microsoft.com/office/drawing/2014/main" val="10002"/>
                  </a:ext>
                </a:extLst>
              </a:tr>
            </a:tbl>
          </a:graphicData>
        </a:graphic>
      </p:graphicFrame>
      <p:sp>
        <p:nvSpPr>
          <p:cNvPr id="195" name="Google Shape;195;p6"/>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E273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7"/>
          <p:cNvSpPr txBox="1">
            <a:spLocks noGrp="1"/>
          </p:cNvSpPr>
          <p:nvPr>
            <p:ph type="title"/>
          </p:nvPr>
        </p:nvSpPr>
        <p:spPr>
          <a:xfrm>
            <a:off x="1097280" y="286603"/>
            <a:ext cx="10058400" cy="1450757"/>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3F3F3F"/>
              </a:buClr>
              <a:buSzPts val="4800"/>
              <a:buFont typeface="Calibri"/>
              <a:buNone/>
            </a:pPr>
            <a:r>
              <a:rPr lang="en-US"/>
              <a:t>2019-2020  TETNs</a:t>
            </a:r>
            <a:endParaRPr/>
          </a:p>
        </p:txBody>
      </p:sp>
      <p:sp>
        <p:nvSpPr>
          <p:cNvPr id="201" name="Google Shape;201;p7"/>
          <p:cNvSpPr txBox="1">
            <a:spLocks noGrp="1"/>
          </p:cNvSpPr>
          <p:nvPr>
            <p:ph type="body" idx="1"/>
          </p:nvPr>
        </p:nvSpPr>
        <p:spPr>
          <a:xfrm>
            <a:off x="952505" y="1795109"/>
            <a:ext cx="10058400" cy="4023300"/>
          </a:xfrm>
          <a:prstGeom prst="rect">
            <a:avLst/>
          </a:prstGeom>
          <a:noFill/>
          <a:ln>
            <a:noFill/>
          </a:ln>
        </p:spPr>
        <p:txBody>
          <a:bodyPr spcFirstLastPara="1" wrap="square" lIns="0" tIns="45700" rIns="0" bIns="45700" anchor="t" anchorCtr="0">
            <a:noAutofit/>
          </a:bodyPr>
          <a:lstStyle/>
          <a:p>
            <a:pPr marL="91440" lvl="0" indent="-114300" algn="l" rtl="0">
              <a:lnSpc>
                <a:spcPct val="90000"/>
              </a:lnSpc>
              <a:spcBef>
                <a:spcPts val="0"/>
              </a:spcBef>
              <a:spcAft>
                <a:spcPts val="0"/>
              </a:spcAft>
              <a:buSzPts val="1800"/>
              <a:buChar char="⮚"/>
            </a:pPr>
            <a:r>
              <a:rPr lang="en-US"/>
              <a:t>* = second Thursday of the month</a:t>
            </a:r>
            <a:endParaRPr/>
          </a:p>
          <a:p>
            <a:pPr marL="0" lvl="0" indent="0" algn="l" rtl="0">
              <a:lnSpc>
                <a:spcPct val="90000"/>
              </a:lnSpc>
              <a:spcBef>
                <a:spcPts val="1400"/>
              </a:spcBef>
              <a:spcAft>
                <a:spcPts val="0"/>
              </a:spcAft>
              <a:buSzPts val="2000"/>
              <a:buNone/>
            </a:pPr>
            <a:endParaRPr/>
          </a:p>
        </p:txBody>
      </p:sp>
      <p:graphicFrame>
        <p:nvGraphicFramePr>
          <p:cNvPr id="202" name="Google Shape;202;p7"/>
          <p:cNvGraphicFramePr/>
          <p:nvPr/>
        </p:nvGraphicFramePr>
        <p:xfrm>
          <a:off x="952500" y="3108450"/>
          <a:ext cx="3000000" cy="3000000"/>
        </p:xfrm>
        <a:graphic>
          <a:graphicData uri="http://schemas.openxmlformats.org/drawingml/2006/table">
            <a:tbl>
              <a:tblPr>
                <a:noFill/>
                <a:tableStyleId>{61A46FBD-390E-461D-862B-5676AF8D7EEC}</a:tableStyleId>
              </a:tblPr>
              <a:tblGrid>
                <a:gridCol w="34290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gridCol w="3429000">
                  <a:extLst>
                    <a:ext uri="{9D8B030D-6E8A-4147-A177-3AD203B41FA5}">
                      <a16:colId xmlns:a16="http://schemas.microsoft.com/office/drawing/2014/main" val="20002"/>
                    </a:ext>
                  </a:extLst>
                </a:gridCol>
              </a:tblGrid>
              <a:tr h="381000">
                <a:tc>
                  <a:txBody>
                    <a:bodyPr/>
                    <a:lstStyle/>
                    <a:p>
                      <a:pPr marL="0" marR="0" lvl="0" indent="0" algn="ctr" rtl="0">
                        <a:lnSpc>
                          <a:spcPct val="100000"/>
                        </a:lnSpc>
                        <a:spcBef>
                          <a:spcPts val="0"/>
                        </a:spcBef>
                        <a:spcAft>
                          <a:spcPts val="0"/>
                        </a:spcAft>
                        <a:buClr>
                          <a:srgbClr val="000000"/>
                        </a:buClr>
                        <a:buSzPts val="1500"/>
                        <a:buFont typeface="Arial"/>
                        <a:buNone/>
                      </a:pPr>
                      <a:r>
                        <a:rPr lang="en-US" sz="1500" b="1" u="none" strike="noStrike" cap="none">
                          <a:solidFill>
                            <a:schemeClr val="lt1"/>
                          </a:solidFill>
                        </a:rPr>
                        <a:t>Fall Dates</a:t>
                      </a:r>
                      <a:endParaRPr sz="1500" b="1" u="none" strike="noStrike" cap="none">
                        <a:solidFill>
                          <a:schemeClr val="lt1"/>
                        </a:solidFill>
                      </a:endParaRPr>
                    </a:p>
                  </a:txBody>
                  <a:tcPr marL="91425" marR="91425" marT="91425" marB="91425">
                    <a:solidFill>
                      <a:srgbClr val="0000FF"/>
                    </a:solidFill>
                  </a:tcPr>
                </a:tc>
                <a:tc>
                  <a:txBody>
                    <a:bodyPr/>
                    <a:lstStyle/>
                    <a:p>
                      <a:pPr marL="0" marR="0" lvl="0" indent="0" algn="ctr" rtl="0">
                        <a:lnSpc>
                          <a:spcPct val="100000"/>
                        </a:lnSpc>
                        <a:spcBef>
                          <a:spcPts val="0"/>
                        </a:spcBef>
                        <a:spcAft>
                          <a:spcPts val="0"/>
                        </a:spcAft>
                        <a:buClr>
                          <a:srgbClr val="000000"/>
                        </a:buClr>
                        <a:buSzPts val="1500"/>
                        <a:buFont typeface="Arial"/>
                        <a:buNone/>
                      </a:pPr>
                      <a:r>
                        <a:rPr lang="en-US" sz="1500" b="1" u="none" strike="noStrike" cap="none">
                          <a:solidFill>
                            <a:schemeClr val="lt1"/>
                          </a:solidFill>
                        </a:rPr>
                        <a:t>Spring Dates</a:t>
                      </a:r>
                      <a:endParaRPr sz="1500" b="1" u="none" strike="noStrike" cap="none">
                        <a:solidFill>
                          <a:schemeClr val="lt1"/>
                        </a:solidFill>
                      </a:endParaRPr>
                    </a:p>
                  </a:txBody>
                  <a:tcPr marL="91425" marR="91425" marT="91425" marB="91425">
                    <a:solidFill>
                      <a:srgbClr val="0000FF"/>
                    </a:solidFill>
                  </a:tcPr>
                </a:tc>
                <a:tc>
                  <a:txBody>
                    <a:bodyPr/>
                    <a:lstStyle/>
                    <a:p>
                      <a:pPr marL="0" marR="0" lvl="0" indent="0" algn="ctr" rtl="0">
                        <a:lnSpc>
                          <a:spcPct val="100000"/>
                        </a:lnSpc>
                        <a:spcBef>
                          <a:spcPts val="0"/>
                        </a:spcBef>
                        <a:spcAft>
                          <a:spcPts val="0"/>
                        </a:spcAft>
                        <a:buClr>
                          <a:srgbClr val="000000"/>
                        </a:buClr>
                        <a:buSzPts val="1500"/>
                        <a:buFont typeface="Arial"/>
                        <a:buNone/>
                      </a:pPr>
                      <a:r>
                        <a:rPr lang="en-US" sz="1500" b="1" u="none" strike="noStrike" cap="none">
                          <a:solidFill>
                            <a:schemeClr val="lt1"/>
                          </a:solidFill>
                        </a:rPr>
                        <a:t>Summer Dates</a:t>
                      </a:r>
                      <a:endParaRPr sz="1500" b="1" u="none" strike="noStrike" cap="none">
                        <a:solidFill>
                          <a:schemeClr val="lt1"/>
                        </a:solidFill>
                      </a:endParaRPr>
                    </a:p>
                  </a:txBody>
                  <a:tcPr marL="91425" marR="91425" marT="91425" marB="91425">
                    <a:solidFill>
                      <a:srgbClr val="0000FF"/>
                    </a:solidFill>
                  </a:tcPr>
                </a:tc>
                <a:extLst>
                  <a:ext uri="{0D108BD9-81ED-4DB2-BD59-A6C34878D82A}">
                    <a16:rowId xmlns:a16="http://schemas.microsoft.com/office/drawing/2014/main" val="10000"/>
                  </a:ext>
                </a:extLst>
              </a:tr>
              <a:tr h="381000">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sngStrike" cap="none"/>
                        <a:t>October 3</a:t>
                      </a:r>
                      <a:endParaRPr sz="1500" u="none" strike="sng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sngStrike" cap="none">
                          <a:solidFill>
                            <a:schemeClr val="dk1"/>
                          </a:solidFill>
                        </a:rPr>
                        <a:t>January 9*</a:t>
                      </a: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June 4</a:t>
                      </a:r>
                      <a:endParaRPr sz="1500" u="none" strike="noStrike" cap="none"/>
                    </a:p>
                  </a:txBody>
                  <a:tcPr marL="91425" marR="91425" marT="91425" marB="91425"/>
                </a:tc>
                <a:extLst>
                  <a:ext uri="{0D108BD9-81ED-4DB2-BD59-A6C34878D82A}">
                    <a16:rowId xmlns:a16="http://schemas.microsoft.com/office/drawing/2014/main" val="10001"/>
                  </a:ext>
                </a:extLst>
              </a:tr>
              <a:tr h="381000">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sngStrike" cap="none"/>
                        <a:t>November 7</a:t>
                      </a:r>
                      <a:endParaRPr sz="1500" u="none" strike="sngStrike" cap="none"/>
                    </a:p>
                  </a:txBody>
                  <a:tcPr marL="91425" marR="91425" marT="91425" marB="91425"/>
                </a:tc>
                <a:tc>
                  <a:txBody>
                    <a:bodyPr/>
                    <a:lstStyle/>
                    <a:p>
                      <a:pPr marL="0" marR="0" lvl="0" indent="0" algn="l" rtl="0">
                        <a:lnSpc>
                          <a:spcPct val="100000"/>
                        </a:lnSpc>
                        <a:spcBef>
                          <a:spcPts val="0"/>
                        </a:spcBef>
                        <a:spcAft>
                          <a:spcPts val="0"/>
                        </a:spcAft>
                        <a:buClr>
                          <a:schemeClr val="dk1"/>
                        </a:buClr>
                        <a:buSzPts val="1500"/>
                        <a:buFont typeface="Arial"/>
                        <a:buNone/>
                      </a:pPr>
                      <a:r>
                        <a:rPr lang="en-US" sz="1500" u="none" strike="sngStrike" cap="none">
                          <a:solidFill>
                            <a:schemeClr val="dk1"/>
                          </a:solidFill>
                        </a:rPr>
                        <a:t>February 6</a:t>
                      </a: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July 9*</a:t>
                      </a:r>
                      <a:endParaRPr sz="1500" u="none" strike="noStrike" cap="none"/>
                    </a:p>
                  </a:txBody>
                  <a:tcPr marL="91425" marR="91425" marT="91425" marB="91425"/>
                </a:tc>
                <a:extLst>
                  <a:ext uri="{0D108BD9-81ED-4DB2-BD59-A6C34878D82A}">
                    <a16:rowId xmlns:a16="http://schemas.microsoft.com/office/drawing/2014/main" val="10002"/>
                  </a:ext>
                </a:extLst>
              </a:tr>
              <a:tr h="381000">
                <a:tc>
                  <a:txBody>
                    <a:bodyPr/>
                    <a:lstStyle/>
                    <a:p>
                      <a:pPr marL="0" marR="0" lvl="0" indent="0" algn="l" rtl="0">
                        <a:lnSpc>
                          <a:spcPct val="100000"/>
                        </a:lnSpc>
                        <a:spcBef>
                          <a:spcPts val="0"/>
                        </a:spcBef>
                        <a:spcAft>
                          <a:spcPts val="0"/>
                        </a:spcAft>
                        <a:buClr>
                          <a:schemeClr val="dk1"/>
                        </a:buClr>
                        <a:buSzPts val="1500"/>
                        <a:buFont typeface="Arial"/>
                        <a:buNone/>
                      </a:pPr>
                      <a:r>
                        <a:rPr lang="en-US" sz="1500" u="none" strike="sngStrike" cap="none">
                          <a:solidFill>
                            <a:schemeClr val="dk1"/>
                          </a:solidFill>
                        </a:rPr>
                        <a:t>December 5</a:t>
                      </a:r>
                      <a:endParaRPr sz="1500" u="none" strike="noStrike" cap="none"/>
                    </a:p>
                  </a:txBody>
                  <a:tcPr marL="91425" marR="91425" marT="91425" marB="91425"/>
                </a:tc>
                <a:tc>
                  <a:txBody>
                    <a:bodyPr/>
                    <a:lstStyle/>
                    <a:p>
                      <a:pPr marL="0" lvl="0" indent="0" algn="l" rtl="0">
                        <a:spcBef>
                          <a:spcPts val="0"/>
                        </a:spcBef>
                        <a:spcAft>
                          <a:spcPts val="0"/>
                        </a:spcAft>
                        <a:buClr>
                          <a:schemeClr val="dk1"/>
                        </a:buClr>
                        <a:buSzPts val="1500"/>
                        <a:buFont typeface="Arial"/>
                        <a:buNone/>
                      </a:pPr>
                      <a:r>
                        <a:rPr lang="en-US" sz="1500" strike="sngStrike">
                          <a:solidFill>
                            <a:schemeClr val="dk1"/>
                          </a:solidFill>
                        </a:rPr>
                        <a:t>March 5</a:t>
                      </a: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August 6</a:t>
                      </a:r>
                      <a:endParaRPr sz="1500" u="none" strike="noStrike" cap="none"/>
                    </a:p>
                  </a:txBody>
                  <a:tcPr marL="91425" marR="91425" marT="91425" marB="91425"/>
                </a:tc>
                <a:extLst>
                  <a:ext uri="{0D108BD9-81ED-4DB2-BD59-A6C34878D82A}">
                    <a16:rowId xmlns:a16="http://schemas.microsoft.com/office/drawing/2014/main" val="10003"/>
                  </a:ext>
                </a:extLst>
              </a:tr>
              <a:tr h="381000">
                <a:tc>
                  <a:txBody>
                    <a:bodyPr/>
                    <a:lstStyle/>
                    <a:p>
                      <a:pPr marL="0" marR="0" lvl="0" indent="0" algn="l" rtl="0">
                        <a:lnSpc>
                          <a:spcPct val="100000"/>
                        </a:lnSpc>
                        <a:spcBef>
                          <a:spcPts val="0"/>
                        </a:spcBef>
                        <a:spcAft>
                          <a:spcPts val="0"/>
                        </a:spcAft>
                        <a:buClr>
                          <a:srgbClr val="000000"/>
                        </a:buClr>
                        <a:buSzPts val="1500"/>
                        <a:buFont typeface="Arial"/>
                        <a:buNone/>
                      </a:pP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April 2</a:t>
                      </a: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September 3</a:t>
                      </a:r>
                      <a:endParaRPr sz="1500" u="none" strike="noStrike" cap="none"/>
                    </a:p>
                  </a:txBody>
                  <a:tcPr marL="91425" marR="91425" marT="91425" marB="91425"/>
                </a:tc>
                <a:extLst>
                  <a:ext uri="{0D108BD9-81ED-4DB2-BD59-A6C34878D82A}">
                    <a16:rowId xmlns:a16="http://schemas.microsoft.com/office/drawing/2014/main" val="10004"/>
                  </a:ext>
                </a:extLst>
              </a:tr>
              <a:tr h="381000">
                <a:tc>
                  <a:txBody>
                    <a:bodyPr/>
                    <a:lstStyle/>
                    <a:p>
                      <a:pPr marL="0" marR="0" lvl="0" indent="0" algn="l" rtl="0">
                        <a:lnSpc>
                          <a:spcPct val="100000"/>
                        </a:lnSpc>
                        <a:spcBef>
                          <a:spcPts val="0"/>
                        </a:spcBef>
                        <a:spcAft>
                          <a:spcPts val="0"/>
                        </a:spcAft>
                        <a:buClr>
                          <a:srgbClr val="000000"/>
                        </a:buClr>
                        <a:buSzPts val="1500"/>
                        <a:buFont typeface="Arial"/>
                        <a:buNone/>
                      </a:pP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r>
                        <a:rPr lang="en-US" sz="1500" u="none" strike="noStrike" cap="none"/>
                        <a:t>May 14*</a:t>
                      </a:r>
                      <a:endParaRPr sz="1500" u="none" strike="noStrike" cap="none"/>
                    </a:p>
                  </a:txBody>
                  <a:tcPr marL="91425" marR="91425" marT="91425" marB="91425"/>
                </a:tc>
                <a:tc>
                  <a:txBody>
                    <a:bodyPr/>
                    <a:lstStyle/>
                    <a:p>
                      <a:pPr marL="0" marR="0" lvl="0" indent="0" algn="l" rtl="0">
                        <a:lnSpc>
                          <a:spcPct val="100000"/>
                        </a:lnSpc>
                        <a:spcBef>
                          <a:spcPts val="0"/>
                        </a:spcBef>
                        <a:spcAft>
                          <a:spcPts val="0"/>
                        </a:spcAft>
                        <a:buClr>
                          <a:srgbClr val="000000"/>
                        </a:buClr>
                        <a:buSzPts val="1500"/>
                        <a:buFont typeface="Arial"/>
                        <a:buNone/>
                      </a:pPr>
                      <a:endParaRPr sz="1500" u="none" strike="noStrike" cap="none"/>
                    </a:p>
                  </a:txBody>
                  <a:tcPr marL="91425" marR="91425" marT="91425" marB="91425"/>
                </a:tc>
                <a:extLst>
                  <a:ext uri="{0D108BD9-81ED-4DB2-BD59-A6C34878D82A}">
                    <a16:rowId xmlns:a16="http://schemas.microsoft.com/office/drawing/2014/main" val="10005"/>
                  </a:ext>
                </a:extLst>
              </a:tr>
            </a:tbl>
          </a:graphicData>
        </a:graphic>
      </p:graphicFrame>
      <p:sp>
        <p:nvSpPr>
          <p:cNvPr id="203" name="Google Shape;203;p7"/>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SLIDO.COM EVENT CODE: </a:t>
            </a:r>
            <a:r>
              <a:rPr lang="en-US" sz="4000">
                <a:solidFill>
                  <a:schemeClr val="lt1"/>
                </a:solidFill>
                <a:latin typeface="Calibri"/>
                <a:ea typeface="Calibri"/>
                <a:cs typeface="Calibri"/>
                <a:sym typeface="Calibri"/>
              </a:rPr>
              <a:t>E273 </a:t>
            </a:r>
            <a:endParaRPr>
              <a:solidFill>
                <a:schemeClr val="dk1"/>
              </a:solidFill>
            </a:endParaRPr>
          </a:p>
          <a:p>
            <a:pPr marL="0" marR="0" lvl="0" indent="0" algn="ctr" rtl="0">
              <a:lnSpc>
                <a:spcPct val="100000"/>
              </a:lnSpc>
              <a:spcBef>
                <a:spcPts val="0"/>
              </a:spcBef>
              <a:spcAft>
                <a:spcPts val="0"/>
              </a:spcAft>
              <a:buClr>
                <a:srgbClr val="000000"/>
              </a:buClr>
              <a:buSzPts val="4000"/>
              <a:buFont typeface="Arial"/>
              <a:buNone/>
            </a:pPr>
            <a:r>
              <a:rPr lang="en-US" sz="4000" b="0" i="0" u="none" strike="noStrike" cap="none">
                <a:solidFill>
                  <a:srgbClr val="FFFFFF"/>
                </a:solidFill>
                <a:latin typeface="Calibri"/>
                <a:ea typeface="Calibri"/>
                <a:cs typeface="Calibri"/>
                <a:sym typeface="Calibri"/>
              </a:rPr>
              <a:t> </a:t>
            </a:r>
            <a:endParaRPr sz="4000" b="0" i="0" u="none" strike="noStrike" cap="none">
              <a:solidFill>
                <a:schemeClr val="lt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8"/>
        <p:cNvGrpSpPr/>
        <p:nvPr/>
      </p:nvGrpSpPr>
      <p:grpSpPr>
        <a:xfrm>
          <a:off x="0" y="0"/>
          <a:ext cx="0" cy="0"/>
          <a:chOff x="0" y="0"/>
          <a:chExt cx="0" cy="0"/>
        </a:xfrm>
      </p:grpSpPr>
      <p:sp>
        <p:nvSpPr>
          <p:cNvPr id="209" name="Google Shape;209;g70e6d4291b_0_0"/>
          <p:cNvSpPr txBox="1">
            <a:spLocks noGrp="1"/>
          </p:cNvSpPr>
          <p:nvPr>
            <p:ph type="title"/>
          </p:nvPr>
        </p:nvSpPr>
        <p:spPr>
          <a:xfrm>
            <a:off x="1097280" y="758952"/>
            <a:ext cx="10058400" cy="3566100"/>
          </a:xfrm>
          <a:prstGeom prst="rect">
            <a:avLst/>
          </a:prstGeom>
          <a:noFill/>
          <a:ln>
            <a:noFill/>
          </a:ln>
        </p:spPr>
        <p:txBody>
          <a:bodyPr spcFirstLastPara="1" wrap="square" lIns="91425" tIns="45700" rIns="91425" bIns="45700" anchor="b" anchorCtr="0">
            <a:noAutofit/>
          </a:bodyPr>
          <a:lstStyle/>
          <a:p>
            <a:pPr marL="0" lvl="0" indent="0" algn="l" rtl="0">
              <a:lnSpc>
                <a:spcPct val="85000"/>
              </a:lnSpc>
              <a:spcBef>
                <a:spcPts val="0"/>
              </a:spcBef>
              <a:spcAft>
                <a:spcPts val="0"/>
              </a:spcAft>
              <a:buClr>
                <a:srgbClr val="262626"/>
              </a:buClr>
              <a:buSzPts val="8000"/>
              <a:buFont typeface="Calibri"/>
              <a:buNone/>
            </a:pPr>
            <a:r>
              <a:rPr lang="en-US"/>
              <a:t>ESC Metrics</a:t>
            </a:r>
            <a:endParaRPr/>
          </a:p>
        </p:txBody>
      </p:sp>
      <p:sp>
        <p:nvSpPr>
          <p:cNvPr id="210" name="Google Shape;210;g70e6d4291b_0_0"/>
          <p:cNvSpPr txBox="1">
            <a:spLocks noGrp="1"/>
          </p:cNvSpPr>
          <p:nvPr>
            <p:ph type="body" idx="1"/>
          </p:nvPr>
        </p:nvSpPr>
        <p:spPr>
          <a:xfrm>
            <a:off x="1097275" y="4325099"/>
            <a:ext cx="10058400" cy="1271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2400"/>
              <a:buNone/>
            </a:pPr>
            <a:r>
              <a:rPr lang="en-US"/>
              <a:t>Presenter: Lizette Ridgeway</a:t>
            </a:r>
            <a:endParaRPr/>
          </a:p>
        </p:txBody>
      </p:sp>
      <p:sp>
        <p:nvSpPr>
          <p:cNvPr id="211" name="Google Shape;211;g70e6d4291b_0_0"/>
          <p:cNvSpPr/>
          <p:nvPr/>
        </p:nvSpPr>
        <p:spPr>
          <a:xfrm>
            <a:off x="0" y="6243419"/>
            <a:ext cx="12192000" cy="7080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4000"/>
              <a:buFont typeface="Arial"/>
              <a:buNone/>
            </a:pPr>
            <a:r>
              <a:rPr lang="en-US" sz="4000" b="0" i="0" u="none" strike="noStrike" cap="none">
                <a:solidFill>
                  <a:schemeClr val="lt1"/>
                </a:solidFill>
                <a:latin typeface="Calibri"/>
                <a:ea typeface="Calibri"/>
                <a:cs typeface="Calibri"/>
                <a:sym typeface="Calibri"/>
              </a:rPr>
              <a:t>SLIDO.COM EVENT CODE: E273 </a:t>
            </a:r>
            <a:endParaRPr sz="14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2632</Words>
  <Application>Microsoft Office PowerPoint</Application>
  <PresentationFormat>Widescreen</PresentationFormat>
  <Paragraphs>361</Paragraphs>
  <Slides>39</Slides>
  <Notes>39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39</vt:i4>
      </vt:variant>
    </vt:vector>
  </HeadingPairs>
  <TitlesOfParts>
    <vt:vector size="43" baseType="lpstr">
      <vt:lpstr>Arial</vt:lpstr>
      <vt:lpstr>Calibri</vt:lpstr>
      <vt:lpstr>Noto Sans Symbols</vt:lpstr>
      <vt:lpstr>Retrospect</vt:lpstr>
      <vt:lpstr>Division of School Improvement </vt:lpstr>
      <vt:lpstr>Agenda</vt:lpstr>
      <vt:lpstr>PowerPoint Presentation</vt:lpstr>
      <vt:lpstr>Celebrations</vt:lpstr>
      <vt:lpstr>Calendar</vt:lpstr>
      <vt:lpstr>PowerPoint Presentation</vt:lpstr>
      <vt:lpstr>2019-2020 SI Lead in person meeting dates</vt:lpstr>
      <vt:lpstr>2019-2020  TETNs</vt:lpstr>
      <vt:lpstr>ESC Metrics</vt:lpstr>
      <vt:lpstr>ESC Metrics updates </vt:lpstr>
      <vt:lpstr>ESF Diagnostic and ESF Facilitator Support</vt:lpstr>
      <vt:lpstr>SI Lead Critical Actions: ESF Diagnostic and Facilitator Support </vt:lpstr>
      <vt:lpstr>External ESF Facilitator Support</vt:lpstr>
      <vt:lpstr>External ESF Facilitators </vt:lpstr>
      <vt:lpstr>MOU for External ESF Facilitators </vt:lpstr>
      <vt:lpstr>ESF Facilitator Fidelity of Implementation (ESFF FOI): Strengths and Challenges  </vt:lpstr>
      <vt:lpstr>ESF Facilitator Fidelity of Implementation (FOI): Two Week Submission Window</vt:lpstr>
      <vt:lpstr>ESF Facilitator Fidelity of Implementation (FOI): Revised ESFF Action Steps    </vt:lpstr>
      <vt:lpstr>Calibration and Time Management R10 </vt:lpstr>
      <vt:lpstr>ESF Facilitator Fidelity of Implementation (FOI) Processes: General Updates  </vt:lpstr>
      <vt:lpstr>Plan Development and SI Facilitator Support</vt:lpstr>
      <vt:lpstr>SI Lead Critical Actions: Plan Development and SI Facilitator Support</vt:lpstr>
      <vt:lpstr>Turnaround Plan Updates</vt:lpstr>
      <vt:lpstr>Progress #2 Review Window</vt:lpstr>
      <vt:lpstr>Reminder: Spring Diagnostics</vt:lpstr>
      <vt:lpstr>Vetted Improvement Programs (VIP) Update:  </vt:lpstr>
      <vt:lpstr>Intervention Submissions                               </vt:lpstr>
      <vt:lpstr>Grants Updates</vt:lpstr>
      <vt:lpstr>SI Lead Critical Actions: Grant Updates</vt:lpstr>
      <vt:lpstr>Comprehensive Funding Report</vt:lpstr>
      <vt:lpstr>Comprehensive Funding Report</vt:lpstr>
      <vt:lpstr>Comprehensive Funding Report</vt:lpstr>
      <vt:lpstr>Comprehensive Funding Report</vt:lpstr>
      <vt:lpstr>Grant Funding Update</vt:lpstr>
      <vt:lpstr>Grant Funding Update</vt:lpstr>
      <vt:lpstr>Upcoming Topics</vt:lpstr>
      <vt:lpstr>Next TETN...</vt:lpstr>
      <vt:lpstr>General Communication: The Weekly Newsletter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Division of School Improvement</dc:title>
  <dc:creator>Keith Thompson</dc:creator>
  <cp:lastModifiedBy>Keith Thompson</cp:lastModifiedBy>
  <cp:revision>2</cp:revision>
  <dcterms:modified xsi:type="dcterms:W3CDTF">2020-04-02T13:11:10Z</dcterms:modified>
</cp:coreProperties>
</file>