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Lst>
  <p:sldSz cx="12192000" cy="6858000"/>
  <p:notesSz cx="7010400" cy="9236075"/>
  <p:embeddedFontLst>
    <p:embeddedFont>
      <p:font typeface="Calibri" panose="020F0502020204030204" pitchFamily="34" charset="0"/>
      <p:regular r:id="rId61"/>
      <p:bold r:id="rId62"/>
      <p:italic r:id="rId63"/>
      <p:boldItalic r:id="rId64"/>
    </p:embeddedFont>
    <p:embeddedFont>
      <p:font typeface="Open Sans" panose="020B0604020202020204" charset="0"/>
      <p:regular r:id="rId65"/>
      <p:bold r:id="rId66"/>
      <p:italic r:id="rId67"/>
      <p:boldItalic r:id="rId68"/>
    </p:embeddedFont>
    <p:embeddedFont>
      <p:font typeface="Open Sans Light" panose="020B0604020202020204" charset="0"/>
      <p:regular r:id="rId69"/>
      <p:bold r:id="rId70"/>
      <p:italic r:id="rId71"/>
      <p:boldItalic r:id="rId72"/>
    </p:embeddedFont>
    <p:embeddedFont>
      <p:font typeface="Roboto"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7" roundtripDataSignature="AMtx7mjMh0gCAWmDrhNkT4igJYyGdsuS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0F3B1-FCCC-4852-A7A2-008B562254BC}">
  <a:tblStyle styleId="{5C60F3B1-FCCC-4852-A7A2-008B562254B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3408"/>
          </a:xfrm>
          <a:prstGeom prst="rect">
            <a:avLst/>
          </a:prstGeom>
          <a:noFill/>
          <a:ln>
            <a:noFill/>
          </a:ln>
        </p:spPr>
        <p:txBody>
          <a:bodyPr spcFirstLastPara="1" wrap="square" lIns="92300" tIns="46150" rIns="92300" bIns="461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1"/>
            <a:ext cx="3037840" cy="463408"/>
          </a:xfrm>
          <a:prstGeom prst="rect">
            <a:avLst/>
          </a:prstGeom>
          <a:noFill/>
          <a:ln>
            <a:noFill/>
          </a:ln>
        </p:spPr>
        <p:txBody>
          <a:bodyPr spcFirstLastPara="1" wrap="square" lIns="92300" tIns="46150" rIns="92300" bIns="461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37840" cy="463407"/>
          </a:xfrm>
          <a:prstGeom prst="rect">
            <a:avLst/>
          </a:prstGeom>
          <a:noFill/>
          <a:ln>
            <a:noFill/>
          </a:ln>
        </p:spPr>
        <p:txBody>
          <a:bodyPr spcFirstLastPara="1" wrap="square" lIns="92300" tIns="46150" rIns="92300" bIns="461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d489e43f7_2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d489e43f7_2_0: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CES</a:t>
            </a:r>
            <a:endParaRPr/>
          </a:p>
        </p:txBody>
      </p:sp>
      <p:sp>
        <p:nvSpPr>
          <p:cNvPr id="412" name="Google Shape;412;g7d489e43f7_2_0: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d489e43f7_2_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d489e43f7_2_7: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CES</a:t>
            </a:r>
            <a:endParaRPr/>
          </a:p>
        </p:txBody>
      </p:sp>
      <p:sp>
        <p:nvSpPr>
          <p:cNvPr id="420" name="Google Shape;420;g7d489e43f7_2_7: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4: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JM</a:t>
            </a:r>
            <a:endParaRPr/>
          </a:p>
        </p:txBody>
      </p:sp>
      <p:sp>
        <p:nvSpPr>
          <p:cNvPr id="428" name="Google Shape;428;p1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d588d3ef8_6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6d588d3ef8_6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JM</a:t>
            </a:r>
            <a:endParaRPr/>
          </a:p>
        </p:txBody>
      </p:sp>
      <p:sp>
        <p:nvSpPr>
          <p:cNvPr id="436" name="Google Shape;436;g6d588d3ef8_6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p2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e5d473391_0_51: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6e5d473391_0_51: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MY</a:t>
            </a:r>
            <a:endParaRPr/>
          </a:p>
        </p:txBody>
      </p:sp>
      <p:sp>
        <p:nvSpPr>
          <p:cNvPr id="452" name="Google Shape;452;g6e5d473391_0_51: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e5d473391_0_5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6e5d473391_0_5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457200" lvl="0" indent="0" algn="l" rtl="0">
              <a:lnSpc>
                <a:spcPct val="90000"/>
              </a:lnSpc>
              <a:spcBef>
                <a:spcPts val="0"/>
              </a:spcBef>
              <a:spcAft>
                <a:spcPts val="0"/>
              </a:spcAft>
              <a:buNone/>
            </a:pPr>
            <a:endParaRPr dirty="0"/>
          </a:p>
        </p:txBody>
      </p:sp>
      <p:sp>
        <p:nvSpPr>
          <p:cNvPr id="460" name="Google Shape;460;g6e5d473391_0_5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52b7d0df2d_1_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52b7d0df2d_1_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MY</a:t>
            </a:r>
            <a:endParaRPr/>
          </a:p>
        </p:txBody>
      </p:sp>
      <p:sp>
        <p:nvSpPr>
          <p:cNvPr id="471" name="Google Shape;471;g52b7d0df2d_1_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6e5d473391_0_65: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6e5d473391_0_65: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510" name="Google Shape;510;g6e5d473391_0_65: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6e5d473391_0_4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6e5d473391_0_4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518" name="Google Shape;518;g6e5d473391_0_4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6e5d473391_0_0: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6e5d473391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526" name="Google Shape;526;g6e5d473391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6e5d473391_0_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6e5d473391_0_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MY</a:t>
            </a:r>
            <a:endParaRPr/>
          </a:p>
        </p:txBody>
      </p:sp>
      <p:sp>
        <p:nvSpPr>
          <p:cNvPr id="540" name="Google Shape;540;g6e5d473391_0_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6e5d473391_0_1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6e5d473391_0_14: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548" name="Google Shape;548;g6e5d473391_0_14: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Nicole</a:t>
            </a:r>
            <a:endParaRPr/>
          </a:p>
        </p:txBody>
      </p:sp>
      <p:sp>
        <p:nvSpPr>
          <p:cNvPr id="556" name="Google Shape;556;p2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26: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6d38850b0e_3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6d38850b0e_3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72" name="Google Shape;572;g6d38850b0e_3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6df7cc93a6_0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6df7cc93a6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80" name="Google Shape;580;g6df7cc93a6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d38850b0e_1_1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6d38850b0e_1_11: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6d38850b0e_1_11: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2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d5b20316d_1_1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7d5b20316d_1_10: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11" name="Google Shape;611;g7d5b20316d_1_10: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7d5b20316d_1_23: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7d5b20316d_1_23: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18" name="Google Shape;618;g7d5b20316d_1_23: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7d5b20316d_1_3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7d5b20316d_1_30: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25" name="Google Shape;625;g7d5b20316d_1_30: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7d5b20316d_1_51: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7d5b20316d_1_51: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32" name="Google Shape;632;g7d5b20316d_1_51: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7d5b20316d_1_3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7d5b20316d_1_37: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39" name="Google Shape;639;g7d5b20316d_1_37: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7d5b20316d_1_44: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7d5b20316d_1_44: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646" name="Google Shape;646;g7d5b20316d_1_44: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32: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32: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53" name="Google Shape;653;p32: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5: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5: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5: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7d5b20316d_1_5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7d5b20316d_1_5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dirty="0"/>
          </a:p>
        </p:txBody>
      </p:sp>
      <p:sp>
        <p:nvSpPr>
          <p:cNvPr id="672" name="Google Shape;672;g7d5b20316d_1_5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6: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3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36: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3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90" name="Google Shape;690;p39: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4: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6d588d3ef8_1_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6d588d3ef8_1_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6d588d3ef8_1_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6d38850b0e_0_1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06" name="Google Shape;706;g6d38850b0e_0_16: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4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4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2: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42: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23" name="Google Shape;723;p42: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7d5b20316d_20_0:notes"/>
          <p:cNvSpPr>
            <a:spLocks noGrp="1" noRot="1" noChangeAspect="1"/>
          </p:cNvSpPr>
          <p:nvPr>
            <p:ph type="sldImg" idx="2"/>
          </p:nvPr>
        </p:nvSpPr>
        <p:spPr>
          <a:xfrm>
            <a:off x="701040" y="1154509"/>
            <a:ext cx="5608200" cy="3117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g7d5b20316d_20_0:notes"/>
          <p:cNvSpPr txBox="1">
            <a:spLocks noGrp="1"/>
          </p:cNvSpPr>
          <p:nvPr>
            <p:ph type="body" idx="1"/>
          </p:nvPr>
        </p:nvSpPr>
        <p:spPr>
          <a:xfrm>
            <a:off x="701040" y="4444861"/>
            <a:ext cx="5608200" cy="3636900"/>
          </a:xfrm>
          <a:prstGeom prst="rect">
            <a:avLst/>
          </a:prstGeom>
          <a:noFill/>
          <a:ln>
            <a:noFill/>
          </a:ln>
        </p:spPr>
        <p:txBody>
          <a:bodyPr spcFirstLastPara="1" wrap="square" lIns="93075" tIns="46525" rIns="93075" bIns="46525" anchor="t" anchorCtr="0">
            <a:noAutofit/>
          </a:bodyPr>
          <a:lstStyle/>
          <a:p>
            <a:pPr marL="0" lvl="0" indent="0" algn="l" rtl="0">
              <a:lnSpc>
                <a:spcPct val="100000"/>
              </a:lnSpc>
              <a:spcBef>
                <a:spcPts val="0"/>
              </a:spcBef>
              <a:spcAft>
                <a:spcPts val="0"/>
              </a:spcAft>
              <a:buSzPts val="1400"/>
              <a:buNone/>
            </a:pPr>
            <a:endParaRPr sz="1400"/>
          </a:p>
        </p:txBody>
      </p:sp>
      <p:sp>
        <p:nvSpPr>
          <p:cNvPr id="732" name="Google Shape;732;g7d5b20316d_20_0:notes"/>
          <p:cNvSpPr txBox="1">
            <a:spLocks noGrp="1"/>
          </p:cNvSpPr>
          <p:nvPr>
            <p:ph type="sldNum" idx="12"/>
          </p:nvPr>
        </p:nvSpPr>
        <p:spPr>
          <a:xfrm>
            <a:off x="3970938" y="8772669"/>
            <a:ext cx="3037800" cy="463200"/>
          </a:xfrm>
          <a:prstGeom prst="rect">
            <a:avLst/>
          </a:prstGeom>
          <a:noFill/>
          <a:ln>
            <a:noFill/>
          </a:ln>
        </p:spPr>
        <p:txBody>
          <a:bodyPr spcFirstLastPara="1" wrap="square" lIns="93075" tIns="46525" rIns="93075" bIns="465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6d38850b0e_0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g6d38850b0e_0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39" name="Google Shape;739;g6d38850b0e_0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d5b20316d_20_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d5b20316d_20_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d5b20316d_20_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7d5b20316d_20_1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7d5b20316d_20_1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57" name="Google Shape;757;g7d5b20316d_20_1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7d5b20316d_20_31: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g7d5b20316d_20_31: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7d5b20316d_20_31: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6d38850b0e_0_8: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g6d38850b0e_0_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75" name="Google Shape;775;g6d38850b0e_0_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d489e43f7_3_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7d489e43f7_3_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359" name="Google Shape;359;g7d489e43f7_3_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4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783" name="Google Shape;783;p46: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7: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47: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a:p>
            <a:pPr marL="0" lvl="0" indent="0" algn="l" rtl="0">
              <a:lnSpc>
                <a:spcPct val="100000"/>
              </a:lnSpc>
              <a:spcBef>
                <a:spcPts val="0"/>
              </a:spcBef>
              <a:spcAft>
                <a:spcPts val="0"/>
              </a:spcAft>
              <a:buSzPts val="1400"/>
              <a:buNone/>
            </a:pPr>
            <a:endParaRPr/>
          </a:p>
        </p:txBody>
      </p:sp>
      <p:sp>
        <p:nvSpPr>
          <p:cNvPr id="792" name="Google Shape;792;p47: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7d489e43f7_2_13: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7d489e43f7_2_13:notes"/>
          <p:cNvSpPr txBox="1">
            <a:spLocks noGrp="1"/>
          </p:cNvSpPr>
          <p:nvPr>
            <p:ph type="body" idx="1"/>
          </p:nvPr>
        </p:nvSpPr>
        <p:spPr>
          <a:xfrm>
            <a:off x="701040" y="4444861"/>
            <a:ext cx="5608200" cy="3636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CES Slide</a:t>
            </a:r>
            <a:endParaRPr/>
          </a:p>
        </p:txBody>
      </p:sp>
      <p:sp>
        <p:nvSpPr>
          <p:cNvPr id="800" name="Google Shape;800;g7d489e43f7_2_13:notes"/>
          <p:cNvSpPr txBox="1">
            <a:spLocks noGrp="1"/>
          </p:cNvSpPr>
          <p:nvPr>
            <p:ph type="sldNum" idx="12"/>
          </p:nvPr>
        </p:nvSpPr>
        <p:spPr>
          <a:xfrm>
            <a:off x="3970939" y="8772670"/>
            <a:ext cx="3037800" cy="4635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8: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4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CES Slide</a:t>
            </a:r>
            <a:endParaRPr/>
          </a:p>
          <a:p>
            <a:pPr marL="0" lvl="0" indent="0" algn="l" rtl="0">
              <a:lnSpc>
                <a:spcPct val="100000"/>
              </a:lnSpc>
              <a:spcBef>
                <a:spcPts val="0"/>
              </a:spcBef>
              <a:spcAft>
                <a:spcPts val="0"/>
              </a:spcAft>
              <a:buSzPts val="1400"/>
              <a:buNone/>
            </a:pPr>
            <a:r>
              <a:rPr lang="en-US"/>
              <a:t>Contact Joe Marks or Rachel Simic if you have any questions about the upcoming TTIPS training.</a:t>
            </a:r>
            <a:endParaRPr/>
          </a:p>
        </p:txBody>
      </p:sp>
      <p:sp>
        <p:nvSpPr>
          <p:cNvPr id="807" name="Google Shape;807;p4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49: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4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Describe the purpose of the ask </a:t>
            </a:r>
            <a:endParaRPr/>
          </a:p>
          <a:p>
            <a:pPr marL="914400" lvl="1" indent="-381000" algn="l" rtl="0">
              <a:spcBef>
                <a:spcPts val="0"/>
              </a:spcBef>
              <a:spcAft>
                <a:spcPts val="0"/>
              </a:spcAft>
              <a:buClr>
                <a:schemeClr val="dk1"/>
              </a:buClr>
              <a:buSzPts val="2400"/>
              <a:buFont typeface="Arial"/>
              <a:buChar char="○"/>
            </a:pPr>
            <a:r>
              <a:rPr lang="en-US" sz="2400">
                <a:latin typeface="Arial"/>
                <a:ea typeface="Arial"/>
                <a:cs typeface="Arial"/>
                <a:sym typeface="Arial"/>
              </a:rPr>
              <a:t>opportunity for continued learning about what works in the field  </a:t>
            </a:r>
            <a:endParaRPr sz="2400">
              <a:latin typeface="Arial"/>
              <a:ea typeface="Arial"/>
              <a:cs typeface="Arial"/>
              <a:sym typeface="Arial"/>
            </a:endParaRPr>
          </a:p>
          <a:p>
            <a:pPr marL="914400" lvl="1" indent="-381000" algn="l" rtl="0">
              <a:spcBef>
                <a:spcPts val="0"/>
              </a:spcBef>
              <a:spcAft>
                <a:spcPts val="0"/>
              </a:spcAft>
              <a:buClr>
                <a:schemeClr val="accent1"/>
              </a:buClr>
              <a:buSzPts val="2400"/>
              <a:buFont typeface="Arial"/>
              <a:buChar char="○"/>
            </a:pPr>
            <a:endParaRPr sz="2400">
              <a:latin typeface="Arial"/>
              <a:ea typeface="Arial"/>
              <a:cs typeface="Arial"/>
              <a:sym typeface="Arial"/>
            </a:endParaRPr>
          </a:p>
        </p:txBody>
      </p:sp>
      <p:sp>
        <p:nvSpPr>
          <p:cNvPr id="815" name="Google Shape;815;p4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e5d473391_0_28: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6e5d473391_0_28: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6e5d473391_0_28: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50: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2" name="Google Shape;832;p50: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Nicole</a:t>
            </a:r>
            <a:endParaRPr/>
          </a:p>
        </p:txBody>
      </p:sp>
      <p:sp>
        <p:nvSpPr>
          <p:cNvPr id="833" name="Google Shape;833;p50: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1: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51: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842" name="Google Shape;842;p51:notes"/>
          <p:cNvSpPr txBox="1">
            <a:spLocks noGrp="1"/>
          </p:cNvSpPr>
          <p:nvPr>
            <p:ph type="sldNum" idx="12"/>
          </p:nvPr>
        </p:nvSpPr>
        <p:spPr>
          <a:xfrm>
            <a:off x="3970939" y="8772670"/>
            <a:ext cx="3037840" cy="463407"/>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6: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6: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7: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7: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txBox="1">
            <a:spLocks noGrp="1"/>
          </p:cNvSpPr>
          <p:nvPr>
            <p:ph type="body" idx="1"/>
          </p:nvPr>
        </p:nvSpPr>
        <p:spPr>
          <a:xfrm>
            <a:off x="701040" y="4444861"/>
            <a:ext cx="5608320" cy="3636704"/>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8:notes"/>
          <p:cNvSpPr>
            <a:spLocks noGrp="1" noRot="1" noChangeAspect="1"/>
          </p:cNvSpPr>
          <p:nvPr>
            <p:ph type="sldImg" idx="2"/>
          </p:nvPr>
        </p:nvSpPr>
        <p:spPr>
          <a:xfrm>
            <a:off x="735013" y="1154113"/>
            <a:ext cx="55403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9:notes"/>
          <p:cNvSpPr>
            <a:spLocks noGrp="1" noRot="1" noChangeAspect="1"/>
          </p:cNvSpPr>
          <p:nvPr>
            <p:ph type="sldImg" idx="2"/>
          </p:nvPr>
        </p:nvSpPr>
        <p:spPr>
          <a:xfrm>
            <a:off x="735013" y="1154113"/>
            <a:ext cx="55404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9:notes"/>
          <p:cNvSpPr txBox="1">
            <a:spLocks noGrp="1"/>
          </p:cNvSpPr>
          <p:nvPr>
            <p:ph type="body" idx="1"/>
          </p:nvPr>
        </p:nvSpPr>
        <p:spPr>
          <a:xfrm>
            <a:off x="701040" y="4444861"/>
            <a:ext cx="5608200" cy="3636600"/>
          </a:xfrm>
          <a:prstGeom prst="rect">
            <a:avLst/>
          </a:prstGeom>
          <a:noFill/>
          <a:ln>
            <a:noFill/>
          </a:ln>
        </p:spPr>
        <p:txBody>
          <a:bodyPr spcFirstLastPara="1" wrap="square" lIns="92300" tIns="46150" rIns="92300" bIns="46150" anchor="t" anchorCtr="0">
            <a:noAutofit/>
          </a:bodyPr>
          <a:lstStyle/>
          <a:p>
            <a:pPr marL="0" lvl="0" indent="0" algn="l" rtl="0">
              <a:lnSpc>
                <a:spcPct val="100000"/>
              </a:lnSpc>
              <a:spcBef>
                <a:spcPts val="0"/>
              </a:spcBef>
              <a:spcAft>
                <a:spcPts val="0"/>
              </a:spcAft>
              <a:buSzPts val="1400"/>
              <a:buNone/>
            </a:pPr>
            <a:r>
              <a:rPr lang="en-US"/>
              <a:t>JM</a:t>
            </a:r>
            <a:endParaRPr/>
          </a:p>
        </p:txBody>
      </p:sp>
      <p:sp>
        <p:nvSpPr>
          <p:cNvPr id="404" name="Google Shape;404;p9:notes"/>
          <p:cNvSpPr txBox="1">
            <a:spLocks noGrp="1"/>
          </p:cNvSpPr>
          <p:nvPr>
            <p:ph type="sldNum" idx="12"/>
          </p:nvPr>
        </p:nvSpPr>
        <p:spPr>
          <a:xfrm>
            <a:off x="3970939" y="8772670"/>
            <a:ext cx="3037800" cy="463500"/>
          </a:xfrm>
          <a:prstGeom prst="rect">
            <a:avLst/>
          </a:prstGeom>
          <a:noFill/>
          <a:ln>
            <a:noFill/>
          </a:ln>
        </p:spPr>
        <p:txBody>
          <a:bodyPr spcFirstLastPara="1" wrap="square" lIns="92300" tIns="46150" rIns="92300" bIns="461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5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3"/>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4" name="Google Shape;24;p5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5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8" name="Google Shape;28;p53"/>
          <p:cNvPicPr preferRelativeResize="0"/>
          <p:nvPr/>
        </p:nvPicPr>
        <p:blipFill rotWithShape="1">
          <a:blip r:embed="rId2">
            <a:alphaModFix/>
          </a:blip>
          <a:srcRect/>
          <a:stretch/>
        </p:blipFill>
        <p:spPr>
          <a:xfrm>
            <a:off x="9650186" y="92480"/>
            <a:ext cx="2541815" cy="12786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88"/>
        <p:cNvGrpSpPr/>
        <p:nvPr/>
      </p:nvGrpSpPr>
      <p:grpSpPr>
        <a:xfrm>
          <a:off x="0" y="0"/>
          <a:ext cx="0" cy="0"/>
          <a:chOff x="0" y="0"/>
          <a:chExt cx="0" cy="0"/>
        </a:xfrm>
      </p:grpSpPr>
      <p:sp>
        <p:nvSpPr>
          <p:cNvPr id="89" name="Google Shape;89;p62"/>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62"/>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62"/>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2"/>
          <p:cNvSpPr>
            <a:spLocks noGrp="1"/>
          </p:cNvSpPr>
          <p:nvPr>
            <p:ph type="pic" idx="2"/>
          </p:nvPr>
        </p:nvSpPr>
        <p:spPr>
          <a:xfrm>
            <a:off x="15" y="0"/>
            <a:ext cx="12191985" cy="4915076"/>
          </a:xfrm>
          <a:prstGeom prst="rect">
            <a:avLst/>
          </a:prstGeom>
          <a:solidFill>
            <a:srgbClr val="BECAD4"/>
          </a:solid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93" name="Google Shape;93;p62"/>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4" name="Google Shape;94;p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97"/>
        <p:cNvGrpSpPr/>
        <p:nvPr/>
      </p:nvGrpSpPr>
      <p:grpSpPr>
        <a:xfrm>
          <a:off x="0" y="0"/>
          <a:ext cx="0" cy="0"/>
          <a:chOff x="0" y="0"/>
          <a:chExt cx="0" cy="0"/>
        </a:xfrm>
      </p:grpSpPr>
      <p:sp>
        <p:nvSpPr>
          <p:cNvPr id="98" name="Google Shape;98;p6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3"/>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0" name="Google Shape;100;p6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6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103"/>
        <p:cNvGrpSpPr/>
        <p:nvPr/>
      </p:nvGrpSpPr>
      <p:grpSpPr>
        <a:xfrm>
          <a:off x="0" y="0"/>
          <a:ext cx="0" cy="0"/>
          <a:chOff x="0" y="0"/>
          <a:chExt cx="0" cy="0"/>
        </a:xfrm>
      </p:grpSpPr>
      <p:sp>
        <p:nvSpPr>
          <p:cNvPr id="104" name="Google Shape;104;p6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6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64"/>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4"/>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8" name="Google Shape;108;p6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6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6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ullet List 2-Column">
  <p:cSld name="Bullet List 2-Column">
    <p:spTree>
      <p:nvGrpSpPr>
        <p:cNvPr id="1" name="Shape 111"/>
        <p:cNvGrpSpPr/>
        <p:nvPr/>
      </p:nvGrpSpPr>
      <p:grpSpPr>
        <a:xfrm>
          <a:off x="0" y="0"/>
          <a:ext cx="0" cy="0"/>
          <a:chOff x="0" y="0"/>
          <a:chExt cx="0" cy="0"/>
        </a:xfrm>
      </p:grpSpPr>
      <p:sp>
        <p:nvSpPr>
          <p:cNvPr id="112" name="Google Shape;112;p65"/>
          <p:cNvSpPr txBox="1">
            <a:spLocks noGrp="1"/>
          </p:cNvSpPr>
          <p:nvPr>
            <p:ph type="title"/>
          </p:nvPr>
        </p:nvSpPr>
        <p:spPr>
          <a:xfrm>
            <a:off x="1764632" y="224589"/>
            <a:ext cx="9574800" cy="738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5"/>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4" name="Google Shape;114;p65"/>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5" name="Google Shape;115;p65"/>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65"/>
          <p:cNvSpPr txBox="1">
            <a:spLocks noGrp="1"/>
          </p:cNvSpPr>
          <p:nvPr>
            <p:ph type="body" idx="1"/>
          </p:nvPr>
        </p:nvSpPr>
        <p:spPr>
          <a:xfrm>
            <a:off x="978527" y="1845733"/>
            <a:ext cx="4937700" cy="4023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5"/>
          <p:cNvSpPr txBox="1">
            <a:spLocks noGrp="1"/>
          </p:cNvSpPr>
          <p:nvPr>
            <p:ph type="body" idx="2"/>
          </p:nvPr>
        </p:nvSpPr>
        <p:spPr>
          <a:xfrm>
            <a:off x="6275713" y="1845733"/>
            <a:ext cx="4937700" cy="4023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b="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Object - text on right">
  <p:cSld name="1_Object - text on right">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66"/>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6"/>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6"/>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66"/>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66"/>
          <p:cNvSpPr txBox="1">
            <a:spLocks noGrp="1"/>
          </p:cNvSpPr>
          <p:nvPr>
            <p:ph type="body" idx="1"/>
          </p:nvPr>
        </p:nvSpPr>
        <p:spPr>
          <a:xfrm>
            <a:off x="385763" y="1563757"/>
            <a:ext cx="5534100" cy="4644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400"/>
              </a:spcAft>
              <a:buClr>
                <a:schemeClr val="dk1"/>
              </a:buClr>
              <a:buSzPts val="1800"/>
              <a:buChar char="◦"/>
              <a:defRPr/>
            </a:lvl9pPr>
          </a:lstStyle>
          <a:p>
            <a:endParaRPr/>
          </a:p>
        </p:txBody>
      </p:sp>
      <p:sp>
        <p:nvSpPr>
          <p:cNvPr id="124" name="Google Shape;124;p66"/>
          <p:cNvSpPr txBox="1">
            <a:spLocks noGrp="1"/>
          </p:cNvSpPr>
          <p:nvPr>
            <p:ph type="body" idx="2"/>
          </p:nvPr>
        </p:nvSpPr>
        <p:spPr>
          <a:xfrm>
            <a:off x="6566064" y="1563757"/>
            <a:ext cx="5101200" cy="4644600"/>
          </a:xfrm>
          <a:prstGeom prst="rect">
            <a:avLst/>
          </a:prstGeom>
          <a:solidFill>
            <a:srgbClr val="0D6CB9"/>
          </a:solidFill>
          <a:ln>
            <a:noFill/>
          </a:ln>
        </p:spPr>
        <p:txBody>
          <a:bodyPr spcFirstLastPara="1" wrap="square" lIns="365750" tIns="365750" rIns="365750" bIns="365750" anchor="t" anchorCtr="0">
            <a:noAutofit/>
          </a:bodyPr>
          <a:lstStyle>
            <a:lvl1pPr marL="457200" lvl="0" indent="-228600" algn="l">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40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g7d3f46e4eb_6_6"/>
          <p:cNvSpPr txBox="1">
            <a:spLocks noGrp="1"/>
          </p:cNvSpPr>
          <p:nvPr>
            <p:ph type="ctrTitle"/>
          </p:nvPr>
        </p:nvSpPr>
        <p:spPr>
          <a:xfrm>
            <a:off x="1524000" y="2858439"/>
            <a:ext cx="9144000" cy="1455651"/>
          </a:xfrm>
          <a:prstGeom prst="rect">
            <a:avLst/>
          </a:prstGeom>
          <a:solidFill>
            <a:srgbClr val="F2F2F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C6EBE"/>
              </a:buClr>
              <a:buSzPts val="5600"/>
              <a:buFont typeface="Calibri"/>
              <a:buNone/>
              <a:defRPr sz="5600" b="1">
                <a:solidFill>
                  <a:srgbClr val="3C6EB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7d3f46e4eb_6_6"/>
          <p:cNvSpPr txBox="1">
            <a:spLocks noGrp="1"/>
          </p:cNvSpPr>
          <p:nvPr>
            <p:ph type="subTitle" idx="1"/>
          </p:nvPr>
        </p:nvSpPr>
        <p:spPr>
          <a:xfrm>
            <a:off x="1524000" y="4315096"/>
            <a:ext cx="9144000" cy="851564"/>
          </a:xfrm>
          <a:prstGeom prst="rect">
            <a:avLst/>
          </a:prstGeom>
          <a:solidFill>
            <a:srgbClr val="F2F2F2"/>
          </a:solid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4546A"/>
              </a:buClr>
              <a:buSzPts val="2400"/>
              <a:buFont typeface="Calibri"/>
              <a:buNone/>
              <a:defRPr sz="2400" b="1">
                <a:solidFill>
                  <a:srgbClr val="44546A"/>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4" name="Google Shape;134;g7d3f46e4eb_6_6"/>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7d3f46e4eb_6_6"/>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7d3f46e4eb_6_6"/>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g7d3f46e4eb_6_6"/>
          <p:cNvSpPr>
            <a:spLocks noGrp="1"/>
          </p:cNvSpPr>
          <p:nvPr>
            <p:ph type="pic" idx="2"/>
          </p:nvPr>
        </p:nvSpPr>
        <p:spPr>
          <a:xfrm>
            <a:off x="0" y="1268412"/>
            <a:ext cx="12192000" cy="55895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C00000"/>
              </a:buClr>
              <a:buSzPts val="240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5"/>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Text">
  <p:cSld name="3_Title and Text">
    <p:spTree>
      <p:nvGrpSpPr>
        <p:cNvPr id="1" name="Shape 138"/>
        <p:cNvGrpSpPr/>
        <p:nvPr/>
      </p:nvGrpSpPr>
      <p:grpSpPr>
        <a:xfrm>
          <a:off x="0" y="0"/>
          <a:ext cx="0" cy="0"/>
          <a:chOff x="0" y="0"/>
          <a:chExt cx="0" cy="0"/>
        </a:xfrm>
      </p:grpSpPr>
      <p:sp>
        <p:nvSpPr>
          <p:cNvPr id="139" name="Google Shape;139;g7d3f46e4eb_6_13"/>
          <p:cNvSpPr txBox="1">
            <a:spLocks noGrp="1"/>
          </p:cNvSpPr>
          <p:nvPr>
            <p:ph type="title"/>
          </p:nvPr>
        </p:nvSpPr>
        <p:spPr>
          <a:xfrm>
            <a:off x="1755912" y="243951"/>
            <a:ext cx="9597600" cy="710100"/>
          </a:xfrm>
          <a:prstGeom prst="rect">
            <a:avLst/>
          </a:prstGeom>
          <a:noFill/>
          <a:ln>
            <a:noFill/>
          </a:ln>
        </p:spPr>
        <p:txBody>
          <a:bodyPr spcFirstLastPara="1" wrap="square" lIns="105500" tIns="52725" rIns="105500" bIns="52725" anchor="ctr" anchorCtr="0">
            <a:noAutofit/>
          </a:bodyPr>
          <a:lstStyle>
            <a:lvl1pPr lvl="0" algn="l">
              <a:lnSpc>
                <a:spcPct val="90000"/>
              </a:lnSpc>
              <a:spcBef>
                <a:spcPts val="0"/>
              </a:spcBef>
              <a:spcAft>
                <a:spcPts val="0"/>
              </a:spcAft>
              <a:buClr>
                <a:srgbClr val="000000"/>
              </a:buClr>
              <a:buSzPts val="3300"/>
              <a:buFont typeface="Calibri"/>
              <a:buNone/>
              <a:defRPr>
                <a:solidFill>
                  <a:srgbClr val="000000"/>
                </a:solidFill>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
        <p:nvSpPr>
          <p:cNvPr id="140" name="Google Shape;140;g7d3f46e4eb_6_13"/>
          <p:cNvSpPr txBox="1">
            <a:spLocks noGrp="1"/>
          </p:cNvSpPr>
          <p:nvPr>
            <p:ph type="body" idx="1"/>
          </p:nvPr>
        </p:nvSpPr>
        <p:spPr>
          <a:xfrm>
            <a:off x="562708" y="1508400"/>
            <a:ext cx="11067900" cy="4590000"/>
          </a:xfrm>
          <a:prstGeom prst="rect">
            <a:avLst/>
          </a:prstGeom>
          <a:noFill/>
          <a:ln>
            <a:noFill/>
          </a:ln>
        </p:spPr>
        <p:txBody>
          <a:bodyPr spcFirstLastPara="1" wrap="square" lIns="105500" tIns="52725" rIns="105500" bIns="52725" anchor="t" anchorCtr="0">
            <a:noAutofit/>
          </a:bodyPr>
          <a:lstStyle>
            <a:lvl1pPr marL="457200" lvl="0" indent="-228600" algn="l">
              <a:lnSpc>
                <a:spcPct val="90000"/>
              </a:lnSpc>
              <a:spcBef>
                <a:spcPts val="900"/>
              </a:spcBef>
              <a:spcAft>
                <a:spcPts val="0"/>
              </a:spcAft>
              <a:buClr>
                <a:srgbClr val="000000"/>
              </a:buClr>
              <a:buSzPts val="2700"/>
              <a:buNone/>
              <a:defRPr>
                <a:solidFill>
                  <a:srgbClr val="000000"/>
                </a:solidFill>
              </a:defRPr>
            </a:lvl1pPr>
            <a:lvl2pPr marL="914400" lvl="1" indent="-374650" algn="l">
              <a:lnSpc>
                <a:spcPct val="90000"/>
              </a:lnSpc>
              <a:spcBef>
                <a:spcPts val="500"/>
              </a:spcBef>
              <a:spcAft>
                <a:spcPts val="0"/>
              </a:spcAft>
              <a:buClr>
                <a:srgbClr val="000000"/>
              </a:buClr>
              <a:buSzPts val="2300"/>
              <a:buChar char="▪"/>
              <a:defRPr>
                <a:solidFill>
                  <a:srgbClr val="000000"/>
                </a:solidFill>
              </a:defRPr>
            </a:lvl2pPr>
            <a:lvl3pPr marL="1371600" lvl="2" indent="-349250" algn="l">
              <a:lnSpc>
                <a:spcPct val="90000"/>
              </a:lnSpc>
              <a:spcBef>
                <a:spcPts val="500"/>
              </a:spcBef>
              <a:spcAft>
                <a:spcPts val="0"/>
              </a:spcAft>
              <a:buClr>
                <a:srgbClr val="000000"/>
              </a:buClr>
              <a:buSzPts val="1900"/>
              <a:buChar char="▪"/>
              <a:defRPr>
                <a:solidFill>
                  <a:srgbClr val="000000"/>
                </a:solidFill>
              </a:defRPr>
            </a:lvl3pPr>
            <a:lvl4pPr marL="1828800" lvl="3" indent="-336550" algn="l">
              <a:lnSpc>
                <a:spcPct val="90000"/>
              </a:lnSpc>
              <a:spcBef>
                <a:spcPts val="500"/>
              </a:spcBef>
              <a:spcAft>
                <a:spcPts val="0"/>
              </a:spcAft>
              <a:buClr>
                <a:srgbClr val="000000"/>
              </a:buClr>
              <a:buSzPts val="1700"/>
              <a:buChar char="▪"/>
              <a:defRPr>
                <a:solidFill>
                  <a:srgbClr val="000000"/>
                </a:solidFill>
              </a:defRPr>
            </a:lvl4pPr>
            <a:lvl5pPr marL="2286000" lvl="4" indent="-336550" algn="l">
              <a:lnSpc>
                <a:spcPct val="90000"/>
              </a:lnSpc>
              <a:spcBef>
                <a:spcPts val="500"/>
              </a:spcBef>
              <a:spcAft>
                <a:spcPts val="0"/>
              </a:spcAft>
              <a:buClr>
                <a:srgbClr val="000000"/>
              </a:buClr>
              <a:buSzPts val="1700"/>
              <a:buChar char="▪"/>
              <a:defRPr>
                <a:solidFill>
                  <a:srgbClr val="000000"/>
                </a:solidFill>
              </a:defRPr>
            </a:lvl5pPr>
            <a:lvl6pPr marL="2743200" lvl="5" indent="-336550" algn="l">
              <a:lnSpc>
                <a:spcPct val="90000"/>
              </a:lnSpc>
              <a:spcBef>
                <a:spcPts val="500"/>
              </a:spcBef>
              <a:spcAft>
                <a:spcPts val="0"/>
              </a:spcAft>
              <a:buClr>
                <a:schemeClr val="dk1"/>
              </a:buClr>
              <a:buSzPts val="1700"/>
              <a:buChar char="•"/>
              <a:defRPr/>
            </a:lvl6pPr>
            <a:lvl7pPr marL="3200400" lvl="6" indent="-336550" algn="l">
              <a:lnSpc>
                <a:spcPct val="90000"/>
              </a:lnSpc>
              <a:spcBef>
                <a:spcPts val="500"/>
              </a:spcBef>
              <a:spcAft>
                <a:spcPts val="0"/>
              </a:spcAft>
              <a:buClr>
                <a:schemeClr val="dk1"/>
              </a:buClr>
              <a:buSzPts val="1700"/>
              <a:buChar char="•"/>
              <a:defRPr/>
            </a:lvl7pPr>
            <a:lvl8pPr marL="3657600" lvl="7" indent="-336550" algn="l">
              <a:lnSpc>
                <a:spcPct val="90000"/>
              </a:lnSpc>
              <a:spcBef>
                <a:spcPts val="500"/>
              </a:spcBef>
              <a:spcAft>
                <a:spcPts val="0"/>
              </a:spcAft>
              <a:buClr>
                <a:schemeClr val="dk1"/>
              </a:buClr>
              <a:buSzPts val="1700"/>
              <a:buChar char="•"/>
              <a:defRPr/>
            </a:lvl8pPr>
            <a:lvl9pPr marL="4114800" lvl="8" indent="-336550" algn="l">
              <a:lnSpc>
                <a:spcPct val="90000"/>
              </a:lnSpc>
              <a:spcBef>
                <a:spcPts val="500"/>
              </a:spcBef>
              <a:spcAft>
                <a:spcPts val="0"/>
              </a:spcAft>
              <a:buClr>
                <a:schemeClr val="dk1"/>
              </a:buClr>
              <a:buSzPts val="17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1"/>
        <p:cNvGrpSpPr/>
        <p:nvPr/>
      </p:nvGrpSpPr>
      <p:grpSpPr>
        <a:xfrm>
          <a:off x="0" y="0"/>
          <a:ext cx="0" cy="0"/>
          <a:chOff x="0" y="0"/>
          <a:chExt cx="0" cy="0"/>
        </a:xfrm>
      </p:grpSpPr>
      <p:sp>
        <p:nvSpPr>
          <p:cNvPr id="142" name="Google Shape;142;g7d3f46e4eb_6_16"/>
          <p:cNvSpPr txBox="1">
            <a:spLocks noGrp="1"/>
          </p:cNvSpPr>
          <p:nvPr>
            <p:ph type="title"/>
          </p:nvPr>
        </p:nvSpPr>
        <p:spPr>
          <a:xfrm>
            <a:off x="1755912" y="243951"/>
            <a:ext cx="10009367" cy="710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g7d3f46e4eb_6_16"/>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7d3f46e4eb_6_16"/>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d3f46e4eb_6_16"/>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g7d3f46e4eb_6_16"/>
          <p:cNvSpPr txBox="1">
            <a:spLocks noGrp="1"/>
          </p:cNvSpPr>
          <p:nvPr>
            <p:ph type="body" idx="1"/>
          </p:nvPr>
        </p:nvSpPr>
        <p:spPr>
          <a:xfrm>
            <a:off x="1037902" y="1881359"/>
            <a:ext cx="4937761" cy="402335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DA3E26"/>
              </a:buClr>
              <a:buSzPts val="2800"/>
              <a:buFont typeface="Arial"/>
              <a:buChar char="•"/>
              <a:defRPr b="1" i="1">
                <a:solidFill>
                  <a:srgbClr val="DA3E26"/>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atin typeface="Calibri"/>
                <a:ea typeface="Calibri"/>
                <a:cs typeface="Calibri"/>
                <a:sym typeface="Calibri"/>
              </a:defRPr>
            </a:lvl2pPr>
            <a:lvl3pPr marL="1371600" lvl="2" indent="-355600" algn="l">
              <a:lnSpc>
                <a:spcPct val="90000"/>
              </a:lnSpc>
              <a:spcBef>
                <a:spcPts val="500"/>
              </a:spcBef>
              <a:spcAft>
                <a:spcPts val="0"/>
              </a:spcAft>
              <a:buSzPts val="2000"/>
              <a:buChar char="▪"/>
              <a:defRPr>
                <a:latin typeface="Calibri"/>
                <a:ea typeface="Calibri"/>
                <a:cs typeface="Calibri"/>
                <a:sym typeface="Calibri"/>
              </a:defRPr>
            </a:lvl3pPr>
            <a:lvl4pPr marL="1828800" lvl="3" indent="-342900" algn="l">
              <a:lnSpc>
                <a:spcPct val="90000"/>
              </a:lnSpc>
              <a:spcBef>
                <a:spcPts val="500"/>
              </a:spcBef>
              <a:spcAft>
                <a:spcPts val="0"/>
              </a:spcAft>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7d3f46e4eb_6_16"/>
          <p:cNvSpPr txBox="1">
            <a:spLocks noGrp="1"/>
          </p:cNvSpPr>
          <p:nvPr>
            <p:ph type="body" idx="2"/>
          </p:nvPr>
        </p:nvSpPr>
        <p:spPr>
          <a:xfrm>
            <a:off x="6216337" y="1881359"/>
            <a:ext cx="4937760" cy="4023359"/>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DA3E26"/>
              </a:buClr>
              <a:buSzPts val="2800"/>
              <a:buFont typeface="Arial"/>
              <a:buChar char="•"/>
              <a:defRPr b="1" i="1">
                <a:solidFill>
                  <a:srgbClr val="DA3E26"/>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atin typeface="Calibri"/>
                <a:ea typeface="Calibri"/>
                <a:cs typeface="Calibri"/>
                <a:sym typeface="Calibri"/>
              </a:defRPr>
            </a:lvl2pPr>
            <a:lvl3pPr marL="1371600" lvl="2" indent="-355600" algn="l">
              <a:lnSpc>
                <a:spcPct val="90000"/>
              </a:lnSpc>
              <a:spcBef>
                <a:spcPts val="500"/>
              </a:spcBef>
              <a:spcAft>
                <a:spcPts val="0"/>
              </a:spcAft>
              <a:buSzPts val="2000"/>
              <a:buChar char="▪"/>
              <a:defRPr>
                <a:latin typeface="Calibri"/>
                <a:ea typeface="Calibri"/>
                <a:cs typeface="Calibri"/>
                <a:sym typeface="Calibri"/>
              </a:defRPr>
            </a:lvl3pPr>
            <a:lvl4pPr marL="1828800" lvl="3" indent="-342900" algn="l">
              <a:lnSpc>
                <a:spcPct val="90000"/>
              </a:lnSpc>
              <a:spcBef>
                <a:spcPts val="500"/>
              </a:spcBef>
              <a:spcAft>
                <a:spcPts val="0"/>
              </a:spcAft>
              <a:buSzPts val="1800"/>
              <a:buChar char="▪"/>
              <a:defRPr>
                <a:latin typeface="Calibri"/>
                <a:ea typeface="Calibri"/>
                <a:cs typeface="Calibri"/>
                <a:sym typeface="Calibri"/>
              </a:defRPr>
            </a:lvl4pPr>
            <a:lvl5pPr marL="2286000" lvl="4" indent="-342900" algn="l">
              <a:lnSpc>
                <a:spcPct val="90000"/>
              </a:lnSpc>
              <a:spcBef>
                <a:spcPts val="500"/>
              </a:spcBef>
              <a:spcAft>
                <a:spcPts val="0"/>
              </a:spcAft>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 List 2-Column">
  <p:cSld name="Bullet List 2-Column">
    <p:spTree>
      <p:nvGrpSpPr>
        <p:cNvPr id="1" name="Shape 148"/>
        <p:cNvGrpSpPr/>
        <p:nvPr/>
      </p:nvGrpSpPr>
      <p:grpSpPr>
        <a:xfrm>
          <a:off x="0" y="0"/>
          <a:ext cx="0" cy="0"/>
          <a:chOff x="0" y="0"/>
          <a:chExt cx="0" cy="0"/>
        </a:xfrm>
      </p:grpSpPr>
      <p:sp>
        <p:nvSpPr>
          <p:cNvPr id="149" name="Google Shape;149;g7d3f46e4eb_6_23"/>
          <p:cNvSpPr txBox="1">
            <a:spLocks noGrp="1"/>
          </p:cNvSpPr>
          <p:nvPr>
            <p:ph type="title"/>
          </p:nvPr>
        </p:nvSpPr>
        <p:spPr>
          <a:xfrm>
            <a:off x="1764632" y="224589"/>
            <a:ext cx="9574714" cy="737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7d3f46e4eb_6_23"/>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g7d3f46e4eb_6_23"/>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7d3f46e4eb_6_23"/>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g7d3f46e4eb_6_23"/>
          <p:cNvSpPr txBox="1">
            <a:spLocks noGrp="1"/>
          </p:cNvSpPr>
          <p:nvPr>
            <p:ph type="body" idx="1"/>
          </p:nvPr>
        </p:nvSpPr>
        <p:spPr>
          <a:xfrm>
            <a:off x="978527" y="1845733"/>
            <a:ext cx="4937760" cy="40233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g7d3f46e4eb_6_23"/>
          <p:cNvSpPr txBox="1">
            <a:spLocks noGrp="1"/>
          </p:cNvSpPr>
          <p:nvPr>
            <p:ph type="body" idx="2"/>
          </p:nvPr>
        </p:nvSpPr>
        <p:spPr>
          <a:xfrm>
            <a:off x="6275713" y="1845733"/>
            <a:ext cx="4937760" cy="40233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b="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2-Columns">
  <p:cSld name="Content 2-Columns">
    <p:spTree>
      <p:nvGrpSpPr>
        <p:cNvPr id="1" name="Shape 155"/>
        <p:cNvGrpSpPr/>
        <p:nvPr/>
      </p:nvGrpSpPr>
      <p:grpSpPr>
        <a:xfrm>
          <a:off x="0" y="0"/>
          <a:ext cx="0" cy="0"/>
          <a:chOff x="0" y="0"/>
          <a:chExt cx="0" cy="0"/>
        </a:xfrm>
      </p:grpSpPr>
      <p:sp>
        <p:nvSpPr>
          <p:cNvPr id="156" name="Google Shape;156;g7d3f46e4eb_6_30"/>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7d3f46e4eb_6_30"/>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7d3f46e4eb_6_30"/>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7d3f46e4eb_6_30"/>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g7d3f46e4eb_6_30"/>
          <p:cNvSpPr txBox="1">
            <a:spLocks noGrp="1"/>
          </p:cNvSpPr>
          <p:nvPr>
            <p:ph type="body" idx="1"/>
          </p:nvPr>
        </p:nvSpPr>
        <p:spPr>
          <a:xfrm>
            <a:off x="423863" y="1687515"/>
            <a:ext cx="5492424" cy="41815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g7d3f46e4eb_6_30"/>
          <p:cNvSpPr txBox="1">
            <a:spLocks noGrp="1"/>
          </p:cNvSpPr>
          <p:nvPr>
            <p:ph type="body" idx="2"/>
          </p:nvPr>
        </p:nvSpPr>
        <p:spPr>
          <a:xfrm>
            <a:off x="6275713" y="1687515"/>
            <a:ext cx="5492424" cy="41815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9"/>
        <p:cNvGrpSpPr/>
        <p:nvPr/>
      </p:nvGrpSpPr>
      <p:grpSpPr>
        <a:xfrm>
          <a:off x="0" y="0"/>
          <a:ext cx="0" cy="0"/>
          <a:chOff x="0" y="0"/>
          <a:chExt cx="0" cy="0"/>
        </a:xfrm>
      </p:grpSpPr>
      <p:sp>
        <p:nvSpPr>
          <p:cNvPr id="30" name="Google Shape;30;p5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54"/>
          <p:cNvPicPr preferRelativeResize="0"/>
          <p:nvPr/>
        </p:nvPicPr>
        <p:blipFill rotWithShape="1">
          <a:blip r:embed="rId2">
            <a:alphaModFix/>
          </a:blip>
          <a:srcRect/>
          <a:stretch/>
        </p:blipFill>
        <p:spPr>
          <a:xfrm>
            <a:off x="10707384" y="74098"/>
            <a:ext cx="1481456" cy="74987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Multi-Columns">
  <p:cSld name="Content Multi-Columns">
    <p:spTree>
      <p:nvGrpSpPr>
        <p:cNvPr id="1" name="Shape 162"/>
        <p:cNvGrpSpPr/>
        <p:nvPr/>
      </p:nvGrpSpPr>
      <p:grpSpPr>
        <a:xfrm>
          <a:off x="0" y="0"/>
          <a:ext cx="0" cy="0"/>
          <a:chOff x="0" y="0"/>
          <a:chExt cx="0" cy="0"/>
        </a:xfrm>
      </p:grpSpPr>
      <p:sp>
        <p:nvSpPr>
          <p:cNvPr id="163" name="Google Shape;163;g7d3f46e4eb_6_37"/>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7d3f46e4eb_6_37"/>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7d3f46e4eb_6_37"/>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7d3f46e4eb_6_37"/>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g7d3f46e4eb_6_37"/>
          <p:cNvSpPr txBox="1">
            <a:spLocks noGrp="1"/>
          </p:cNvSpPr>
          <p:nvPr>
            <p:ph type="body" idx="1"/>
          </p:nvPr>
        </p:nvSpPr>
        <p:spPr>
          <a:xfrm>
            <a:off x="423862" y="1687515"/>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7d3f46e4eb_6_37"/>
          <p:cNvSpPr txBox="1">
            <a:spLocks noGrp="1"/>
          </p:cNvSpPr>
          <p:nvPr>
            <p:ph type="body" idx="2"/>
          </p:nvPr>
        </p:nvSpPr>
        <p:spPr>
          <a:xfrm>
            <a:off x="4094218" y="1687514"/>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g7d3f46e4eb_6_37"/>
          <p:cNvSpPr txBox="1">
            <a:spLocks noGrp="1"/>
          </p:cNvSpPr>
          <p:nvPr>
            <p:ph type="body" idx="3"/>
          </p:nvPr>
        </p:nvSpPr>
        <p:spPr>
          <a:xfrm>
            <a:off x="7760524" y="1687514"/>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g7d3f46e4eb_6_37"/>
          <p:cNvSpPr txBox="1">
            <a:spLocks noGrp="1"/>
          </p:cNvSpPr>
          <p:nvPr>
            <p:ph type="body" idx="4"/>
          </p:nvPr>
        </p:nvSpPr>
        <p:spPr>
          <a:xfrm>
            <a:off x="423862" y="4108326"/>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g7d3f46e4eb_6_37"/>
          <p:cNvSpPr txBox="1">
            <a:spLocks noGrp="1"/>
          </p:cNvSpPr>
          <p:nvPr>
            <p:ph type="body" idx="5"/>
          </p:nvPr>
        </p:nvSpPr>
        <p:spPr>
          <a:xfrm>
            <a:off x="4094218" y="4108325"/>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g7d3f46e4eb_6_37"/>
          <p:cNvSpPr txBox="1">
            <a:spLocks noGrp="1"/>
          </p:cNvSpPr>
          <p:nvPr>
            <p:ph type="body" idx="6"/>
          </p:nvPr>
        </p:nvSpPr>
        <p:spPr>
          <a:xfrm>
            <a:off x="7760524" y="4108325"/>
            <a:ext cx="3429000" cy="211387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0">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Open Sans"/>
                <a:ea typeface="Open Sans"/>
                <a:cs typeface="Open Sans"/>
                <a:sym typeface="Open Sans"/>
              </a:defRPr>
            </a:lvl2pPr>
            <a:lvl3pPr marL="1371600" lvl="2" indent="-355600" algn="l">
              <a:lnSpc>
                <a:spcPct val="90000"/>
              </a:lnSpc>
              <a:spcBef>
                <a:spcPts val="500"/>
              </a:spcBef>
              <a:spcAft>
                <a:spcPts val="0"/>
              </a:spcAft>
              <a:buClr>
                <a:srgbClr val="4472C4"/>
              </a:buClr>
              <a:buSzPts val="2000"/>
              <a:buChar char="▪"/>
              <a:defRPr>
                <a:latin typeface="Open Sans Light"/>
                <a:ea typeface="Open Sans Light"/>
                <a:cs typeface="Open Sans Light"/>
                <a:sym typeface="Open Sans Light"/>
              </a:defRPr>
            </a:lvl3pPr>
            <a:lvl4pPr marL="1828800" lvl="3" indent="-342900" algn="l">
              <a:lnSpc>
                <a:spcPct val="90000"/>
              </a:lnSpc>
              <a:spcBef>
                <a:spcPts val="500"/>
              </a:spcBef>
              <a:spcAft>
                <a:spcPts val="0"/>
              </a:spcAft>
              <a:buClr>
                <a:srgbClr val="4472C4"/>
              </a:buClr>
              <a:buSzPts val="1800"/>
              <a:buFont typeface="Open Sans Light"/>
              <a:buChar char="◦"/>
              <a:defRPr>
                <a:latin typeface="Open Sans Light"/>
                <a:ea typeface="Open Sans Light"/>
                <a:cs typeface="Open Sans Light"/>
                <a:sym typeface="Open Sans Light"/>
              </a:defRPr>
            </a:lvl4pPr>
            <a:lvl5pPr marL="2286000" lvl="4" indent="-342900" algn="l">
              <a:lnSpc>
                <a:spcPct val="90000"/>
              </a:lnSpc>
              <a:spcBef>
                <a:spcPts val="500"/>
              </a:spcBef>
              <a:spcAft>
                <a:spcPts val="0"/>
              </a:spcAft>
              <a:buClr>
                <a:srgbClr val="DA3E26"/>
              </a:buClr>
              <a:buSzPts val="1800"/>
              <a:buChar char="▪"/>
              <a:defRPr b="0">
                <a:latin typeface="Open Sans Light"/>
                <a:ea typeface="Open Sans Light"/>
                <a:cs typeface="Open Sans Light"/>
                <a:sym typeface="Open Sans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Object - text on right">
  <p:cSld name="1_Object - text on righ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g7d3f46e4eb_6_48"/>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7d3f46e4eb_6_48"/>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7d3f46e4eb_6_48"/>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7d3f46e4eb_6_48"/>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g7d3f46e4eb_6_48"/>
          <p:cNvSpPr txBox="1">
            <a:spLocks noGrp="1"/>
          </p:cNvSpPr>
          <p:nvPr>
            <p:ph type="body" idx="1"/>
          </p:nvPr>
        </p:nvSpPr>
        <p:spPr>
          <a:xfrm>
            <a:off x="385763" y="1563757"/>
            <a:ext cx="5534025" cy="4644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g7d3f46e4eb_6_48"/>
          <p:cNvSpPr txBox="1">
            <a:spLocks noGrp="1"/>
          </p:cNvSpPr>
          <p:nvPr>
            <p:ph type="body" idx="2"/>
          </p:nvPr>
        </p:nvSpPr>
        <p:spPr>
          <a:xfrm>
            <a:off x="6566064" y="1563757"/>
            <a:ext cx="5101055" cy="4644538"/>
          </a:xfrm>
          <a:prstGeom prst="rect">
            <a:avLst/>
          </a:prstGeom>
          <a:solidFill>
            <a:srgbClr val="0D6CB9"/>
          </a:solidFill>
          <a:ln>
            <a:noFill/>
          </a:ln>
        </p:spPr>
        <p:txBody>
          <a:bodyPr spcFirstLastPara="1" wrap="square" lIns="365750" tIns="365750" rIns="365750" bIns="365750" anchor="t" anchorCtr="0">
            <a:noAutofit/>
          </a:bodyPr>
          <a:lstStyle>
            <a:lvl1pPr marL="457200" lvl="0" indent="-228600" algn="l">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Object - text on right">
  <p:cSld name="3_Object - text on right">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g7d3f46e4eb_6_55"/>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7d3f46e4eb_6_55"/>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7d3f46e4eb_6_55"/>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7d3f46e4eb_6_55"/>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g7d3f46e4eb_6_55"/>
          <p:cNvSpPr txBox="1">
            <a:spLocks noGrp="1"/>
          </p:cNvSpPr>
          <p:nvPr>
            <p:ph type="body" idx="1"/>
          </p:nvPr>
        </p:nvSpPr>
        <p:spPr>
          <a:xfrm>
            <a:off x="5848698" y="1563757"/>
            <a:ext cx="5534025" cy="4644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g7d3f46e4eb_6_55"/>
          <p:cNvSpPr txBox="1">
            <a:spLocks noGrp="1"/>
          </p:cNvSpPr>
          <p:nvPr>
            <p:ph type="body" idx="2"/>
          </p:nvPr>
        </p:nvSpPr>
        <p:spPr>
          <a:xfrm>
            <a:off x="388288" y="1563757"/>
            <a:ext cx="5101055" cy="4644538"/>
          </a:xfrm>
          <a:prstGeom prst="rect">
            <a:avLst/>
          </a:prstGeom>
          <a:solidFill>
            <a:srgbClr val="0D6CB9"/>
          </a:solidFill>
          <a:ln>
            <a:noFill/>
          </a:ln>
        </p:spPr>
        <p:txBody>
          <a:bodyPr spcFirstLastPara="1" wrap="square" lIns="365750" tIns="365750" rIns="365750" bIns="365750" anchor="t" anchorCtr="0">
            <a:noAutofit/>
          </a:bodyPr>
          <a:lstStyle>
            <a:lvl1pPr marL="457200" lvl="0" indent="-228600" algn="l">
              <a:lnSpc>
                <a:spcPct val="90000"/>
              </a:lnSpc>
              <a:spcBef>
                <a:spcPts val="1000"/>
              </a:spcBef>
              <a:spcAft>
                <a:spcPts val="0"/>
              </a:spcAft>
              <a:buClr>
                <a:schemeClr val="lt1"/>
              </a:buClr>
              <a:buSzPts val="2800"/>
              <a:buFont typeface="Calibri"/>
              <a:buNone/>
              <a:defRPr>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meline 1">
  <p:cSld name="Timeline 1">
    <p:spTree>
      <p:nvGrpSpPr>
        <p:cNvPr id="1" name="Shape 187"/>
        <p:cNvGrpSpPr/>
        <p:nvPr/>
      </p:nvGrpSpPr>
      <p:grpSpPr>
        <a:xfrm>
          <a:off x="0" y="0"/>
          <a:ext cx="0" cy="0"/>
          <a:chOff x="0" y="0"/>
          <a:chExt cx="0" cy="0"/>
        </a:xfrm>
      </p:grpSpPr>
      <p:sp>
        <p:nvSpPr>
          <p:cNvPr id="188" name="Google Shape;188;g7d3f46e4eb_6_62"/>
          <p:cNvSpPr txBox="1">
            <a:spLocks noGrp="1"/>
          </p:cNvSpPr>
          <p:nvPr>
            <p:ph type="title"/>
          </p:nvPr>
        </p:nvSpPr>
        <p:spPr>
          <a:xfrm>
            <a:off x="1764632" y="224589"/>
            <a:ext cx="9574714" cy="737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7d3f46e4eb_6_62"/>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7d3f46e4eb_6_62"/>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7d3f46e4eb_6_62"/>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2" name="Google Shape;192;g7d3f46e4eb_6_62"/>
          <p:cNvCxnSpPr/>
          <p:nvPr/>
        </p:nvCxnSpPr>
        <p:spPr>
          <a:xfrm>
            <a:off x="7725145" y="3631342"/>
            <a:ext cx="12700" cy="513897"/>
          </a:xfrm>
          <a:prstGeom prst="straightConnector1">
            <a:avLst/>
          </a:prstGeom>
          <a:noFill/>
          <a:ln w="53975" cap="rnd" cmpd="sng">
            <a:solidFill>
              <a:schemeClr val="accent5"/>
            </a:solidFill>
            <a:prstDash val="dot"/>
            <a:miter lim="800000"/>
            <a:headEnd type="none" w="sm" len="sm"/>
            <a:tailEnd type="none" w="sm" len="sm"/>
          </a:ln>
        </p:spPr>
      </p:cxnSp>
      <p:cxnSp>
        <p:nvCxnSpPr>
          <p:cNvPr id="193" name="Google Shape;193;g7d3f46e4eb_6_62"/>
          <p:cNvCxnSpPr/>
          <p:nvPr/>
        </p:nvCxnSpPr>
        <p:spPr>
          <a:xfrm>
            <a:off x="4495912" y="3639580"/>
            <a:ext cx="12700" cy="513897"/>
          </a:xfrm>
          <a:prstGeom prst="straightConnector1">
            <a:avLst/>
          </a:prstGeom>
          <a:noFill/>
          <a:ln w="53975" cap="rnd" cmpd="sng">
            <a:solidFill>
              <a:srgbClr val="EA0C0C"/>
            </a:solidFill>
            <a:prstDash val="dot"/>
            <a:miter lim="800000"/>
            <a:headEnd type="none" w="sm" len="sm"/>
            <a:tailEnd type="none" w="sm" len="sm"/>
          </a:ln>
        </p:spPr>
      </p:cxnSp>
      <p:cxnSp>
        <p:nvCxnSpPr>
          <p:cNvPr id="194" name="Google Shape;194;g7d3f46e4eb_6_62"/>
          <p:cNvCxnSpPr>
            <a:endCxn id="195" idx="4"/>
          </p:cNvCxnSpPr>
          <p:nvPr/>
        </p:nvCxnSpPr>
        <p:spPr>
          <a:xfrm>
            <a:off x="6110354" y="3256243"/>
            <a:ext cx="12600" cy="513900"/>
          </a:xfrm>
          <a:prstGeom prst="straightConnector1">
            <a:avLst/>
          </a:prstGeom>
          <a:noFill/>
          <a:ln w="53975" cap="rnd" cmpd="sng">
            <a:solidFill>
              <a:srgbClr val="69447B"/>
            </a:solidFill>
            <a:prstDash val="dot"/>
            <a:miter lim="800000"/>
            <a:headEnd type="none" w="sm" len="sm"/>
            <a:tailEnd type="none" w="sm" len="sm"/>
          </a:ln>
        </p:spPr>
      </p:cxnSp>
      <p:sp>
        <p:nvSpPr>
          <p:cNvPr id="196" name="Google Shape;196;g7d3f46e4eb_6_62"/>
          <p:cNvSpPr/>
          <p:nvPr/>
        </p:nvSpPr>
        <p:spPr>
          <a:xfrm>
            <a:off x="3738697" y="3553467"/>
            <a:ext cx="1530393" cy="293653"/>
          </a:xfrm>
          <a:prstGeom prst="rect">
            <a:avLst/>
          </a:prstGeom>
          <a:solidFill>
            <a:srgbClr val="DA3E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7d3f46e4eb_6_62"/>
          <p:cNvSpPr/>
          <p:nvPr/>
        </p:nvSpPr>
        <p:spPr>
          <a:xfrm>
            <a:off x="5352764" y="3553467"/>
            <a:ext cx="1530393" cy="293653"/>
          </a:xfrm>
          <a:prstGeom prst="rect">
            <a:avLst/>
          </a:prstGeom>
          <a:solidFill>
            <a:srgbClr val="6944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g7d3f46e4eb_6_62"/>
          <p:cNvSpPr/>
          <p:nvPr/>
        </p:nvSpPr>
        <p:spPr>
          <a:xfrm>
            <a:off x="6967303" y="3553467"/>
            <a:ext cx="1530393" cy="293653"/>
          </a:xfrm>
          <a:prstGeom prst="rect">
            <a:avLst/>
          </a:prstGeom>
          <a:solidFill>
            <a:srgbClr val="5482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7d3f46e4eb_6_62"/>
          <p:cNvSpPr/>
          <p:nvPr/>
        </p:nvSpPr>
        <p:spPr>
          <a:xfrm>
            <a:off x="8573098" y="3553467"/>
            <a:ext cx="1530393" cy="293653"/>
          </a:xfrm>
          <a:prstGeom prst="rect">
            <a:avLst/>
          </a:prstGeom>
          <a:solidFill>
            <a:srgbClr val="3C6E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7d3f46e4eb_6_62"/>
          <p:cNvSpPr/>
          <p:nvPr/>
        </p:nvSpPr>
        <p:spPr>
          <a:xfrm>
            <a:off x="2124157" y="3553467"/>
            <a:ext cx="1530393" cy="293653"/>
          </a:xfrm>
          <a:prstGeom prst="rect">
            <a:avLst/>
          </a:prstGeom>
          <a:solidFill>
            <a:srgbClr val="A8301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7d3f46e4eb_6_62"/>
          <p:cNvSpPr/>
          <p:nvPr/>
        </p:nvSpPr>
        <p:spPr>
          <a:xfrm>
            <a:off x="6049541" y="3623317"/>
            <a:ext cx="146826" cy="1468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1" name="Google Shape;201;g7d3f46e4eb_6_62"/>
          <p:cNvCxnSpPr>
            <a:endCxn id="202" idx="4"/>
          </p:cNvCxnSpPr>
          <p:nvPr/>
        </p:nvCxnSpPr>
        <p:spPr>
          <a:xfrm>
            <a:off x="9332463" y="3259812"/>
            <a:ext cx="12600" cy="513900"/>
          </a:xfrm>
          <a:prstGeom prst="straightConnector1">
            <a:avLst/>
          </a:prstGeom>
          <a:noFill/>
          <a:ln w="53975" cap="rnd" cmpd="sng">
            <a:solidFill>
              <a:srgbClr val="4472C4"/>
            </a:solidFill>
            <a:prstDash val="dot"/>
            <a:miter lim="800000"/>
            <a:headEnd type="none" w="sm" len="sm"/>
            <a:tailEnd type="none" w="sm" len="sm"/>
          </a:ln>
        </p:spPr>
      </p:cxnSp>
      <p:sp>
        <p:nvSpPr>
          <p:cNvPr id="202" name="Google Shape;202;g7d3f46e4eb_6_62"/>
          <p:cNvSpPr/>
          <p:nvPr/>
        </p:nvSpPr>
        <p:spPr>
          <a:xfrm>
            <a:off x="9271650" y="3626886"/>
            <a:ext cx="146826" cy="1468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03" name="Google Shape;203;g7d3f46e4eb_6_62"/>
          <p:cNvCxnSpPr>
            <a:endCxn id="204" idx="4"/>
          </p:cNvCxnSpPr>
          <p:nvPr/>
        </p:nvCxnSpPr>
        <p:spPr>
          <a:xfrm>
            <a:off x="2889634" y="3266403"/>
            <a:ext cx="12600" cy="513900"/>
          </a:xfrm>
          <a:prstGeom prst="straightConnector1">
            <a:avLst/>
          </a:prstGeom>
          <a:noFill/>
          <a:ln w="53975" cap="rnd" cmpd="sng">
            <a:solidFill>
              <a:srgbClr val="A8301C"/>
            </a:solidFill>
            <a:prstDash val="dot"/>
            <a:miter lim="800000"/>
            <a:headEnd type="none" w="sm" len="sm"/>
            <a:tailEnd type="none" w="sm" len="sm"/>
          </a:ln>
        </p:spPr>
      </p:cxnSp>
      <p:sp>
        <p:nvSpPr>
          <p:cNvPr id="204" name="Google Shape;204;g7d3f46e4eb_6_62"/>
          <p:cNvSpPr/>
          <p:nvPr/>
        </p:nvSpPr>
        <p:spPr>
          <a:xfrm>
            <a:off x="2828821" y="3633477"/>
            <a:ext cx="146826" cy="1468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7d3f46e4eb_6_62"/>
          <p:cNvSpPr/>
          <p:nvPr/>
        </p:nvSpPr>
        <p:spPr>
          <a:xfrm>
            <a:off x="4423941" y="3643637"/>
            <a:ext cx="146826" cy="1468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7d3f46e4eb_6_62"/>
          <p:cNvSpPr/>
          <p:nvPr/>
        </p:nvSpPr>
        <p:spPr>
          <a:xfrm>
            <a:off x="7664981" y="3613157"/>
            <a:ext cx="146826" cy="1468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g7d3f46e4eb_6_62"/>
          <p:cNvSpPr txBox="1">
            <a:spLocks noGrp="1"/>
          </p:cNvSpPr>
          <p:nvPr>
            <p:ph type="body" idx="1"/>
          </p:nvPr>
        </p:nvSpPr>
        <p:spPr>
          <a:xfrm>
            <a:off x="2116158" y="2535256"/>
            <a:ext cx="1514363" cy="68127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Calibri"/>
              <a:buNone/>
              <a:defRPr sz="180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g7d3f46e4eb_6_62"/>
          <p:cNvSpPr txBox="1">
            <a:spLocks noGrp="1"/>
          </p:cNvSpPr>
          <p:nvPr>
            <p:ph type="body" idx="2"/>
          </p:nvPr>
        </p:nvSpPr>
        <p:spPr>
          <a:xfrm>
            <a:off x="3754727" y="4166491"/>
            <a:ext cx="1514363" cy="68127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Calibri"/>
              <a:buNone/>
              <a:defRPr sz="180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g7d3f46e4eb_6_62"/>
          <p:cNvSpPr txBox="1">
            <a:spLocks noGrp="1"/>
          </p:cNvSpPr>
          <p:nvPr>
            <p:ph type="body" idx="3"/>
          </p:nvPr>
        </p:nvSpPr>
        <p:spPr>
          <a:xfrm>
            <a:off x="5338818" y="2535257"/>
            <a:ext cx="1514363" cy="68127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Calibri"/>
              <a:buNone/>
              <a:defRPr sz="180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g7d3f46e4eb_6_62"/>
          <p:cNvSpPr txBox="1">
            <a:spLocks noGrp="1"/>
          </p:cNvSpPr>
          <p:nvPr>
            <p:ph type="body" idx="4"/>
          </p:nvPr>
        </p:nvSpPr>
        <p:spPr>
          <a:xfrm>
            <a:off x="7054625" y="4166491"/>
            <a:ext cx="1514363" cy="68127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Calibri"/>
              <a:buNone/>
              <a:defRPr sz="180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g7d3f46e4eb_6_62"/>
          <p:cNvSpPr txBox="1">
            <a:spLocks noGrp="1"/>
          </p:cNvSpPr>
          <p:nvPr>
            <p:ph type="body" idx="5"/>
          </p:nvPr>
        </p:nvSpPr>
        <p:spPr>
          <a:xfrm>
            <a:off x="8581531" y="2535257"/>
            <a:ext cx="1514363" cy="68127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1800"/>
              <a:buFont typeface="Calibri"/>
              <a:buNone/>
              <a:defRPr sz="180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g7d3f46e4eb_6_62"/>
          <p:cNvSpPr txBox="1">
            <a:spLocks noGrp="1"/>
          </p:cNvSpPr>
          <p:nvPr>
            <p:ph type="body" idx="6"/>
          </p:nvPr>
        </p:nvSpPr>
        <p:spPr>
          <a:xfrm>
            <a:off x="2124157" y="5303521"/>
            <a:ext cx="7979333" cy="595024"/>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meline 2">
  <p:cSld name="Timeline 2">
    <p:spTree>
      <p:nvGrpSpPr>
        <p:cNvPr id="1" name="Shape 213"/>
        <p:cNvGrpSpPr/>
        <p:nvPr/>
      </p:nvGrpSpPr>
      <p:grpSpPr>
        <a:xfrm>
          <a:off x="0" y="0"/>
          <a:ext cx="0" cy="0"/>
          <a:chOff x="0" y="0"/>
          <a:chExt cx="0" cy="0"/>
        </a:xfrm>
      </p:grpSpPr>
      <p:sp>
        <p:nvSpPr>
          <p:cNvPr id="214" name="Google Shape;214;g7d3f46e4eb_6_88"/>
          <p:cNvSpPr txBox="1">
            <a:spLocks noGrp="1"/>
          </p:cNvSpPr>
          <p:nvPr>
            <p:ph type="title"/>
          </p:nvPr>
        </p:nvSpPr>
        <p:spPr>
          <a:xfrm>
            <a:off x="1764632" y="224589"/>
            <a:ext cx="9574714" cy="737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7d3f46e4eb_6_88"/>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7d3f46e4eb_6_88"/>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7d3f46e4eb_6_88"/>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g7d3f46e4eb_6_88"/>
          <p:cNvSpPr txBox="1">
            <a:spLocks noGrp="1"/>
          </p:cNvSpPr>
          <p:nvPr>
            <p:ph type="body" idx="1"/>
          </p:nvPr>
        </p:nvSpPr>
        <p:spPr>
          <a:xfrm>
            <a:off x="660416" y="1515070"/>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g7d3f46e4eb_6_88"/>
          <p:cNvSpPr txBox="1">
            <a:spLocks noGrp="1"/>
          </p:cNvSpPr>
          <p:nvPr>
            <p:ph type="body" idx="2"/>
          </p:nvPr>
        </p:nvSpPr>
        <p:spPr>
          <a:xfrm>
            <a:off x="8446127" y="1515070"/>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g7d3f46e4eb_6_88"/>
          <p:cNvSpPr txBox="1"/>
          <p:nvPr/>
        </p:nvSpPr>
        <p:spPr>
          <a:xfrm>
            <a:off x="791680" y="2937882"/>
            <a:ext cx="569010"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Calibri"/>
                <a:ea typeface="Calibri"/>
                <a:cs typeface="Calibri"/>
                <a:sym typeface="Calibri"/>
              </a:rPr>
              <a:t>20YY</a:t>
            </a:r>
            <a:endParaRPr sz="1400" b="0" i="0" u="none" strike="noStrike" cap="none">
              <a:solidFill>
                <a:srgbClr val="000000"/>
              </a:solidFill>
              <a:latin typeface="Arial"/>
              <a:ea typeface="Arial"/>
              <a:cs typeface="Arial"/>
              <a:sym typeface="Arial"/>
            </a:endParaRPr>
          </a:p>
        </p:txBody>
      </p:sp>
      <p:sp>
        <p:nvSpPr>
          <p:cNvPr id="221" name="Google Shape;221;g7d3f46e4eb_6_88" title="Milestone Number"/>
          <p:cNvSpPr/>
          <p:nvPr/>
        </p:nvSpPr>
        <p:spPr>
          <a:xfrm>
            <a:off x="1148144" y="4457098"/>
            <a:ext cx="407673" cy="407673"/>
          </a:xfrm>
          <a:prstGeom prst="ellipse">
            <a:avLst/>
          </a:prstGeom>
          <a:solidFill>
            <a:srgbClr val="DA3E26"/>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222" name="Google Shape;222;g7d3f46e4eb_6_88" title="callout"/>
          <p:cNvPicPr preferRelativeResize="0"/>
          <p:nvPr/>
        </p:nvPicPr>
        <p:blipFill rotWithShape="1">
          <a:blip r:embed="rId2">
            <a:alphaModFix/>
          </a:blip>
          <a:srcRect/>
          <a:stretch/>
        </p:blipFill>
        <p:spPr>
          <a:xfrm rot="-5400000">
            <a:off x="933310" y="3915499"/>
            <a:ext cx="581025" cy="295275"/>
          </a:xfrm>
          <a:prstGeom prst="rect">
            <a:avLst/>
          </a:prstGeom>
          <a:noFill/>
          <a:ln>
            <a:noFill/>
          </a:ln>
        </p:spPr>
      </p:pic>
      <p:sp>
        <p:nvSpPr>
          <p:cNvPr id="223" name="Google Shape;223;g7d3f46e4eb_6_88" title="Milestone Number"/>
          <p:cNvSpPr/>
          <p:nvPr/>
        </p:nvSpPr>
        <p:spPr>
          <a:xfrm>
            <a:off x="1223822" y="2133143"/>
            <a:ext cx="407673" cy="407673"/>
          </a:xfrm>
          <a:prstGeom prst="ellipse">
            <a:avLst/>
          </a:prstGeom>
          <a:solidFill>
            <a:srgbClr val="DA3E26"/>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pic>
        <p:nvPicPr>
          <p:cNvPr id="224" name="Google Shape;224;g7d3f46e4eb_6_88" title="callout"/>
          <p:cNvPicPr preferRelativeResize="0"/>
          <p:nvPr/>
        </p:nvPicPr>
        <p:blipFill rotWithShape="1">
          <a:blip r:embed="rId2">
            <a:alphaModFix/>
          </a:blip>
          <a:srcRect/>
          <a:stretch/>
        </p:blipFill>
        <p:spPr>
          <a:xfrm rot="-5400000">
            <a:off x="1282716" y="2801036"/>
            <a:ext cx="581025" cy="295275"/>
          </a:xfrm>
          <a:prstGeom prst="rect">
            <a:avLst/>
          </a:prstGeom>
          <a:noFill/>
          <a:ln>
            <a:noFill/>
          </a:ln>
        </p:spPr>
      </p:pic>
      <p:sp>
        <p:nvSpPr>
          <p:cNvPr id="225" name="Google Shape;225;g7d3f46e4eb_6_88"/>
          <p:cNvSpPr txBox="1"/>
          <p:nvPr/>
        </p:nvSpPr>
        <p:spPr>
          <a:xfrm>
            <a:off x="3382576" y="2940070"/>
            <a:ext cx="569010"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Calibri"/>
                <a:ea typeface="Calibri"/>
                <a:cs typeface="Calibri"/>
                <a:sym typeface="Calibri"/>
              </a:rPr>
              <a:t>20YY</a:t>
            </a:r>
            <a:endParaRPr sz="1400" b="0" i="0" u="none" strike="noStrike" cap="none">
              <a:solidFill>
                <a:srgbClr val="000000"/>
              </a:solidFill>
              <a:latin typeface="Arial"/>
              <a:ea typeface="Arial"/>
              <a:cs typeface="Arial"/>
              <a:sym typeface="Arial"/>
            </a:endParaRPr>
          </a:p>
        </p:txBody>
      </p:sp>
      <p:sp>
        <p:nvSpPr>
          <p:cNvPr id="226" name="Google Shape;226;g7d3f46e4eb_6_88" title="Milestone Number"/>
          <p:cNvSpPr/>
          <p:nvPr/>
        </p:nvSpPr>
        <p:spPr>
          <a:xfrm>
            <a:off x="3763749" y="4434293"/>
            <a:ext cx="407673" cy="407673"/>
          </a:xfrm>
          <a:prstGeom prst="ellipse">
            <a:avLst/>
          </a:prstGeom>
          <a:solidFill>
            <a:srgbClr val="548235"/>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pic>
        <p:nvPicPr>
          <p:cNvPr id="227" name="Google Shape;227;g7d3f46e4eb_6_88" title="callout"/>
          <p:cNvPicPr preferRelativeResize="0"/>
          <p:nvPr/>
        </p:nvPicPr>
        <p:blipFill rotWithShape="1">
          <a:blip r:embed="rId2">
            <a:alphaModFix/>
          </a:blip>
          <a:srcRect/>
          <a:stretch/>
        </p:blipFill>
        <p:spPr>
          <a:xfrm rot="-5400000">
            <a:off x="3508784" y="3926541"/>
            <a:ext cx="581025" cy="295275"/>
          </a:xfrm>
          <a:prstGeom prst="rect">
            <a:avLst/>
          </a:prstGeom>
          <a:noFill/>
          <a:ln>
            <a:noFill/>
          </a:ln>
        </p:spPr>
      </p:pic>
      <p:sp>
        <p:nvSpPr>
          <p:cNvPr id="228" name="Google Shape;228;g7d3f46e4eb_6_88"/>
          <p:cNvSpPr txBox="1"/>
          <p:nvPr/>
        </p:nvSpPr>
        <p:spPr>
          <a:xfrm>
            <a:off x="5963110" y="2930904"/>
            <a:ext cx="569010"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Calibri"/>
                <a:ea typeface="Calibri"/>
                <a:cs typeface="Calibri"/>
                <a:sym typeface="Calibri"/>
              </a:rPr>
              <a:t>20YY</a:t>
            </a:r>
            <a:endParaRPr sz="1400" b="0" i="0" u="none" strike="noStrike" cap="none">
              <a:solidFill>
                <a:srgbClr val="000000"/>
              </a:solidFill>
              <a:latin typeface="Arial"/>
              <a:ea typeface="Arial"/>
              <a:cs typeface="Arial"/>
              <a:sym typeface="Arial"/>
            </a:endParaRPr>
          </a:p>
        </p:txBody>
      </p:sp>
      <p:sp>
        <p:nvSpPr>
          <p:cNvPr id="229" name="Google Shape;229;g7d3f46e4eb_6_88" title="Milestone Number"/>
          <p:cNvSpPr/>
          <p:nvPr/>
        </p:nvSpPr>
        <p:spPr>
          <a:xfrm>
            <a:off x="6352338" y="4434293"/>
            <a:ext cx="407673" cy="407673"/>
          </a:xfrm>
          <a:prstGeom prst="ellipse">
            <a:avLst/>
          </a:prstGeom>
          <a:solidFill>
            <a:srgbClr val="69447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pic>
        <p:nvPicPr>
          <p:cNvPr id="230" name="Google Shape;230;g7d3f46e4eb_6_88" title="callout"/>
          <p:cNvPicPr preferRelativeResize="0"/>
          <p:nvPr/>
        </p:nvPicPr>
        <p:blipFill rotWithShape="1">
          <a:blip r:embed="rId2">
            <a:alphaModFix/>
          </a:blip>
          <a:srcRect/>
          <a:stretch/>
        </p:blipFill>
        <p:spPr>
          <a:xfrm rot="-5400000">
            <a:off x="6112304" y="3936872"/>
            <a:ext cx="581025" cy="295275"/>
          </a:xfrm>
          <a:prstGeom prst="rect">
            <a:avLst/>
          </a:prstGeom>
          <a:noFill/>
          <a:ln>
            <a:noFill/>
          </a:ln>
        </p:spPr>
      </p:pic>
      <p:sp>
        <p:nvSpPr>
          <p:cNvPr id="231" name="Google Shape;231;g7d3f46e4eb_6_88" title="Milestone Number"/>
          <p:cNvSpPr/>
          <p:nvPr/>
        </p:nvSpPr>
        <p:spPr>
          <a:xfrm>
            <a:off x="6427901" y="2129570"/>
            <a:ext cx="407673" cy="407673"/>
          </a:xfrm>
          <a:prstGeom prst="ellipse">
            <a:avLst/>
          </a:prstGeom>
          <a:solidFill>
            <a:srgbClr val="69447B"/>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pic>
        <p:nvPicPr>
          <p:cNvPr id="232" name="Google Shape;232;g7d3f46e4eb_6_88" title="callout"/>
          <p:cNvPicPr preferRelativeResize="0"/>
          <p:nvPr/>
        </p:nvPicPr>
        <p:blipFill rotWithShape="1">
          <a:blip r:embed="rId2">
            <a:alphaModFix/>
          </a:blip>
          <a:srcRect/>
          <a:stretch/>
        </p:blipFill>
        <p:spPr>
          <a:xfrm rot="-5400000">
            <a:off x="6466252" y="2801036"/>
            <a:ext cx="581025" cy="295275"/>
          </a:xfrm>
          <a:prstGeom prst="rect">
            <a:avLst/>
          </a:prstGeom>
          <a:noFill/>
          <a:ln>
            <a:noFill/>
          </a:ln>
        </p:spPr>
      </p:pic>
      <p:sp>
        <p:nvSpPr>
          <p:cNvPr id="233" name="Google Shape;233;g7d3f46e4eb_6_88"/>
          <p:cNvSpPr txBox="1"/>
          <p:nvPr/>
        </p:nvSpPr>
        <p:spPr>
          <a:xfrm>
            <a:off x="8552678" y="2930904"/>
            <a:ext cx="569010" cy="23573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3F3F3F"/>
                </a:solidFill>
                <a:latin typeface="Calibri"/>
                <a:ea typeface="Calibri"/>
                <a:cs typeface="Calibri"/>
                <a:sym typeface="Calibri"/>
              </a:rPr>
              <a:t>20YY</a:t>
            </a:r>
            <a:endParaRPr sz="1400" b="0" i="0" u="none" strike="noStrike" cap="none">
              <a:solidFill>
                <a:srgbClr val="000000"/>
              </a:solidFill>
              <a:latin typeface="Arial"/>
              <a:ea typeface="Arial"/>
              <a:cs typeface="Arial"/>
              <a:sym typeface="Arial"/>
            </a:endParaRPr>
          </a:p>
        </p:txBody>
      </p:sp>
      <p:sp>
        <p:nvSpPr>
          <p:cNvPr id="234" name="Google Shape;234;g7d3f46e4eb_6_88" title="Milestone Number"/>
          <p:cNvSpPr/>
          <p:nvPr/>
        </p:nvSpPr>
        <p:spPr>
          <a:xfrm>
            <a:off x="8917851" y="4434292"/>
            <a:ext cx="407673" cy="407673"/>
          </a:xfrm>
          <a:prstGeom prst="ellipse">
            <a:avLst/>
          </a:prstGeom>
          <a:solidFill>
            <a:srgbClr val="2F5CAC"/>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pic>
        <p:nvPicPr>
          <p:cNvPr id="235" name="Google Shape;235;g7d3f46e4eb_6_88" title="callout"/>
          <p:cNvPicPr preferRelativeResize="0"/>
          <p:nvPr/>
        </p:nvPicPr>
        <p:blipFill rotWithShape="1">
          <a:blip r:embed="rId2">
            <a:alphaModFix/>
          </a:blip>
          <a:srcRect/>
          <a:stretch/>
        </p:blipFill>
        <p:spPr>
          <a:xfrm rot="-5400000">
            <a:off x="8683538" y="3936872"/>
            <a:ext cx="581025" cy="295275"/>
          </a:xfrm>
          <a:prstGeom prst="rect">
            <a:avLst/>
          </a:prstGeom>
          <a:noFill/>
          <a:ln>
            <a:noFill/>
          </a:ln>
        </p:spPr>
      </p:pic>
      <p:sp>
        <p:nvSpPr>
          <p:cNvPr id="236" name="Google Shape;236;g7d3f46e4eb_6_88" title="Milestone Number"/>
          <p:cNvSpPr/>
          <p:nvPr/>
        </p:nvSpPr>
        <p:spPr>
          <a:xfrm>
            <a:off x="8954928" y="2126446"/>
            <a:ext cx="407673" cy="407673"/>
          </a:xfrm>
          <a:prstGeom prst="ellipse">
            <a:avLst/>
          </a:prstGeom>
          <a:solidFill>
            <a:srgbClr val="2F5CAC"/>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07</a:t>
            </a:r>
            <a:endParaRPr sz="1400" b="0" i="0" u="none" strike="noStrike" cap="none">
              <a:solidFill>
                <a:srgbClr val="000000"/>
              </a:solidFill>
              <a:latin typeface="Arial"/>
              <a:ea typeface="Arial"/>
              <a:cs typeface="Arial"/>
              <a:sym typeface="Arial"/>
            </a:endParaRPr>
          </a:p>
        </p:txBody>
      </p:sp>
      <p:pic>
        <p:nvPicPr>
          <p:cNvPr id="237" name="Google Shape;237;g7d3f46e4eb_6_88" title="callout"/>
          <p:cNvPicPr preferRelativeResize="0"/>
          <p:nvPr/>
        </p:nvPicPr>
        <p:blipFill rotWithShape="1">
          <a:blip r:embed="rId2">
            <a:alphaModFix/>
          </a:blip>
          <a:srcRect/>
          <a:stretch/>
        </p:blipFill>
        <p:spPr>
          <a:xfrm rot="-5400000">
            <a:off x="9056844" y="2801036"/>
            <a:ext cx="581025" cy="295275"/>
          </a:xfrm>
          <a:prstGeom prst="rect">
            <a:avLst/>
          </a:prstGeom>
          <a:noFill/>
          <a:ln>
            <a:noFill/>
          </a:ln>
        </p:spPr>
      </p:pic>
      <p:grpSp>
        <p:nvGrpSpPr>
          <p:cNvPr id="238" name="Google Shape;238;g7d3f46e4eb_6_88" title="Today Flag Icon"/>
          <p:cNvGrpSpPr/>
          <p:nvPr/>
        </p:nvGrpSpPr>
        <p:grpSpPr>
          <a:xfrm>
            <a:off x="10298195" y="2129570"/>
            <a:ext cx="407673" cy="407673"/>
            <a:chOff x="10636741" y="2652807"/>
            <a:chExt cx="296963" cy="296963"/>
          </a:xfrm>
        </p:grpSpPr>
        <p:sp>
          <p:nvSpPr>
            <p:cNvPr id="239" name="Google Shape;239;g7d3f46e4eb_6_88"/>
            <p:cNvSpPr/>
            <p:nvPr/>
          </p:nvSpPr>
          <p:spPr>
            <a:xfrm>
              <a:off x="10636741" y="2652807"/>
              <a:ext cx="296963" cy="296963"/>
            </a:xfrm>
            <a:prstGeom prst="ellipse">
              <a:avLst/>
            </a:prstGeom>
            <a:solidFill>
              <a:srgbClr val="3F3F3F"/>
            </a:solidFill>
            <a:ln>
              <a:noFill/>
            </a:ln>
            <a:effectLst>
              <a:outerShdw blurRad="25400" dist="12700" dir="2700000" algn="tl"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7F7F7F"/>
                </a:solidFill>
                <a:latin typeface="Calibri"/>
                <a:ea typeface="Calibri"/>
                <a:cs typeface="Calibri"/>
                <a:sym typeface="Calibri"/>
              </a:endParaRPr>
            </a:p>
          </p:txBody>
        </p:sp>
        <p:pic>
          <p:nvPicPr>
            <p:cNvPr id="240" name="Google Shape;240;g7d3f46e4eb_6_88" title="Flag Icon"/>
            <p:cNvPicPr preferRelativeResize="0"/>
            <p:nvPr/>
          </p:nvPicPr>
          <p:blipFill rotWithShape="1">
            <a:blip r:embed="rId3">
              <a:alphaModFix/>
            </a:blip>
            <a:srcRect/>
            <a:stretch/>
          </p:blipFill>
          <p:spPr>
            <a:xfrm>
              <a:off x="10710816" y="2716810"/>
              <a:ext cx="149367" cy="168956"/>
            </a:xfrm>
            <a:prstGeom prst="rect">
              <a:avLst/>
            </a:prstGeom>
            <a:noFill/>
            <a:ln>
              <a:noFill/>
            </a:ln>
          </p:spPr>
        </p:pic>
      </p:grpSp>
      <p:pic>
        <p:nvPicPr>
          <p:cNvPr id="241" name="Google Shape;241;g7d3f46e4eb_6_88" title="callout"/>
          <p:cNvPicPr preferRelativeResize="0"/>
          <p:nvPr/>
        </p:nvPicPr>
        <p:blipFill rotWithShape="1">
          <a:blip r:embed="rId2">
            <a:alphaModFix/>
          </a:blip>
          <a:srcRect/>
          <a:stretch/>
        </p:blipFill>
        <p:spPr>
          <a:xfrm rot="-5400000">
            <a:off x="10359158" y="2801036"/>
            <a:ext cx="581025" cy="295275"/>
          </a:xfrm>
          <a:prstGeom prst="rect">
            <a:avLst/>
          </a:prstGeom>
          <a:noFill/>
          <a:ln>
            <a:noFill/>
          </a:ln>
        </p:spPr>
      </p:pic>
      <p:grpSp>
        <p:nvGrpSpPr>
          <p:cNvPr id="242" name="Google Shape;242;g7d3f46e4eb_6_88" title="Year 4"/>
          <p:cNvGrpSpPr/>
          <p:nvPr/>
        </p:nvGrpSpPr>
        <p:grpSpPr>
          <a:xfrm>
            <a:off x="8481353" y="3119046"/>
            <a:ext cx="3133180" cy="562188"/>
            <a:chOff x="8481353" y="3119046"/>
            <a:chExt cx="3133180" cy="562188"/>
          </a:xfrm>
        </p:grpSpPr>
        <p:cxnSp>
          <p:nvCxnSpPr>
            <p:cNvPr id="243" name="Google Shape;243;g7d3f46e4eb_6_88" title="Q lines"/>
            <p:cNvCxnSpPr/>
            <p:nvPr/>
          </p:nvCxnSpPr>
          <p:spPr>
            <a:xfrm>
              <a:off x="10785757" y="3119046"/>
              <a:ext cx="0" cy="165471"/>
            </a:xfrm>
            <a:prstGeom prst="straightConnector1">
              <a:avLst/>
            </a:prstGeom>
            <a:noFill/>
            <a:ln w="9525" cap="flat" cmpd="sng">
              <a:solidFill>
                <a:srgbClr val="D8D8D8"/>
              </a:solidFill>
              <a:prstDash val="dash"/>
              <a:miter lim="800000"/>
              <a:headEnd type="none" w="sm" len="sm"/>
              <a:tailEnd type="none" w="sm" len="sm"/>
            </a:ln>
          </p:spPr>
        </p:cxnSp>
        <p:cxnSp>
          <p:nvCxnSpPr>
            <p:cNvPr id="244" name="Google Shape;244;g7d3f46e4eb_6_88" title="Q lines"/>
            <p:cNvCxnSpPr/>
            <p:nvPr/>
          </p:nvCxnSpPr>
          <p:spPr>
            <a:xfrm>
              <a:off x="9481202"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45" name="Google Shape;245;g7d3f46e4eb_6_88" title="Year Arrow"/>
            <p:cNvSpPr/>
            <p:nvPr/>
          </p:nvSpPr>
          <p:spPr>
            <a:xfrm>
              <a:off x="8481353" y="3325978"/>
              <a:ext cx="3133180" cy="355256"/>
            </a:xfrm>
            <a:prstGeom prst="rightArrow">
              <a:avLst>
                <a:gd name="adj1" fmla="val 100000"/>
                <a:gd name="adj2" fmla="val 50000"/>
              </a:avLst>
            </a:prstGeom>
            <a:gradFill>
              <a:gsLst>
                <a:gs pos="0">
                  <a:srgbClr val="DDEAF6"/>
                </a:gs>
                <a:gs pos="100000">
                  <a:srgbClr val="2F5CA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46" name="Google Shape;246;g7d3f46e4eb_6_88" title="Quarter Background Cirlce"/>
            <p:cNvSpPr/>
            <p:nvPr/>
          </p:nvSpPr>
          <p:spPr>
            <a:xfrm>
              <a:off x="10682502"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7d3f46e4eb_6_88" title="Quarter Background Cirlce"/>
            <p:cNvSpPr/>
            <p:nvPr/>
          </p:nvSpPr>
          <p:spPr>
            <a:xfrm>
              <a:off x="10031923"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g7d3f46e4eb_6_88" title="Quarter Background Cirlce"/>
            <p:cNvSpPr/>
            <p:nvPr/>
          </p:nvSpPr>
          <p:spPr>
            <a:xfrm>
              <a:off x="9384678"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 name="Google Shape;249;g7d3f46e4eb_6_88" title="Quarter Background Cirlce"/>
            <p:cNvSpPr/>
            <p:nvPr/>
          </p:nvSpPr>
          <p:spPr>
            <a:xfrm>
              <a:off x="8731634"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0" name="Google Shape;250;g7d3f46e4eb_6_88" title="Q lines"/>
            <p:cNvCxnSpPr/>
            <p:nvPr/>
          </p:nvCxnSpPr>
          <p:spPr>
            <a:xfrm>
              <a:off x="8836180" y="3119046"/>
              <a:ext cx="0" cy="165471"/>
            </a:xfrm>
            <a:prstGeom prst="straightConnector1">
              <a:avLst/>
            </a:prstGeom>
            <a:noFill/>
            <a:ln w="15875" cap="flat" cmpd="sng">
              <a:solidFill>
                <a:srgbClr val="3F3F3F"/>
              </a:solidFill>
              <a:prstDash val="solid"/>
              <a:miter lim="800000"/>
              <a:headEnd type="none" w="sm" len="sm"/>
              <a:tailEnd type="none" w="sm" len="sm"/>
            </a:ln>
          </p:spPr>
        </p:cxnSp>
        <p:cxnSp>
          <p:nvCxnSpPr>
            <p:cNvPr id="251" name="Google Shape;251;g7d3f46e4eb_6_88" title="Q lines"/>
            <p:cNvCxnSpPr/>
            <p:nvPr/>
          </p:nvCxnSpPr>
          <p:spPr>
            <a:xfrm>
              <a:off x="10130964"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52" name="Google Shape;252;g7d3f46e4eb_6_88" title="Quarter Number"/>
            <p:cNvSpPr txBox="1"/>
            <p:nvPr/>
          </p:nvSpPr>
          <p:spPr>
            <a:xfrm>
              <a:off x="869683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Q1</a:t>
              </a:r>
              <a:endParaRPr sz="1000" b="0" i="0" u="none" strike="noStrike" cap="none">
                <a:solidFill>
                  <a:srgbClr val="BFBFBF"/>
                </a:solidFill>
                <a:latin typeface="Calibri"/>
                <a:ea typeface="Calibri"/>
                <a:cs typeface="Calibri"/>
                <a:sym typeface="Calibri"/>
              </a:endParaRPr>
            </a:p>
          </p:txBody>
        </p:sp>
        <p:sp>
          <p:nvSpPr>
            <p:cNvPr id="253" name="Google Shape;253;g7d3f46e4eb_6_88" title="Quarter Number"/>
            <p:cNvSpPr txBox="1"/>
            <p:nvPr/>
          </p:nvSpPr>
          <p:spPr>
            <a:xfrm>
              <a:off x="934434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Q2</a:t>
              </a:r>
              <a:endParaRPr sz="1000" b="0" i="0" u="none" strike="noStrike" cap="none">
                <a:solidFill>
                  <a:srgbClr val="595959"/>
                </a:solidFill>
                <a:latin typeface="Calibri"/>
                <a:ea typeface="Calibri"/>
                <a:cs typeface="Calibri"/>
                <a:sym typeface="Calibri"/>
              </a:endParaRPr>
            </a:p>
          </p:txBody>
        </p:sp>
        <p:sp>
          <p:nvSpPr>
            <p:cNvPr id="254" name="Google Shape;254;g7d3f46e4eb_6_88" title="Quarter Number"/>
            <p:cNvSpPr txBox="1"/>
            <p:nvPr/>
          </p:nvSpPr>
          <p:spPr>
            <a:xfrm>
              <a:off x="999186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Q3</a:t>
              </a:r>
              <a:endParaRPr sz="1000" b="0" i="0" u="none" strike="noStrike" cap="none">
                <a:solidFill>
                  <a:srgbClr val="595959"/>
                </a:solidFill>
                <a:latin typeface="Calibri"/>
                <a:ea typeface="Calibri"/>
                <a:cs typeface="Calibri"/>
                <a:sym typeface="Calibri"/>
              </a:endParaRPr>
            </a:p>
          </p:txBody>
        </p:sp>
        <p:sp>
          <p:nvSpPr>
            <p:cNvPr id="255" name="Google Shape;255;g7d3f46e4eb_6_88" title="Quarter Number"/>
            <p:cNvSpPr txBox="1"/>
            <p:nvPr/>
          </p:nvSpPr>
          <p:spPr>
            <a:xfrm>
              <a:off x="10639376"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Q4</a:t>
              </a:r>
              <a:endParaRPr sz="1000" b="0" i="0" u="none" strike="noStrike" cap="none">
                <a:solidFill>
                  <a:srgbClr val="595959"/>
                </a:solidFill>
                <a:latin typeface="Calibri"/>
                <a:ea typeface="Calibri"/>
                <a:cs typeface="Calibri"/>
                <a:sym typeface="Calibri"/>
              </a:endParaRPr>
            </a:p>
          </p:txBody>
        </p:sp>
      </p:grpSp>
      <p:grpSp>
        <p:nvGrpSpPr>
          <p:cNvPr id="256" name="Google Shape;256;g7d3f46e4eb_6_88" title="Year 3"/>
          <p:cNvGrpSpPr/>
          <p:nvPr/>
        </p:nvGrpSpPr>
        <p:grpSpPr>
          <a:xfrm>
            <a:off x="5886628" y="3119046"/>
            <a:ext cx="2784204" cy="562188"/>
            <a:chOff x="5886628" y="3119046"/>
            <a:chExt cx="2784204" cy="562188"/>
          </a:xfrm>
        </p:grpSpPr>
        <p:cxnSp>
          <p:nvCxnSpPr>
            <p:cNvPr id="257" name="Google Shape;257;g7d3f46e4eb_6_88" title="Q lines"/>
            <p:cNvCxnSpPr/>
            <p:nvPr/>
          </p:nvCxnSpPr>
          <p:spPr>
            <a:xfrm>
              <a:off x="6890490"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58" name="Google Shape;258;g7d3f46e4eb_6_88" title="Year Arrow"/>
            <p:cNvSpPr/>
            <p:nvPr/>
          </p:nvSpPr>
          <p:spPr>
            <a:xfrm>
              <a:off x="5886628" y="3325978"/>
              <a:ext cx="2784204" cy="355256"/>
            </a:xfrm>
            <a:prstGeom prst="rightArrow">
              <a:avLst>
                <a:gd name="adj1" fmla="val 100000"/>
                <a:gd name="adj2" fmla="val 50000"/>
              </a:avLst>
            </a:prstGeom>
            <a:gradFill>
              <a:gsLst>
                <a:gs pos="0">
                  <a:srgbClr val="EDEDED"/>
                </a:gs>
                <a:gs pos="100000">
                  <a:srgbClr val="69447B"/>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59" name="Google Shape;259;g7d3f46e4eb_6_88" title="Quarter Background Cirlce"/>
            <p:cNvSpPr/>
            <p:nvPr/>
          </p:nvSpPr>
          <p:spPr>
            <a:xfrm>
              <a:off x="8095938"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g7d3f46e4eb_6_88" title="Quarter Background Cirlce"/>
            <p:cNvSpPr/>
            <p:nvPr/>
          </p:nvSpPr>
          <p:spPr>
            <a:xfrm>
              <a:off x="7443121"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7d3f46e4eb_6_88" title="Quarter Background Cirlce"/>
            <p:cNvSpPr/>
            <p:nvPr/>
          </p:nvSpPr>
          <p:spPr>
            <a:xfrm>
              <a:off x="6791842"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g7d3f46e4eb_6_88" title="Quarter Background Cirlce"/>
            <p:cNvSpPr/>
            <p:nvPr/>
          </p:nvSpPr>
          <p:spPr>
            <a:xfrm>
              <a:off x="6140756"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3" name="Google Shape;263;g7d3f46e4eb_6_88" title="Q lines"/>
            <p:cNvCxnSpPr/>
            <p:nvPr/>
          </p:nvCxnSpPr>
          <p:spPr>
            <a:xfrm>
              <a:off x="6246612" y="3119046"/>
              <a:ext cx="0" cy="165471"/>
            </a:xfrm>
            <a:prstGeom prst="straightConnector1">
              <a:avLst/>
            </a:prstGeom>
            <a:noFill/>
            <a:ln w="15875" cap="flat" cmpd="sng">
              <a:solidFill>
                <a:srgbClr val="3F3F3F"/>
              </a:solidFill>
              <a:prstDash val="solid"/>
              <a:miter lim="800000"/>
              <a:headEnd type="none" w="sm" len="sm"/>
              <a:tailEnd type="none" w="sm" len="sm"/>
            </a:ln>
          </p:spPr>
        </p:cxnSp>
        <p:cxnSp>
          <p:nvCxnSpPr>
            <p:cNvPr id="264" name="Google Shape;264;g7d3f46e4eb_6_88" title="Q lines"/>
            <p:cNvCxnSpPr/>
            <p:nvPr/>
          </p:nvCxnSpPr>
          <p:spPr>
            <a:xfrm>
              <a:off x="7541396" y="3119046"/>
              <a:ext cx="0" cy="165471"/>
            </a:xfrm>
            <a:prstGeom prst="straightConnector1">
              <a:avLst/>
            </a:prstGeom>
            <a:noFill/>
            <a:ln w="9525" cap="flat" cmpd="sng">
              <a:solidFill>
                <a:srgbClr val="D8D8D8"/>
              </a:solidFill>
              <a:prstDash val="dash"/>
              <a:miter lim="800000"/>
              <a:headEnd type="none" w="sm" len="sm"/>
              <a:tailEnd type="none" w="sm" len="sm"/>
            </a:ln>
          </p:spPr>
        </p:cxnSp>
        <p:cxnSp>
          <p:nvCxnSpPr>
            <p:cNvPr id="265" name="Google Shape;265;g7d3f46e4eb_6_88" title="Q lines"/>
            <p:cNvCxnSpPr/>
            <p:nvPr/>
          </p:nvCxnSpPr>
          <p:spPr>
            <a:xfrm>
              <a:off x="8188788"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66" name="Google Shape;266;g7d3f46e4eb_6_88" title="Quarter Number"/>
            <p:cNvSpPr txBox="1"/>
            <p:nvPr/>
          </p:nvSpPr>
          <p:spPr>
            <a:xfrm>
              <a:off x="610677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Q1</a:t>
              </a:r>
              <a:endParaRPr sz="1000" b="0" i="0" u="none" strike="noStrike" cap="none">
                <a:solidFill>
                  <a:srgbClr val="BFBFBF"/>
                </a:solidFill>
                <a:latin typeface="Calibri"/>
                <a:ea typeface="Calibri"/>
                <a:cs typeface="Calibri"/>
                <a:sym typeface="Calibri"/>
              </a:endParaRPr>
            </a:p>
          </p:txBody>
        </p:sp>
        <p:sp>
          <p:nvSpPr>
            <p:cNvPr id="267" name="Google Shape;267;g7d3f46e4eb_6_88" title="Quarter Number"/>
            <p:cNvSpPr txBox="1"/>
            <p:nvPr/>
          </p:nvSpPr>
          <p:spPr>
            <a:xfrm>
              <a:off x="675428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Q2</a:t>
              </a:r>
              <a:endParaRPr sz="1000" b="0" i="0" u="none" strike="noStrike" cap="none">
                <a:solidFill>
                  <a:srgbClr val="595959"/>
                </a:solidFill>
                <a:latin typeface="Calibri"/>
                <a:ea typeface="Calibri"/>
                <a:cs typeface="Calibri"/>
                <a:sym typeface="Calibri"/>
              </a:endParaRPr>
            </a:p>
          </p:txBody>
        </p:sp>
        <p:sp>
          <p:nvSpPr>
            <p:cNvPr id="268" name="Google Shape;268;g7d3f46e4eb_6_88" title="Quarter Number"/>
            <p:cNvSpPr txBox="1"/>
            <p:nvPr/>
          </p:nvSpPr>
          <p:spPr>
            <a:xfrm>
              <a:off x="740180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Q3</a:t>
              </a:r>
              <a:endParaRPr sz="1000" b="0" i="0" u="none" strike="noStrike" cap="none">
                <a:solidFill>
                  <a:srgbClr val="595959"/>
                </a:solidFill>
                <a:latin typeface="Calibri"/>
                <a:ea typeface="Calibri"/>
                <a:cs typeface="Calibri"/>
                <a:sym typeface="Calibri"/>
              </a:endParaRPr>
            </a:p>
          </p:txBody>
        </p:sp>
        <p:sp>
          <p:nvSpPr>
            <p:cNvPr id="269" name="Google Shape;269;g7d3f46e4eb_6_88" title="Quarter Number"/>
            <p:cNvSpPr txBox="1"/>
            <p:nvPr/>
          </p:nvSpPr>
          <p:spPr>
            <a:xfrm>
              <a:off x="804931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Q4</a:t>
              </a:r>
              <a:endParaRPr sz="1000" b="0" i="0" u="none" strike="noStrike" cap="none">
                <a:solidFill>
                  <a:srgbClr val="595959"/>
                </a:solidFill>
                <a:latin typeface="Calibri"/>
                <a:ea typeface="Calibri"/>
                <a:cs typeface="Calibri"/>
                <a:sym typeface="Calibri"/>
              </a:endParaRPr>
            </a:p>
          </p:txBody>
        </p:sp>
      </p:grpSp>
      <p:grpSp>
        <p:nvGrpSpPr>
          <p:cNvPr id="270" name="Google Shape;270;g7d3f46e4eb_6_88" title="Year 2"/>
          <p:cNvGrpSpPr/>
          <p:nvPr/>
        </p:nvGrpSpPr>
        <p:grpSpPr>
          <a:xfrm>
            <a:off x="3309141" y="3119046"/>
            <a:ext cx="2759196" cy="561751"/>
            <a:chOff x="3309141" y="3119046"/>
            <a:chExt cx="2759196" cy="561751"/>
          </a:xfrm>
        </p:grpSpPr>
        <p:sp>
          <p:nvSpPr>
            <p:cNvPr id="271" name="Google Shape;271;g7d3f46e4eb_6_88" title="Year Arrow"/>
            <p:cNvSpPr/>
            <p:nvPr/>
          </p:nvSpPr>
          <p:spPr>
            <a:xfrm>
              <a:off x="3309141" y="3325541"/>
              <a:ext cx="2759196" cy="355256"/>
            </a:xfrm>
            <a:prstGeom prst="rightArrow">
              <a:avLst>
                <a:gd name="adj1" fmla="val 100000"/>
                <a:gd name="adj2" fmla="val 50000"/>
              </a:avLst>
            </a:prstGeom>
            <a:gradFill>
              <a:gsLst>
                <a:gs pos="0">
                  <a:srgbClr val="E1EFD8"/>
                </a:gs>
                <a:gs pos="100000">
                  <a:srgbClr val="548235"/>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72" name="Google Shape;272;g7d3f46e4eb_6_88" title="Quarter Background Cirlce"/>
            <p:cNvSpPr/>
            <p:nvPr/>
          </p:nvSpPr>
          <p:spPr>
            <a:xfrm>
              <a:off x="5494904"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7d3f46e4eb_6_88" title="Quarter Background Cirlce"/>
            <p:cNvSpPr/>
            <p:nvPr/>
          </p:nvSpPr>
          <p:spPr>
            <a:xfrm>
              <a:off x="4845879"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7d3f46e4eb_6_88" title="Quarter Background Cirlce"/>
            <p:cNvSpPr/>
            <p:nvPr/>
          </p:nvSpPr>
          <p:spPr>
            <a:xfrm>
              <a:off x="4209357"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g7d3f46e4eb_6_88" title="Quarter Background Cirlce"/>
            <p:cNvSpPr/>
            <p:nvPr/>
          </p:nvSpPr>
          <p:spPr>
            <a:xfrm>
              <a:off x="3552167"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76" name="Google Shape;276;g7d3f46e4eb_6_88" title="Q lines"/>
            <p:cNvCxnSpPr/>
            <p:nvPr/>
          </p:nvCxnSpPr>
          <p:spPr>
            <a:xfrm>
              <a:off x="3657043" y="3119046"/>
              <a:ext cx="0" cy="165471"/>
            </a:xfrm>
            <a:prstGeom prst="straightConnector1">
              <a:avLst/>
            </a:prstGeom>
            <a:noFill/>
            <a:ln w="15875" cap="flat" cmpd="sng">
              <a:solidFill>
                <a:srgbClr val="3F3F3F"/>
              </a:solidFill>
              <a:prstDash val="solid"/>
              <a:miter lim="800000"/>
              <a:headEnd type="none" w="sm" len="sm"/>
              <a:tailEnd type="none" w="sm" len="sm"/>
            </a:ln>
          </p:spPr>
        </p:cxnSp>
        <p:cxnSp>
          <p:nvCxnSpPr>
            <p:cNvPr id="277" name="Google Shape;277;g7d3f46e4eb_6_88" title="Q lines"/>
            <p:cNvCxnSpPr/>
            <p:nvPr/>
          </p:nvCxnSpPr>
          <p:spPr>
            <a:xfrm>
              <a:off x="4304435" y="3119046"/>
              <a:ext cx="0" cy="165471"/>
            </a:xfrm>
            <a:prstGeom prst="straightConnector1">
              <a:avLst/>
            </a:prstGeom>
            <a:noFill/>
            <a:ln w="9525" cap="flat" cmpd="sng">
              <a:solidFill>
                <a:srgbClr val="D8D8D8"/>
              </a:solidFill>
              <a:prstDash val="dash"/>
              <a:miter lim="800000"/>
              <a:headEnd type="none" w="sm" len="sm"/>
              <a:tailEnd type="none" w="sm" len="sm"/>
            </a:ln>
          </p:spPr>
        </p:cxnSp>
        <p:cxnSp>
          <p:nvCxnSpPr>
            <p:cNvPr id="278" name="Google Shape;278;g7d3f46e4eb_6_88" title="Q lines"/>
            <p:cNvCxnSpPr/>
            <p:nvPr/>
          </p:nvCxnSpPr>
          <p:spPr>
            <a:xfrm>
              <a:off x="4951827" y="3119046"/>
              <a:ext cx="0" cy="165471"/>
            </a:xfrm>
            <a:prstGeom prst="straightConnector1">
              <a:avLst/>
            </a:prstGeom>
            <a:noFill/>
            <a:ln w="9525" cap="flat" cmpd="sng">
              <a:solidFill>
                <a:srgbClr val="D8D8D8"/>
              </a:solidFill>
              <a:prstDash val="dash"/>
              <a:miter lim="800000"/>
              <a:headEnd type="none" w="sm" len="sm"/>
              <a:tailEnd type="none" w="sm" len="sm"/>
            </a:ln>
          </p:spPr>
        </p:cxnSp>
        <p:cxnSp>
          <p:nvCxnSpPr>
            <p:cNvPr id="279" name="Google Shape;279;g7d3f46e4eb_6_88" title="Q lines"/>
            <p:cNvCxnSpPr/>
            <p:nvPr/>
          </p:nvCxnSpPr>
          <p:spPr>
            <a:xfrm>
              <a:off x="5599219"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80" name="Google Shape;280;g7d3f46e4eb_6_88" title="Quarter Number"/>
            <p:cNvSpPr txBox="1"/>
            <p:nvPr/>
          </p:nvSpPr>
          <p:spPr>
            <a:xfrm>
              <a:off x="351671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Q1</a:t>
              </a:r>
              <a:endParaRPr sz="1000" b="0" i="0" u="none" strike="noStrike" cap="none">
                <a:solidFill>
                  <a:srgbClr val="BFBFBF"/>
                </a:solidFill>
                <a:latin typeface="Calibri"/>
                <a:ea typeface="Calibri"/>
                <a:cs typeface="Calibri"/>
                <a:sym typeface="Calibri"/>
              </a:endParaRPr>
            </a:p>
          </p:txBody>
        </p:sp>
        <p:sp>
          <p:nvSpPr>
            <p:cNvPr id="281" name="Google Shape;281;g7d3f46e4eb_6_88" title="Quarter Number"/>
            <p:cNvSpPr txBox="1"/>
            <p:nvPr/>
          </p:nvSpPr>
          <p:spPr>
            <a:xfrm>
              <a:off x="416422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Q2</a:t>
              </a:r>
              <a:endParaRPr sz="1000" b="0" i="0" u="none" strike="noStrike" cap="none">
                <a:solidFill>
                  <a:srgbClr val="595959"/>
                </a:solidFill>
                <a:latin typeface="Calibri"/>
                <a:ea typeface="Calibri"/>
                <a:cs typeface="Calibri"/>
                <a:sym typeface="Calibri"/>
              </a:endParaRPr>
            </a:p>
          </p:txBody>
        </p:sp>
        <p:sp>
          <p:nvSpPr>
            <p:cNvPr id="282" name="Google Shape;282;g7d3f46e4eb_6_88" title="Quarter Number"/>
            <p:cNvSpPr txBox="1"/>
            <p:nvPr/>
          </p:nvSpPr>
          <p:spPr>
            <a:xfrm>
              <a:off x="481174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Q3</a:t>
              </a:r>
              <a:endParaRPr sz="1000" b="0" i="0" u="none" strike="noStrike" cap="none">
                <a:solidFill>
                  <a:srgbClr val="595959"/>
                </a:solidFill>
                <a:latin typeface="Calibri"/>
                <a:ea typeface="Calibri"/>
                <a:cs typeface="Calibri"/>
                <a:sym typeface="Calibri"/>
              </a:endParaRPr>
            </a:p>
          </p:txBody>
        </p:sp>
        <p:sp>
          <p:nvSpPr>
            <p:cNvPr id="283" name="Google Shape;283;g7d3f46e4eb_6_88" title="Quarter Number"/>
            <p:cNvSpPr txBox="1"/>
            <p:nvPr/>
          </p:nvSpPr>
          <p:spPr>
            <a:xfrm>
              <a:off x="545925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Q4</a:t>
              </a:r>
              <a:endParaRPr sz="1000" b="0" i="0" u="none" strike="noStrike" cap="none">
                <a:solidFill>
                  <a:srgbClr val="595959"/>
                </a:solidFill>
                <a:latin typeface="Calibri"/>
                <a:ea typeface="Calibri"/>
                <a:cs typeface="Calibri"/>
                <a:sym typeface="Calibri"/>
              </a:endParaRPr>
            </a:p>
          </p:txBody>
        </p:sp>
      </p:grpSp>
      <p:grpSp>
        <p:nvGrpSpPr>
          <p:cNvPr id="284" name="Google Shape;284;g7d3f46e4eb_6_88" title="Year 1"/>
          <p:cNvGrpSpPr/>
          <p:nvPr/>
        </p:nvGrpSpPr>
        <p:grpSpPr>
          <a:xfrm>
            <a:off x="791681" y="3119046"/>
            <a:ext cx="2695434" cy="561751"/>
            <a:chOff x="791681" y="3119046"/>
            <a:chExt cx="2695434" cy="561751"/>
          </a:xfrm>
        </p:grpSpPr>
        <p:cxnSp>
          <p:nvCxnSpPr>
            <p:cNvPr id="285" name="Google Shape;285;g7d3f46e4eb_6_88" title="Q lines"/>
            <p:cNvCxnSpPr/>
            <p:nvPr/>
          </p:nvCxnSpPr>
          <p:spPr>
            <a:xfrm>
              <a:off x="1703309"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86" name="Google Shape;286;g7d3f46e4eb_6_88" title="Year Arrow"/>
            <p:cNvSpPr/>
            <p:nvPr/>
          </p:nvSpPr>
          <p:spPr>
            <a:xfrm>
              <a:off x="791681" y="3325541"/>
              <a:ext cx="2695434" cy="355256"/>
            </a:xfrm>
            <a:prstGeom prst="rightArrow">
              <a:avLst>
                <a:gd name="adj1" fmla="val 100000"/>
                <a:gd name="adj2" fmla="val 50000"/>
              </a:avLst>
            </a:prstGeom>
            <a:gradFill>
              <a:gsLst>
                <a:gs pos="0">
                  <a:srgbClr val="FBE4D4"/>
                </a:gs>
                <a:gs pos="100000">
                  <a:srgbClr val="EA0C0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87" name="Google Shape;287;g7d3f46e4eb_6_88" title="Quarter Background Cirlce"/>
            <p:cNvSpPr/>
            <p:nvPr/>
          </p:nvSpPr>
          <p:spPr>
            <a:xfrm>
              <a:off x="2913639"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7d3f46e4eb_6_88" title="Quarter Background Cirlce"/>
            <p:cNvSpPr/>
            <p:nvPr/>
          </p:nvSpPr>
          <p:spPr>
            <a:xfrm>
              <a:off x="2256010"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g7d3f46e4eb_6_88" title="Quarter Background Cirlce"/>
            <p:cNvSpPr/>
            <p:nvPr/>
          </p:nvSpPr>
          <p:spPr>
            <a:xfrm>
              <a:off x="1611747"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g7d3f46e4eb_6_88" title="Quarter Background Cirlce"/>
            <p:cNvSpPr/>
            <p:nvPr/>
          </p:nvSpPr>
          <p:spPr>
            <a:xfrm>
              <a:off x="965783" y="3403274"/>
              <a:ext cx="211582" cy="21158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91" name="Google Shape;291;g7d3f46e4eb_6_88" title="Q lines"/>
            <p:cNvCxnSpPr/>
            <p:nvPr/>
          </p:nvCxnSpPr>
          <p:spPr>
            <a:xfrm>
              <a:off x="1067475" y="3119046"/>
              <a:ext cx="0" cy="165471"/>
            </a:xfrm>
            <a:prstGeom prst="straightConnector1">
              <a:avLst/>
            </a:prstGeom>
            <a:noFill/>
            <a:ln w="15875" cap="flat" cmpd="sng">
              <a:solidFill>
                <a:srgbClr val="3F3F3F"/>
              </a:solidFill>
              <a:prstDash val="solid"/>
              <a:miter lim="800000"/>
              <a:headEnd type="none" w="sm" len="sm"/>
              <a:tailEnd type="none" w="sm" len="sm"/>
            </a:ln>
          </p:spPr>
        </p:cxnSp>
        <p:cxnSp>
          <p:nvCxnSpPr>
            <p:cNvPr id="292" name="Google Shape;292;g7d3f46e4eb_6_88" title="Q lines"/>
            <p:cNvCxnSpPr/>
            <p:nvPr/>
          </p:nvCxnSpPr>
          <p:spPr>
            <a:xfrm>
              <a:off x="2362259" y="3119046"/>
              <a:ext cx="0" cy="165471"/>
            </a:xfrm>
            <a:prstGeom prst="straightConnector1">
              <a:avLst/>
            </a:prstGeom>
            <a:noFill/>
            <a:ln w="9525" cap="flat" cmpd="sng">
              <a:solidFill>
                <a:srgbClr val="D8D8D8"/>
              </a:solidFill>
              <a:prstDash val="dash"/>
              <a:miter lim="800000"/>
              <a:headEnd type="none" w="sm" len="sm"/>
              <a:tailEnd type="none" w="sm" len="sm"/>
            </a:ln>
          </p:spPr>
        </p:cxnSp>
        <p:cxnSp>
          <p:nvCxnSpPr>
            <p:cNvPr id="293" name="Google Shape;293;g7d3f46e4eb_6_88" title="Q lines"/>
            <p:cNvCxnSpPr/>
            <p:nvPr/>
          </p:nvCxnSpPr>
          <p:spPr>
            <a:xfrm>
              <a:off x="3009651" y="3119046"/>
              <a:ext cx="0" cy="165471"/>
            </a:xfrm>
            <a:prstGeom prst="straightConnector1">
              <a:avLst/>
            </a:prstGeom>
            <a:noFill/>
            <a:ln w="9525" cap="flat" cmpd="sng">
              <a:solidFill>
                <a:srgbClr val="D8D8D8"/>
              </a:solidFill>
              <a:prstDash val="dash"/>
              <a:miter lim="800000"/>
              <a:headEnd type="none" w="sm" len="sm"/>
              <a:tailEnd type="none" w="sm" len="sm"/>
            </a:ln>
          </p:spPr>
        </p:cxnSp>
        <p:sp>
          <p:nvSpPr>
            <p:cNvPr id="294" name="Google Shape;294;g7d3f46e4eb_6_88" title="Quarter Number"/>
            <p:cNvSpPr txBox="1"/>
            <p:nvPr/>
          </p:nvSpPr>
          <p:spPr>
            <a:xfrm>
              <a:off x="92665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Q1</a:t>
              </a:r>
              <a:endParaRPr sz="1000" b="0" i="0" u="none" strike="noStrike" cap="none">
                <a:solidFill>
                  <a:srgbClr val="BFBFBF"/>
                </a:solidFill>
                <a:latin typeface="Calibri"/>
                <a:ea typeface="Calibri"/>
                <a:cs typeface="Calibri"/>
                <a:sym typeface="Calibri"/>
              </a:endParaRPr>
            </a:p>
          </p:txBody>
        </p:sp>
        <p:sp>
          <p:nvSpPr>
            <p:cNvPr id="295" name="Google Shape;295;g7d3f46e4eb_6_88" title="Quarter Number"/>
            <p:cNvSpPr txBox="1"/>
            <p:nvPr/>
          </p:nvSpPr>
          <p:spPr>
            <a:xfrm>
              <a:off x="157416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Q2</a:t>
              </a:r>
              <a:endParaRPr sz="1000" b="0" i="0" u="none" strike="noStrike" cap="none">
                <a:solidFill>
                  <a:srgbClr val="595959"/>
                </a:solidFill>
                <a:latin typeface="Calibri"/>
                <a:ea typeface="Calibri"/>
                <a:cs typeface="Calibri"/>
                <a:sym typeface="Calibri"/>
              </a:endParaRPr>
            </a:p>
          </p:txBody>
        </p:sp>
        <p:sp>
          <p:nvSpPr>
            <p:cNvPr id="296" name="Google Shape;296;g7d3f46e4eb_6_88" title="Quarter Number"/>
            <p:cNvSpPr txBox="1"/>
            <p:nvPr/>
          </p:nvSpPr>
          <p:spPr>
            <a:xfrm>
              <a:off x="2221680"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Q3</a:t>
              </a:r>
              <a:endParaRPr sz="1000" b="0" i="0" u="none" strike="noStrike" cap="none">
                <a:solidFill>
                  <a:srgbClr val="595959"/>
                </a:solidFill>
                <a:latin typeface="Calibri"/>
                <a:ea typeface="Calibri"/>
                <a:cs typeface="Calibri"/>
                <a:sym typeface="Calibri"/>
              </a:endParaRPr>
            </a:p>
          </p:txBody>
        </p:sp>
        <p:sp>
          <p:nvSpPr>
            <p:cNvPr id="297" name="Google Shape;297;g7d3f46e4eb_6_88" title="Quarter Number"/>
            <p:cNvSpPr txBox="1"/>
            <p:nvPr/>
          </p:nvSpPr>
          <p:spPr>
            <a:xfrm>
              <a:off x="2869195" y="3431169"/>
              <a:ext cx="288000" cy="144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595959"/>
                  </a:solidFill>
                  <a:latin typeface="Calibri"/>
                  <a:ea typeface="Calibri"/>
                  <a:cs typeface="Calibri"/>
                  <a:sym typeface="Calibri"/>
                </a:rPr>
                <a:t>Q4</a:t>
              </a:r>
              <a:endParaRPr sz="1000" b="0" i="0" u="none" strike="noStrike" cap="none">
                <a:solidFill>
                  <a:srgbClr val="595959"/>
                </a:solidFill>
                <a:latin typeface="Calibri"/>
                <a:ea typeface="Calibri"/>
                <a:cs typeface="Calibri"/>
                <a:sym typeface="Calibri"/>
              </a:endParaRPr>
            </a:p>
          </p:txBody>
        </p:sp>
      </p:grpSp>
      <p:sp>
        <p:nvSpPr>
          <p:cNvPr id="298" name="Google Shape;298;g7d3f46e4eb_6_88"/>
          <p:cNvSpPr txBox="1">
            <a:spLocks noGrp="1"/>
          </p:cNvSpPr>
          <p:nvPr>
            <p:ph type="body" idx="3"/>
          </p:nvPr>
        </p:nvSpPr>
        <p:spPr>
          <a:xfrm>
            <a:off x="5874314" y="1515070"/>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g7d3f46e4eb_6_88"/>
          <p:cNvSpPr txBox="1">
            <a:spLocks noGrp="1"/>
          </p:cNvSpPr>
          <p:nvPr>
            <p:ph type="body" idx="4"/>
          </p:nvPr>
        </p:nvSpPr>
        <p:spPr>
          <a:xfrm>
            <a:off x="9760199" y="1515070"/>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g7d3f46e4eb_6_88"/>
          <p:cNvSpPr txBox="1">
            <a:spLocks noGrp="1"/>
          </p:cNvSpPr>
          <p:nvPr>
            <p:ph type="body" idx="5"/>
          </p:nvPr>
        </p:nvSpPr>
        <p:spPr>
          <a:xfrm>
            <a:off x="594428" y="4927573"/>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g7d3f46e4eb_6_88"/>
          <p:cNvSpPr txBox="1">
            <a:spLocks noGrp="1"/>
          </p:cNvSpPr>
          <p:nvPr>
            <p:ph type="body" idx="6"/>
          </p:nvPr>
        </p:nvSpPr>
        <p:spPr>
          <a:xfrm>
            <a:off x="3196226" y="4927573"/>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g7d3f46e4eb_6_88"/>
          <p:cNvSpPr txBox="1">
            <a:spLocks noGrp="1"/>
          </p:cNvSpPr>
          <p:nvPr>
            <p:ph type="body" idx="7"/>
          </p:nvPr>
        </p:nvSpPr>
        <p:spPr>
          <a:xfrm>
            <a:off x="5807451" y="4927573"/>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g7d3f46e4eb_6_88"/>
          <p:cNvSpPr txBox="1">
            <a:spLocks noGrp="1"/>
          </p:cNvSpPr>
          <p:nvPr>
            <p:ph type="body" idx="8"/>
          </p:nvPr>
        </p:nvSpPr>
        <p:spPr>
          <a:xfrm>
            <a:off x="8362114" y="4927573"/>
            <a:ext cx="1530350" cy="629227"/>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600"/>
              <a:buFont typeface="Calibri"/>
              <a:buNone/>
              <a:defRPr sz="16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4" name="Google Shape;304;g7d3f46e4eb_6_88"/>
          <p:cNvSpPr txBox="1">
            <a:spLocks noGrp="1"/>
          </p:cNvSpPr>
          <p:nvPr>
            <p:ph type="body" idx="9"/>
          </p:nvPr>
        </p:nvSpPr>
        <p:spPr>
          <a:xfrm>
            <a:off x="594428" y="5724950"/>
            <a:ext cx="10898877" cy="595024"/>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 with Text Wide">
  <p:cSld name="Image with Text Wide">
    <p:spTree>
      <p:nvGrpSpPr>
        <p:cNvPr id="1" name="Shape 305"/>
        <p:cNvGrpSpPr/>
        <p:nvPr/>
      </p:nvGrpSpPr>
      <p:grpSpPr>
        <a:xfrm>
          <a:off x="0" y="0"/>
          <a:ext cx="0" cy="0"/>
          <a:chOff x="0" y="0"/>
          <a:chExt cx="0" cy="0"/>
        </a:xfrm>
      </p:grpSpPr>
      <p:sp>
        <p:nvSpPr>
          <p:cNvPr id="306" name="Google Shape;306;g7d3f46e4eb_6_180"/>
          <p:cNvSpPr txBox="1">
            <a:spLocks noGrp="1"/>
          </p:cNvSpPr>
          <p:nvPr>
            <p:ph type="title"/>
          </p:nvPr>
        </p:nvSpPr>
        <p:spPr>
          <a:xfrm>
            <a:off x="1764632" y="224589"/>
            <a:ext cx="9574714" cy="73793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g7d3f46e4eb_6_180"/>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7d3f46e4eb_6_180"/>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7d3f46e4eb_6_180"/>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g7d3f46e4eb_6_180"/>
          <p:cNvSpPr>
            <a:spLocks noGrp="1"/>
          </p:cNvSpPr>
          <p:nvPr>
            <p:ph type="pic" idx="2"/>
          </p:nvPr>
        </p:nvSpPr>
        <p:spPr>
          <a:xfrm>
            <a:off x="401639" y="1645920"/>
            <a:ext cx="11379991" cy="364871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C00000"/>
              </a:buClr>
              <a:buSzPts val="2400"/>
              <a:buFont typeface="Noto Sans Symbols"/>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5"/>
              </a:buClr>
              <a:buSzPts val="2000"/>
              <a:buFont typeface="Noto Sans Symbols"/>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g7d3f46e4eb_6_180"/>
          <p:cNvSpPr txBox="1">
            <a:spLocks noGrp="1"/>
          </p:cNvSpPr>
          <p:nvPr>
            <p:ph type="body" idx="1"/>
          </p:nvPr>
        </p:nvSpPr>
        <p:spPr>
          <a:xfrm>
            <a:off x="401638" y="5657088"/>
            <a:ext cx="11379200" cy="543686"/>
          </a:xfrm>
          <a:prstGeom prst="rect">
            <a:avLst/>
          </a:prstGeom>
          <a:gradFill>
            <a:gsLst>
              <a:gs pos="0">
                <a:srgbClr val="203864"/>
              </a:gs>
              <a:gs pos="26000">
                <a:srgbClr val="203864"/>
              </a:gs>
              <a:gs pos="50000">
                <a:srgbClr val="2F5CAC"/>
              </a:gs>
              <a:gs pos="100000">
                <a:srgbClr val="4472C4"/>
              </a:gs>
            </a:gsLst>
            <a:lin ang="3000000" scaled="0"/>
          </a:gradFill>
          <a:ln>
            <a:noFill/>
          </a:ln>
        </p:spPr>
        <p:txBody>
          <a:bodyPr spcFirstLastPara="1" wrap="square" lIns="91425" tIns="45700" rIns="91425" bIns="45700" anchor="t" anchorCtr="0">
            <a:noAutofit/>
          </a:bodyPr>
          <a:lstStyle>
            <a:lvl1pPr marL="457200" lvl="0" indent="-228600" algn="ctr">
              <a:lnSpc>
                <a:spcPct val="120000"/>
              </a:lnSpc>
              <a:spcBef>
                <a:spcPts val="1000"/>
              </a:spcBef>
              <a:spcAft>
                <a:spcPts val="0"/>
              </a:spcAft>
              <a:buClr>
                <a:schemeClr val="lt1"/>
              </a:buClr>
              <a:buSzPts val="2400"/>
              <a:buFont typeface="Calibri"/>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Alternate" type="title">
  <p:cSld name="TITLE">
    <p:spTree>
      <p:nvGrpSpPr>
        <p:cNvPr id="1" name="Shape 312"/>
        <p:cNvGrpSpPr/>
        <p:nvPr/>
      </p:nvGrpSpPr>
      <p:grpSpPr>
        <a:xfrm>
          <a:off x="0" y="0"/>
          <a:ext cx="0" cy="0"/>
          <a:chOff x="0" y="0"/>
          <a:chExt cx="0" cy="0"/>
        </a:xfrm>
      </p:grpSpPr>
      <p:sp>
        <p:nvSpPr>
          <p:cNvPr id="313" name="Google Shape;313;g7d3f46e4eb_6_187"/>
          <p:cNvSpPr txBox="1">
            <a:spLocks noGrp="1"/>
          </p:cNvSpPr>
          <p:nvPr>
            <p:ph type="ctrTitle"/>
          </p:nvPr>
        </p:nvSpPr>
        <p:spPr>
          <a:xfrm>
            <a:off x="1097280" y="1460701"/>
            <a:ext cx="9997440" cy="356616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3C6EBE"/>
              </a:buClr>
              <a:buSzPts val="6600"/>
              <a:buFont typeface="Calibri"/>
              <a:buNone/>
              <a:defRPr sz="6600" b="1">
                <a:solidFill>
                  <a:srgbClr val="3C6EBE"/>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g7d3f46e4eb_6_187"/>
          <p:cNvSpPr txBox="1">
            <a:spLocks noGrp="1"/>
          </p:cNvSpPr>
          <p:nvPr>
            <p:ph type="subTitle" idx="1"/>
          </p:nvPr>
        </p:nvSpPr>
        <p:spPr>
          <a:xfrm>
            <a:off x="1097280" y="5026861"/>
            <a:ext cx="9997440" cy="127350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1000"/>
              </a:spcBef>
              <a:spcAft>
                <a:spcPts val="0"/>
              </a:spcAft>
              <a:buClr>
                <a:srgbClr val="44546A"/>
              </a:buClr>
              <a:buSzPts val="2400"/>
              <a:buFont typeface="Calibri"/>
              <a:buNone/>
              <a:defRPr sz="2400" b="1">
                <a:solidFill>
                  <a:srgbClr val="44546A"/>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g7d3f46e4eb_6_187"/>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g7d3f46e4eb_6_187"/>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g7d3f46e4eb_6_187"/>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8"/>
        <p:cNvGrpSpPr/>
        <p:nvPr/>
      </p:nvGrpSpPr>
      <p:grpSpPr>
        <a:xfrm>
          <a:off x="0" y="0"/>
          <a:ext cx="0" cy="0"/>
          <a:chOff x="0" y="0"/>
          <a:chExt cx="0" cy="0"/>
        </a:xfrm>
      </p:grpSpPr>
      <p:sp>
        <p:nvSpPr>
          <p:cNvPr id="319" name="Google Shape;319;g7d3f46e4eb_6_193"/>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g7d3f46e4eb_6_193"/>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g7d3f46e4eb_6_193"/>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6"/>
        <p:cNvGrpSpPr/>
        <p:nvPr/>
      </p:nvGrpSpPr>
      <p:grpSpPr>
        <a:xfrm>
          <a:off x="0" y="0"/>
          <a:ext cx="0" cy="0"/>
          <a:chOff x="0" y="0"/>
          <a:chExt cx="0" cy="0"/>
        </a:xfrm>
      </p:grpSpPr>
      <p:sp>
        <p:nvSpPr>
          <p:cNvPr id="37" name="Google Shape;37;p5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5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7" name="Google Shape;47;p5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5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51" name="Google Shape;51;p56"/>
          <p:cNvPicPr preferRelativeResize="0"/>
          <p:nvPr/>
        </p:nvPicPr>
        <p:blipFill rotWithShape="1">
          <a:blip r:embed="rId2">
            <a:alphaModFix/>
          </a:blip>
          <a:srcRect/>
          <a:stretch/>
        </p:blipFill>
        <p:spPr>
          <a:xfrm>
            <a:off x="10710544" y="90427"/>
            <a:ext cx="1481456" cy="7498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52"/>
        <p:cNvGrpSpPr/>
        <p:nvPr/>
      </p:nvGrpSpPr>
      <p:grpSpPr>
        <a:xfrm>
          <a:off x="0" y="0"/>
          <a:ext cx="0" cy="0"/>
          <a:chOff x="0" y="0"/>
          <a:chExt cx="0" cy="0"/>
        </a:xfrm>
      </p:grpSpPr>
      <p:sp>
        <p:nvSpPr>
          <p:cNvPr id="53" name="Google Shape;53;p57"/>
          <p:cNvSpPr txBox="1">
            <a:spLocks noGrp="1"/>
          </p:cNvSpPr>
          <p:nvPr>
            <p:ph type="title"/>
          </p:nvPr>
        </p:nvSpPr>
        <p:spPr>
          <a:xfrm>
            <a:off x="1755912" y="243951"/>
            <a:ext cx="9597900" cy="71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C6EB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7"/>
          <p:cNvSpPr txBox="1">
            <a:spLocks noGrp="1"/>
          </p:cNvSpPr>
          <p:nvPr>
            <p:ph type="dt" idx="10"/>
          </p:nvPr>
        </p:nvSpPr>
        <p:spPr>
          <a:xfrm>
            <a:off x="838200" y="6529137"/>
            <a:ext cx="2743200" cy="192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7"/>
          <p:cNvSpPr txBox="1">
            <a:spLocks noGrp="1"/>
          </p:cNvSpPr>
          <p:nvPr>
            <p:ph type="ftr" idx="11"/>
          </p:nvPr>
        </p:nvSpPr>
        <p:spPr>
          <a:xfrm>
            <a:off x="4038600" y="6529137"/>
            <a:ext cx="4114800" cy="192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7"/>
          <p:cNvSpPr txBox="1">
            <a:spLocks noGrp="1"/>
          </p:cNvSpPr>
          <p:nvPr>
            <p:ph type="sldNum" idx="12"/>
          </p:nvPr>
        </p:nvSpPr>
        <p:spPr>
          <a:xfrm>
            <a:off x="8610600" y="6529137"/>
            <a:ext cx="2743200" cy="1923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57"/>
          <p:cNvSpPr txBox="1">
            <a:spLocks noGrp="1"/>
          </p:cNvSpPr>
          <p:nvPr>
            <p:ph type="body" idx="1"/>
          </p:nvPr>
        </p:nvSpPr>
        <p:spPr>
          <a:xfrm>
            <a:off x="838199" y="1825625"/>
            <a:ext cx="10515600" cy="43026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Font typeface="Calibri"/>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40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58"/>
        <p:cNvGrpSpPr/>
        <p:nvPr/>
      </p:nvGrpSpPr>
      <p:grpSpPr>
        <a:xfrm>
          <a:off x="0" y="0"/>
          <a:ext cx="0" cy="0"/>
          <a:chOff x="0" y="0"/>
          <a:chExt cx="0" cy="0"/>
        </a:xfrm>
      </p:grpSpPr>
      <p:sp>
        <p:nvSpPr>
          <p:cNvPr id="59" name="Google Shape;59;p5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8"/>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5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5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65"/>
        <p:cNvGrpSpPr/>
        <p:nvPr/>
      </p:nvGrpSpPr>
      <p:grpSpPr>
        <a:xfrm>
          <a:off x="0" y="0"/>
          <a:ext cx="0" cy="0"/>
          <a:chOff x="0" y="0"/>
          <a:chExt cx="0" cy="0"/>
        </a:xfrm>
      </p:grpSpPr>
      <p:sp>
        <p:nvSpPr>
          <p:cNvPr id="66" name="Google Shape;66;p5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59"/>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5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0" name="Google Shape;70;p59"/>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74"/>
        <p:cNvGrpSpPr/>
        <p:nvPr/>
      </p:nvGrpSpPr>
      <p:grpSpPr>
        <a:xfrm>
          <a:off x="0" y="0"/>
          <a:ext cx="0" cy="0"/>
          <a:chOff x="0" y="0"/>
          <a:chExt cx="0" cy="0"/>
        </a:xfrm>
      </p:grpSpPr>
      <p:sp>
        <p:nvSpPr>
          <p:cNvPr id="75" name="Google Shape;75;p6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79"/>
        <p:cNvGrpSpPr/>
        <p:nvPr/>
      </p:nvGrpSpPr>
      <p:grpSpPr>
        <a:xfrm>
          <a:off x="0" y="0"/>
          <a:ext cx="0" cy="0"/>
          <a:chOff x="0" y="0"/>
          <a:chExt cx="0" cy="0"/>
        </a:xfrm>
      </p:grpSpPr>
      <p:sp>
        <p:nvSpPr>
          <p:cNvPr id="80" name="Google Shape;80;p61"/>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6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6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6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5" name="Google Shape;85;p61"/>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1"/>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5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52"/>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18" name="Google Shape;18;p52"/>
          <p:cNvPicPr preferRelativeResize="0"/>
          <p:nvPr/>
        </p:nvPicPr>
        <p:blipFill rotWithShape="1">
          <a:blip r:embed="rId16">
            <a:alphaModFix/>
          </a:blip>
          <a:srcRect/>
          <a:stretch/>
        </p:blipFill>
        <p:spPr>
          <a:xfrm>
            <a:off x="10710544" y="82263"/>
            <a:ext cx="1481456" cy="7498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25"/>
        <p:cNvGrpSpPr/>
        <p:nvPr/>
      </p:nvGrpSpPr>
      <p:grpSpPr>
        <a:xfrm>
          <a:off x="0" y="0"/>
          <a:ext cx="0" cy="0"/>
          <a:chOff x="0" y="0"/>
          <a:chExt cx="0" cy="0"/>
        </a:xfrm>
      </p:grpSpPr>
      <p:sp>
        <p:nvSpPr>
          <p:cNvPr id="126" name="Google Shape;126;g7d3f46e4eb_6_0"/>
          <p:cNvSpPr txBox="1">
            <a:spLocks noGrp="1"/>
          </p:cNvSpPr>
          <p:nvPr>
            <p:ph type="title"/>
          </p:nvPr>
        </p:nvSpPr>
        <p:spPr>
          <a:xfrm>
            <a:off x="1755912" y="243951"/>
            <a:ext cx="9597887" cy="71020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C6EBE"/>
              </a:buClr>
              <a:buSzPts val="3600"/>
              <a:buFont typeface="Calibri"/>
              <a:buNone/>
              <a:defRPr sz="3600" b="1" i="0" u="none" strike="noStrike" cap="none">
                <a:solidFill>
                  <a:srgbClr val="3C6EB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 name="Google Shape;127;g7d3f46e4eb_6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C00000"/>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accent5"/>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C00000"/>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g7d3f46e4eb_6_0"/>
          <p:cNvSpPr txBox="1">
            <a:spLocks noGrp="1"/>
          </p:cNvSpPr>
          <p:nvPr>
            <p:ph type="dt" idx="10"/>
          </p:nvPr>
        </p:nvSpPr>
        <p:spPr>
          <a:xfrm>
            <a:off x="838200" y="6529137"/>
            <a:ext cx="2743200" cy="1923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g7d3f46e4eb_6_0"/>
          <p:cNvSpPr txBox="1">
            <a:spLocks noGrp="1"/>
          </p:cNvSpPr>
          <p:nvPr>
            <p:ph type="ftr" idx="11"/>
          </p:nvPr>
        </p:nvSpPr>
        <p:spPr>
          <a:xfrm>
            <a:off x="4038600" y="6529137"/>
            <a:ext cx="4114800" cy="19233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g7d3f46e4eb_6_0"/>
          <p:cNvSpPr txBox="1">
            <a:spLocks noGrp="1"/>
          </p:cNvSpPr>
          <p:nvPr>
            <p:ph type="sldNum" idx="12"/>
          </p:nvPr>
        </p:nvSpPr>
        <p:spPr>
          <a:xfrm>
            <a:off x="8610600" y="6529137"/>
            <a:ext cx="2743200" cy="1923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mailto:joe.marks@esc13.txed.net"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esc13.zoom.us/recording/share/8V1nQyzFxKgvWGgEoIWV9w37gUHEAkgdmvtY5IW71_KwIumekTziMw"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Division of School Improvement	</a:t>
            </a:r>
            <a:endParaRPr/>
          </a:p>
        </p:txBody>
      </p:sp>
      <p:sp>
        <p:nvSpPr>
          <p:cNvPr id="328" name="Google Shape;328;p1"/>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February 6, 2020</a:t>
            </a:r>
            <a:endParaRPr/>
          </a:p>
        </p:txBody>
      </p:sp>
      <p:sp>
        <p:nvSpPr>
          <p:cNvPr id="329" name="Google Shape;329;p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rgbClr val="FFFFFF"/>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7d489e43f7_2_0"/>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External ESF Facilitator Support</a:t>
            </a:r>
            <a:endParaRPr/>
          </a:p>
        </p:txBody>
      </p:sp>
      <p:sp>
        <p:nvSpPr>
          <p:cNvPr id="415" name="Google Shape;415;g7d489e43f7_2_0"/>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a:t>CES has External ESF Facilitators ready to assist with any ESF openings that may arise this spring.  If you find  yourself in a situation where support is needed from an External ESFF, please contact Keith Thompson at CES.</a:t>
            </a:r>
            <a:endParaRPr sz="2400"/>
          </a:p>
        </p:txBody>
      </p:sp>
      <p:sp>
        <p:nvSpPr>
          <p:cNvPr id="416" name="Google Shape;416;g7d489e43f7_2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7d489e43f7_2_7"/>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External ESF Facilitators	</a:t>
            </a:r>
            <a:endParaRPr/>
          </a:p>
        </p:txBody>
      </p:sp>
      <p:sp>
        <p:nvSpPr>
          <p:cNvPr id="423" name="Google Shape;423;g7d489e43f7_2_7"/>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0" lvl="0" indent="0" algn="l" rtl="0">
              <a:spcBef>
                <a:spcPts val="1200"/>
              </a:spcBef>
              <a:spcAft>
                <a:spcPts val="0"/>
              </a:spcAft>
              <a:buNone/>
            </a:pPr>
            <a:r>
              <a:rPr lang="en-US" sz="2400"/>
              <a:t>As a reminder, as External ESF Facilitators are turning in their ESF Diagnostic Final Reports, CES will share those final reports with the SI Leads at the appropriate ESC.</a:t>
            </a:r>
            <a:endParaRPr sz="2400"/>
          </a:p>
          <a:p>
            <a:pPr marL="0" lvl="0" indent="0" algn="l" rtl="0">
              <a:spcBef>
                <a:spcPts val="1200"/>
              </a:spcBef>
              <a:spcAft>
                <a:spcPts val="0"/>
              </a:spcAft>
              <a:buNone/>
            </a:pPr>
            <a:endParaRPr sz="2400"/>
          </a:p>
          <a:p>
            <a:pPr marL="0" lvl="0" indent="0" algn="l" rtl="0">
              <a:spcBef>
                <a:spcPts val="1200"/>
              </a:spcBef>
              <a:spcAft>
                <a:spcPts val="0"/>
              </a:spcAft>
              <a:buNone/>
            </a:pPr>
            <a:r>
              <a:rPr lang="en-US" sz="2400"/>
              <a:t>CES will also be reviewing all External ESF Facilitators final reports and entering them into the Fidelity of Implementation (FOI) tool.  </a:t>
            </a:r>
            <a:endParaRPr sz="2400"/>
          </a:p>
        </p:txBody>
      </p:sp>
      <p:sp>
        <p:nvSpPr>
          <p:cNvPr id="424" name="Google Shape;424;g7d489e43f7_2_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ESF Diagnostic Updates Training: </a:t>
            </a:r>
            <a:endParaRPr sz="4000"/>
          </a:p>
          <a:p>
            <a:pPr marL="0" lvl="0" indent="0" algn="l" rtl="0">
              <a:lnSpc>
                <a:spcPct val="85000"/>
              </a:lnSpc>
              <a:spcBef>
                <a:spcPts val="0"/>
              </a:spcBef>
              <a:spcAft>
                <a:spcPts val="0"/>
              </a:spcAft>
              <a:buSzPts val="1800"/>
              <a:buNone/>
            </a:pPr>
            <a:r>
              <a:rPr lang="en-US" sz="4000"/>
              <a:t>All ESF Facilitators </a:t>
            </a:r>
            <a:endParaRPr sz="4000"/>
          </a:p>
        </p:txBody>
      </p:sp>
      <p:sp>
        <p:nvSpPr>
          <p:cNvPr id="431" name="Google Shape;431;p14"/>
          <p:cNvSpPr txBox="1">
            <a:spLocks noGrp="1"/>
          </p:cNvSpPr>
          <p:nvPr>
            <p:ph type="body" idx="1"/>
          </p:nvPr>
        </p:nvSpPr>
        <p:spPr>
          <a:xfrm>
            <a:off x="1097280" y="192548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1200"/>
              </a:spcBef>
              <a:spcAft>
                <a:spcPts val="0"/>
              </a:spcAft>
              <a:buSzPts val="2400"/>
              <a:buChar char="●"/>
            </a:pPr>
            <a:r>
              <a:rPr lang="en-US" sz="2400"/>
              <a:t>All ESFFs are required to complete the ESF Diagnostic Updates Training, either via a face-to-face training at their assigned ESC or through the online module developed by CES. </a:t>
            </a:r>
            <a:endParaRPr sz="2400"/>
          </a:p>
          <a:p>
            <a:pPr marL="457200" lvl="0" indent="-381000" algn="l" rtl="0">
              <a:lnSpc>
                <a:spcPct val="90000"/>
              </a:lnSpc>
              <a:spcBef>
                <a:spcPts val="1200"/>
              </a:spcBef>
              <a:spcAft>
                <a:spcPts val="0"/>
              </a:spcAft>
              <a:buSzPts val="2400"/>
              <a:buChar char="●"/>
            </a:pPr>
            <a:r>
              <a:rPr lang="en-US" sz="2400"/>
              <a:t>Make sure to confirm the training of ESFFs with CES to ensure that certifications are up to date. </a:t>
            </a:r>
            <a:endParaRPr sz="2400"/>
          </a:p>
        </p:txBody>
      </p:sp>
      <p:sp>
        <p:nvSpPr>
          <p:cNvPr id="432" name="Google Shape;432;p1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rgbClr val="FFFFFF"/>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6d588d3ef8_6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sz="4000"/>
              <a:t>ESF Diagnostic Updates Training: </a:t>
            </a:r>
            <a:endParaRPr sz="4000"/>
          </a:p>
          <a:p>
            <a:pPr marL="0" lvl="0" indent="0" algn="l" rtl="0">
              <a:lnSpc>
                <a:spcPct val="85000"/>
              </a:lnSpc>
              <a:spcBef>
                <a:spcPts val="0"/>
              </a:spcBef>
              <a:spcAft>
                <a:spcPts val="0"/>
              </a:spcAft>
              <a:buSzPts val="1800"/>
              <a:buNone/>
            </a:pPr>
            <a:r>
              <a:rPr lang="en-US" sz="4000"/>
              <a:t>Online Module</a:t>
            </a:r>
            <a:endParaRPr sz="4000"/>
          </a:p>
        </p:txBody>
      </p:sp>
      <p:sp>
        <p:nvSpPr>
          <p:cNvPr id="439" name="Google Shape;439;g6d588d3ef8_6_0"/>
          <p:cNvSpPr txBox="1">
            <a:spLocks noGrp="1"/>
          </p:cNvSpPr>
          <p:nvPr>
            <p:ph type="body" idx="1"/>
          </p:nvPr>
        </p:nvSpPr>
        <p:spPr>
          <a:xfrm>
            <a:off x="1097280" y="192548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1200"/>
              </a:spcBef>
              <a:spcAft>
                <a:spcPts val="0"/>
              </a:spcAft>
              <a:buSzPts val="2400"/>
              <a:buChar char="●"/>
            </a:pPr>
            <a:r>
              <a:rPr lang="en-US" sz="2400"/>
              <a:t>The ESF Diagnostic Updates Training Online Module has officially closed for certification purposes.</a:t>
            </a:r>
            <a:endParaRPr sz="2400">
              <a:highlight>
                <a:srgbClr val="FFFFFF"/>
              </a:highlight>
            </a:endParaRPr>
          </a:p>
          <a:p>
            <a:pPr marL="457200" lvl="0" indent="-381000" algn="l" rtl="0">
              <a:lnSpc>
                <a:spcPct val="90000"/>
              </a:lnSpc>
              <a:spcBef>
                <a:spcPts val="1200"/>
              </a:spcBef>
              <a:spcAft>
                <a:spcPts val="0"/>
              </a:spcAft>
              <a:buSzPts val="2400"/>
              <a:buChar char="●"/>
            </a:pPr>
            <a:r>
              <a:rPr lang="en-US" sz="2400"/>
              <a:t>The module will remain open for access as a reference tool on an ongoing basis. </a:t>
            </a:r>
            <a:endParaRPr sz="2400"/>
          </a:p>
        </p:txBody>
      </p:sp>
      <p:sp>
        <p:nvSpPr>
          <p:cNvPr id="440" name="Google Shape;440;g6d588d3ef8_6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rgbClr val="FFFFFF"/>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(ESFF FOI) Updates: Identified Areas for Support  </a:t>
            </a:r>
            <a:endParaRPr sz="4000"/>
          </a:p>
        </p:txBody>
      </p:sp>
      <p:sp>
        <p:nvSpPr>
          <p:cNvPr id="447" name="Google Shape;447;p2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a:solidFill>
                  <a:srgbClr val="262626"/>
                </a:solidFill>
              </a:rPr>
              <a:t>Goals for FOI Tools Roll out and Refinement: </a:t>
            </a:r>
            <a:endParaRPr>
              <a:solidFill>
                <a:srgbClr val="262626"/>
              </a:solidFill>
            </a:endParaRPr>
          </a:p>
          <a:p>
            <a:pPr marL="0" lvl="0" indent="0" algn="l" rtl="0">
              <a:lnSpc>
                <a:spcPct val="90000"/>
              </a:lnSpc>
              <a:spcBef>
                <a:spcPts val="0"/>
              </a:spcBef>
              <a:spcAft>
                <a:spcPts val="0"/>
              </a:spcAft>
              <a:buNone/>
            </a:pPr>
            <a:endParaRPr>
              <a:solidFill>
                <a:srgbClr val="262626"/>
              </a:solidFill>
            </a:endParaRPr>
          </a:p>
          <a:p>
            <a:pPr marL="0" lvl="0" indent="0" algn="l" rtl="0">
              <a:lnSpc>
                <a:spcPct val="90000"/>
              </a:lnSpc>
              <a:spcBef>
                <a:spcPts val="0"/>
              </a:spcBef>
              <a:spcAft>
                <a:spcPts val="0"/>
              </a:spcAft>
              <a:buNone/>
            </a:pPr>
            <a:endParaRPr>
              <a:solidFill>
                <a:srgbClr val="262626"/>
              </a:solidFill>
            </a:endParaRPr>
          </a:p>
          <a:p>
            <a:pPr marL="457200" lvl="0" indent="-355600" algn="l" rtl="0">
              <a:lnSpc>
                <a:spcPct val="90000"/>
              </a:lnSpc>
              <a:spcBef>
                <a:spcPts val="0"/>
              </a:spcBef>
              <a:spcAft>
                <a:spcPts val="0"/>
              </a:spcAft>
              <a:buClr>
                <a:srgbClr val="262626"/>
              </a:buClr>
              <a:buSzPts val="2000"/>
              <a:buChar char="●"/>
            </a:pPr>
            <a:r>
              <a:rPr lang="en-US">
                <a:solidFill>
                  <a:srgbClr val="262626"/>
                </a:solidFill>
              </a:rPr>
              <a:t>Provide timely FOI data for mid-course correction AND  a bigger picture of formative data to inform planning for future practice (the time sensitive data and process challenge) </a:t>
            </a:r>
            <a:endParaRPr>
              <a:solidFill>
                <a:srgbClr val="262626"/>
              </a:solidFill>
            </a:endParaRPr>
          </a:p>
          <a:p>
            <a:pPr marL="457200" lvl="0" indent="0" algn="l" rtl="0">
              <a:lnSpc>
                <a:spcPct val="90000"/>
              </a:lnSpc>
              <a:spcBef>
                <a:spcPts val="0"/>
              </a:spcBef>
              <a:spcAft>
                <a:spcPts val="0"/>
              </a:spcAft>
              <a:buNone/>
            </a:pP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a:solidFill>
                  <a:srgbClr val="262626"/>
                </a:solidFill>
              </a:rPr>
              <a:t>Ensure clarity around communication of FOI report data (the communication pipeline) </a:t>
            </a:r>
            <a:endParaRPr>
              <a:solidFill>
                <a:srgbClr val="262626"/>
              </a:solidFill>
            </a:endParaRPr>
          </a:p>
          <a:p>
            <a:pPr marL="457200" lvl="0" indent="0" algn="l" rtl="0">
              <a:lnSpc>
                <a:spcPct val="90000"/>
              </a:lnSpc>
              <a:spcBef>
                <a:spcPts val="0"/>
              </a:spcBef>
              <a:spcAft>
                <a:spcPts val="0"/>
              </a:spcAft>
              <a:buNone/>
            </a:pP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a:solidFill>
                  <a:srgbClr val="262626"/>
                </a:solidFill>
              </a:rPr>
              <a:t>Ensure clarity around ESFF and SI lead roles in finalizing final reports (the 2 week window) </a:t>
            </a:r>
            <a:endParaRPr>
              <a:solidFill>
                <a:srgbClr val="262626"/>
              </a:solidFill>
            </a:endParaRPr>
          </a:p>
        </p:txBody>
      </p:sp>
      <p:sp>
        <p:nvSpPr>
          <p:cNvPr id="448" name="Google Shape;448;p23"/>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6e5d473391_0_5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(ESFF FOI) Updates: the time sensitive data challenge   </a:t>
            </a:r>
            <a:endParaRPr sz="4000"/>
          </a:p>
        </p:txBody>
      </p:sp>
      <p:sp>
        <p:nvSpPr>
          <p:cNvPr id="455" name="Google Shape;455;g6e5d473391_0_51"/>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a:solidFill>
                <a:srgbClr val="262626"/>
              </a:solidFill>
            </a:endParaRPr>
          </a:p>
          <a:p>
            <a:pPr marL="457200" lvl="0" indent="-355600" algn="l" rtl="0">
              <a:lnSpc>
                <a:spcPct val="90000"/>
              </a:lnSpc>
              <a:spcBef>
                <a:spcPts val="0"/>
              </a:spcBef>
              <a:spcAft>
                <a:spcPts val="0"/>
              </a:spcAft>
              <a:buClr>
                <a:srgbClr val="262626"/>
              </a:buClr>
              <a:buSzPts val="2000"/>
              <a:buChar char="●"/>
            </a:pPr>
            <a:r>
              <a:rPr lang="en-US">
                <a:solidFill>
                  <a:srgbClr val="262626"/>
                </a:solidFill>
              </a:rPr>
              <a:t>Our Learnings: </a:t>
            </a:r>
            <a:endParaRPr>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Cadence of diagnostics per region varied significantly </a:t>
            </a:r>
            <a:endParaRPr>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Regions would not receive FOI report to be able impact adjustment midcourse </a:t>
            </a:r>
            <a:endParaRPr>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Survey results were adding to additional lag in report delivery </a:t>
            </a:r>
            <a:endParaRPr>
              <a:solidFill>
                <a:srgbClr val="262626"/>
              </a:solidFill>
            </a:endParaRPr>
          </a:p>
          <a:p>
            <a:pPr marL="914400" lvl="0" indent="0" algn="l" rtl="0">
              <a:lnSpc>
                <a:spcPct val="90000"/>
              </a:lnSpc>
              <a:spcBef>
                <a:spcPts val="0"/>
              </a:spcBef>
              <a:spcAft>
                <a:spcPts val="0"/>
              </a:spcAft>
              <a:buNone/>
            </a:pP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a:solidFill>
                  <a:srgbClr val="262626"/>
                </a:solidFill>
              </a:rPr>
              <a:t>Bottom line: The cycles system for FOI feedback required some redesign to maximize its value to the SI lead as a support to: 1)identify areas for calibration and coaching support within the region and 2) shine a light on the lead’s own practices in reviewing final reports and providing feedback. </a:t>
            </a:r>
            <a:endParaRPr>
              <a:solidFill>
                <a:srgbClr val="262626"/>
              </a:solidFill>
            </a:endParaRPr>
          </a:p>
        </p:txBody>
      </p:sp>
      <p:sp>
        <p:nvSpPr>
          <p:cNvPr id="456" name="Google Shape;456;g6e5d473391_0_51"/>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6e5d473391_0_5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(ESFF FOI) Updates: Blended Report Model    </a:t>
            </a:r>
            <a:endParaRPr sz="4000"/>
          </a:p>
        </p:txBody>
      </p:sp>
      <p:sp>
        <p:nvSpPr>
          <p:cNvPr id="463" name="Google Shape;463;g6e5d473391_0_58"/>
          <p:cNvSpPr txBox="1">
            <a:spLocks noGrp="1"/>
          </p:cNvSpPr>
          <p:nvPr>
            <p:ph type="body" idx="1"/>
          </p:nvPr>
        </p:nvSpPr>
        <p:spPr>
          <a:xfrm>
            <a:off x="1097280" y="1737409"/>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a:solidFill>
                <a:srgbClr val="262626"/>
              </a:solidFill>
            </a:endParaRPr>
          </a:p>
          <a:p>
            <a:pPr marL="0" lvl="0" indent="0" algn="l" rtl="0">
              <a:lnSpc>
                <a:spcPct val="90000"/>
              </a:lnSpc>
              <a:spcBef>
                <a:spcPts val="0"/>
              </a:spcBef>
              <a:spcAft>
                <a:spcPts val="0"/>
              </a:spcAft>
              <a:buNone/>
            </a:pPr>
            <a:endParaRPr>
              <a:solidFill>
                <a:srgbClr val="262626"/>
              </a:solidFill>
            </a:endParaRPr>
          </a:p>
          <a:p>
            <a:pPr marL="0" lvl="0" indent="0" algn="l" rtl="0">
              <a:lnSpc>
                <a:spcPct val="90000"/>
              </a:lnSpc>
              <a:spcBef>
                <a:spcPts val="0"/>
              </a:spcBef>
              <a:spcAft>
                <a:spcPts val="0"/>
              </a:spcAft>
              <a:buNone/>
            </a:pPr>
            <a:endParaRPr>
              <a:solidFill>
                <a:srgbClr val="262626"/>
              </a:solidFill>
            </a:endParaRPr>
          </a:p>
          <a:p>
            <a:pPr marL="914400" lvl="0" indent="0" algn="l" rtl="0">
              <a:lnSpc>
                <a:spcPct val="90000"/>
              </a:lnSpc>
              <a:spcBef>
                <a:spcPts val="0"/>
              </a:spcBef>
              <a:spcAft>
                <a:spcPts val="0"/>
              </a:spcAft>
              <a:buNone/>
            </a:pPr>
            <a:endParaRPr>
              <a:solidFill>
                <a:srgbClr val="262626"/>
              </a:solidFill>
            </a:endParaRPr>
          </a:p>
          <a:p>
            <a:pPr marL="0" lvl="0" indent="0" algn="l" rtl="0">
              <a:lnSpc>
                <a:spcPct val="90000"/>
              </a:lnSpc>
              <a:spcBef>
                <a:spcPts val="0"/>
              </a:spcBef>
              <a:spcAft>
                <a:spcPts val="0"/>
              </a:spcAft>
              <a:buNone/>
            </a:pPr>
            <a:endParaRPr>
              <a:solidFill>
                <a:srgbClr val="262626"/>
              </a:solidFill>
            </a:endParaRPr>
          </a:p>
        </p:txBody>
      </p:sp>
      <p:sp>
        <p:nvSpPr>
          <p:cNvPr id="464" name="Google Shape;464;g6e5d473391_0_58"/>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465" name="Google Shape;465;g6e5d473391_0_58"/>
          <p:cNvSpPr/>
          <p:nvPr/>
        </p:nvSpPr>
        <p:spPr>
          <a:xfrm>
            <a:off x="1377575" y="1737400"/>
            <a:ext cx="3879000" cy="3735600"/>
          </a:xfrm>
          <a:prstGeom prst="roundRect">
            <a:avLst>
              <a:gd name="adj" fmla="val 16667"/>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lnSpc>
                <a:spcPct val="90000"/>
              </a:lnSpc>
              <a:spcBef>
                <a:spcPts val="0"/>
              </a:spcBef>
              <a:spcAft>
                <a:spcPts val="0"/>
              </a:spcAft>
              <a:buClr>
                <a:srgbClr val="FFFFFF"/>
              </a:buClr>
              <a:buSzPts val="1400"/>
              <a:buFont typeface="Calibri"/>
              <a:buChar char="●"/>
            </a:pPr>
            <a:endParaRPr sz="1800" b="1">
              <a:solidFill>
                <a:srgbClr val="FFFFFF"/>
              </a:solidFill>
              <a:latin typeface="Calibri"/>
              <a:ea typeface="Calibri"/>
              <a:cs typeface="Calibri"/>
              <a:sym typeface="Calibri"/>
            </a:endParaRPr>
          </a:p>
          <a:p>
            <a:pPr marL="457200" lvl="0" indent="-317500" algn="l" rtl="0">
              <a:lnSpc>
                <a:spcPct val="90000"/>
              </a:lnSpc>
              <a:spcBef>
                <a:spcPts val="0"/>
              </a:spcBef>
              <a:spcAft>
                <a:spcPts val="0"/>
              </a:spcAft>
              <a:buClr>
                <a:srgbClr val="FFFFFF"/>
              </a:buClr>
              <a:buSzPts val="1400"/>
              <a:buFont typeface="Calibri"/>
              <a:buChar char="●"/>
            </a:pPr>
            <a:r>
              <a:rPr lang="en-US" sz="1800" b="1">
                <a:solidFill>
                  <a:srgbClr val="FFFFFF"/>
                </a:solidFill>
                <a:latin typeface="Calibri"/>
                <a:ea typeface="Calibri"/>
                <a:cs typeface="Calibri"/>
                <a:sym typeface="Calibri"/>
              </a:rPr>
              <a:t>Leading </a:t>
            </a:r>
            <a:r>
              <a:rPr lang="en-US" sz="1800" b="1">
                <a:solidFill>
                  <a:srgbClr val="FFFFF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Indicators</a:t>
            </a:r>
            <a:r>
              <a:rPr lang="en-US" sz="1800" b="1">
                <a:solidFill>
                  <a:srgbClr val="FFFFFF"/>
                </a:solidFill>
                <a:latin typeface="Calibri"/>
                <a:ea typeface="Calibri"/>
                <a:cs typeface="Calibri"/>
                <a:sym typeface="Calibri"/>
              </a:rPr>
              <a:t>: Final Report FOI Cycles</a:t>
            </a:r>
            <a:r>
              <a:rPr lang="en-US" b="1">
                <a:solidFill>
                  <a:srgbClr val="FFFFFF"/>
                </a:solidFill>
                <a:latin typeface="Calibri"/>
                <a:ea typeface="Calibri"/>
                <a:cs typeface="Calibri"/>
                <a:sym typeface="Calibri"/>
              </a:rPr>
              <a:t> </a:t>
            </a:r>
            <a:endParaRPr b="1">
              <a:solidFill>
                <a:srgbClr val="FFFFFF"/>
              </a:solidFill>
              <a:latin typeface="Calibri"/>
              <a:ea typeface="Calibri"/>
              <a:cs typeface="Calibri"/>
              <a:sym typeface="Calibri"/>
            </a:endParaRPr>
          </a:p>
          <a:p>
            <a:pPr marL="457200" lvl="0" indent="0" algn="l" rtl="0">
              <a:lnSpc>
                <a:spcPct val="90000"/>
              </a:lnSpc>
              <a:spcBef>
                <a:spcPts val="0"/>
              </a:spcBef>
              <a:spcAft>
                <a:spcPts val="0"/>
              </a:spcAft>
              <a:buNone/>
            </a:pP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2-3 cycles during the window</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Does not include perspective data- focused on reports only (ensures faster turn around) </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Informs mid-course corrections and coaching needs during the diagnostic window</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u="sng">
                <a:solidFill>
                  <a:srgbClr val="FFFFFF"/>
                </a:solidFill>
                <a:latin typeface="Calibri"/>
                <a:ea typeface="Calibri"/>
                <a:cs typeface="Calibri"/>
                <a:sym typeface="Calibri"/>
              </a:rPr>
              <a:t>Not</a:t>
            </a:r>
            <a:r>
              <a:rPr lang="en-US" sz="1600" b="1">
                <a:solidFill>
                  <a:srgbClr val="FFFFFF"/>
                </a:solidFill>
                <a:latin typeface="Calibri"/>
                <a:ea typeface="Calibri"/>
                <a:cs typeface="Calibri"/>
                <a:sym typeface="Calibri"/>
              </a:rPr>
              <a:t> included as formative component of the ESC metrics </a:t>
            </a:r>
            <a:endParaRPr sz="1600" b="1">
              <a:solidFill>
                <a:srgbClr val="FFFFFF"/>
              </a:solidFill>
              <a:latin typeface="Calibri"/>
              <a:ea typeface="Calibri"/>
              <a:cs typeface="Calibri"/>
              <a:sym typeface="Calibri"/>
            </a:endParaRPr>
          </a:p>
          <a:p>
            <a:pPr marL="0" lvl="0" indent="0" algn="l" rtl="0">
              <a:spcBef>
                <a:spcPts val="0"/>
              </a:spcBef>
              <a:spcAft>
                <a:spcPts val="0"/>
              </a:spcAft>
              <a:buNone/>
            </a:pPr>
            <a:endParaRPr/>
          </a:p>
        </p:txBody>
      </p:sp>
      <p:sp>
        <p:nvSpPr>
          <p:cNvPr id="466" name="Google Shape;466;g6e5d473391_0_58"/>
          <p:cNvSpPr/>
          <p:nvPr/>
        </p:nvSpPr>
        <p:spPr>
          <a:xfrm>
            <a:off x="6661600" y="1737400"/>
            <a:ext cx="3766200" cy="3735600"/>
          </a:xfrm>
          <a:prstGeom prst="roundRect">
            <a:avLst>
              <a:gd name="adj" fmla="val 16667"/>
            </a:avLst>
          </a:prstGeom>
          <a:solidFill>
            <a:srgbClr val="FF99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lnSpc>
                <a:spcPct val="90000"/>
              </a:lnSpc>
              <a:spcBef>
                <a:spcPts val="0"/>
              </a:spcBef>
              <a:spcAft>
                <a:spcPts val="0"/>
              </a:spcAft>
              <a:buNone/>
            </a:pPr>
            <a:endParaRPr sz="2000" b="1">
              <a:solidFill>
                <a:srgbClr val="262626"/>
              </a:solidFill>
              <a:latin typeface="Calibri"/>
              <a:ea typeface="Calibri"/>
              <a:cs typeface="Calibri"/>
              <a:sym typeface="Calibri"/>
            </a:endParaRPr>
          </a:p>
          <a:p>
            <a:pPr marL="457200" lvl="0" indent="0" algn="l" rtl="0">
              <a:lnSpc>
                <a:spcPct val="90000"/>
              </a:lnSpc>
              <a:spcBef>
                <a:spcPts val="0"/>
              </a:spcBef>
              <a:spcAft>
                <a:spcPts val="0"/>
              </a:spcAft>
              <a:buNone/>
            </a:pPr>
            <a:endParaRPr sz="2000" b="1">
              <a:solidFill>
                <a:srgbClr val="FFFFFF"/>
              </a:solidFill>
              <a:latin typeface="Calibri"/>
              <a:ea typeface="Calibri"/>
              <a:cs typeface="Calibri"/>
              <a:sym typeface="Calibri"/>
            </a:endParaRPr>
          </a:p>
          <a:p>
            <a:pPr marL="457200" lvl="0" indent="-342900" algn="l" rtl="0">
              <a:lnSpc>
                <a:spcPct val="90000"/>
              </a:lnSpc>
              <a:spcBef>
                <a:spcPts val="0"/>
              </a:spcBef>
              <a:spcAft>
                <a:spcPts val="0"/>
              </a:spcAft>
              <a:buClr>
                <a:srgbClr val="FFFFFF"/>
              </a:buClr>
              <a:buSzPts val="1800"/>
              <a:buFont typeface="Calibri"/>
              <a:buChar char="●"/>
            </a:pPr>
            <a:r>
              <a:rPr lang="en-US" sz="2000" b="1">
                <a:solidFill>
                  <a:srgbClr val="FFFFFF"/>
                </a:solidFill>
                <a:latin typeface="Calibri"/>
                <a:ea typeface="Calibri"/>
                <a:cs typeface="Calibri"/>
                <a:sym typeface="Calibri"/>
              </a:rPr>
              <a:t>Lagging Indicators: Spring Regional FOI Report </a:t>
            </a:r>
            <a:endParaRPr sz="2000" b="1">
              <a:solidFill>
                <a:srgbClr val="FFFFFF"/>
              </a:solidFill>
              <a:latin typeface="Calibri"/>
              <a:ea typeface="Calibri"/>
              <a:cs typeface="Calibri"/>
              <a:sym typeface="Calibri"/>
            </a:endParaRPr>
          </a:p>
          <a:p>
            <a:pPr marL="457200" lvl="0" indent="0" algn="l" rtl="0">
              <a:lnSpc>
                <a:spcPct val="90000"/>
              </a:lnSpc>
              <a:spcBef>
                <a:spcPts val="0"/>
              </a:spcBef>
              <a:spcAft>
                <a:spcPts val="0"/>
              </a:spcAft>
              <a:buNone/>
            </a:pPr>
            <a:endParaRPr sz="20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End of Diagnostic window</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Includes Stakeholder perspective data from the ESFF Survey </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a:solidFill>
                  <a:srgbClr val="FFFFFF"/>
                </a:solidFill>
                <a:latin typeface="Calibri"/>
                <a:ea typeface="Calibri"/>
                <a:cs typeface="Calibri"/>
                <a:sym typeface="Calibri"/>
              </a:rPr>
              <a:t>Informs planning and preparation for Spring/ next year’s diagnostic window </a:t>
            </a:r>
            <a:endParaRPr sz="1600" b="1">
              <a:solidFill>
                <a:srgbClr val="FFFFFF"/>
              </a:solidFill>
              <a:latin typeface="Calibri"/>
              <a:ea typeface="Calibri"/>
              <a:cs typeface="Calibri"/>
              <a:sym typeface="Calibri"/>
            </a:endParaRPr>
          </a:p>
          <a:p>
            <a:pPr marL="914400" lvl="1" indent="-330200" algn="l" rtl="0">
              <a:lnSpc>
                <a:spcPct val="90000"/>
              </a:lnSpc>
              <a:spcBef>
                <a:spcPts val="0"/>
              </a:spcBef>
              <a:spcAft>
                <a:spcPts val="0"/>
              </a:spcAft>
              <a:buClr>
                <a:srgbClr val="FFFFFF"/>
              </a:buClr>
              <a:buSzPts val="1600"/>
              <a:buFont typeface="Calibri"/>
              <a:buChar char="○"/>
            </a:pPr>
            <a:r>
              <a:rPr lang="en-US" sz="1600" b="1" u="sng">
                <a:solidFill>
                  <a:srgbClr val="FFFFFF"/>
                </a:solidFill>
                <a:latin typeface="Calibri"/>
                <a:ea typeface="Calibri"/>
                <a:cs typeface="Calibri"/>
                <a:sym typeface="Calibri"/>
              </a:rPr>
              <a:t>Included</a:t>
            </a:r>
            <a:r>
              <a:rPr lang="en-US" sz="1600" b="1">
                <a:solidFill>
                  <a:srgbClr val="FFFFFF"/>
                </a:solidFill>
                <a:latin typeface="Calibri"/>
                <a:ea typeface="Calibri"/>
                <a:cs typeface="Calibri"/>
                <a:sym typeface="Calibri"/>
              </a:rPr>
              <a:t> as a formative component of the  ESC metrics</a:t>
            </a:r>
            <a:endParaRPr sz="1600" b="1">
              <a:solidFill>
                <a:srgbClr val="FFFFFF"/>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2000">
              <a:solidFill>
                <a:srgbClr val="262626"/>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endParaRPr sz="2000">
              <a:solidFill>
                <a:srgbClr val="262626"/>
              </a:solidFill>
              <a:latin typeface="Calibri"/>
              <a:ea typeface="Calibri"/>
              <a:cs typeface="Calibri"/>
              <a:sym typeface="Calibri"/>
            </a:endParaRPr>
          </a:p>
          <a:p>
            <a:pPr marL="0" lvl="0" indent="0" algn="l" rtl="0">
              <a:spcBef>
                <a:spcPts val="0"/>
              </a:spcBef>
              <a:spcAft>
                <a:spcPts val="0"/>
              </a:spcAft>
              <a:buNone/>
            </a:pPr>
            <a:endParaRPr/>
          </a:p>
        </p:txBody>
      </p:sp>
      <p:sp>
        <p:nvSpPr>
          <p:cNvPr id="467" name="Google Shape;467;g6e5d473391_0_58"/>
          <p:cNvSpPr/>
          <p:nvPr/>
        </p:nvSpPr>
        <p:spPr>
          <a:xfrm>
            <a:off x="5354713" y="2985550"/>
            <a:ext cx="1208400" cy="1180500"/>
          </a:xfrm>
          <a:prstGeom prst="mathPlus">
            <a:avLst>
              <a:gd name="adj1" fmla="val 408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52b7d0df2d_1_7"/>
          <p:cNvSpPr txBox="1">
            <a:spLocks noGrp="1"/>
          </p:cNvSpPr>
          <p:nvPr>
            <p:ph type="title"/>
          </p:nvPr>
        </p:nvSpPr>
        <p:spPr>
          <a:xfrm>
            <a:off x="1097280" y="27255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(ESFF FOI) Updates: Proposed Blended Report Model  </a:t>
            </a:r>
            <a:endParaRPr sz="4000"/>
          </a:p>
        </p:txBody>
      </p:sp>
      <p:sp>
        <p:nvSpPr>
          <p:cNvPr id="474" name="Google Shape;474;g52b7d0df2d_1_7"/>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grpSp>
        <p:nvGrpSpPr>
          <p:cNvPr id="475" name="Google Shape;475;g52b7d0df2d_1_7"/>
          <p:cNvGrpSpPr/>
          <p:nvPr/>
        </p:nvGrpSpPr>
        <p:grpSpPr>
          <a:xfrm>
            <a:off x="1449997" y="2098647"/>
            <a:ext cx="2446472" cy="3086856"/>
            <a:chOff x="1083025" y="1574025"/>
            <a:chExt cx="1834900" cy="2315200"/>
          </a:xfrm>
        </p:grpSpPr>
        <p:sp>
          <p:nvSpPr>
            <p:cNvPr id="476" name="Google Shape;476;g52b7d0df2d_1_7"/>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r>
                <a:rPr lang="en-US" sz="1100">
                  <a:solidFill>
                    <a:srgbClr val="0C58D3"/>
                  </a:solidFill>
                  <a:latin typeface="Roboto"/>
                  <a:ea typeface="Roboto"/>
                  <a:cs typeface="Roboto"/>
                  <a:sym typeface="Roboto"/>
                </a:rPr>
                <a:t>Cycle 1</a:t>
              </a:r>
              <a:endParaRPr sz="1100">
                <a:solidFill>
                  <a:srgbClr val="0C58D3"/>
                </a:solidFill>
                <a:latin typeface="Roboto"/>
                <a:ea typeface="Roboto"/>
                <a:cs typeface="Roboto"/>
                <a:sym typeface="Roboto"/>
              </a:endParaRPr>
            </a:p>
          </p:txBody>
        </p:sp>
        <p:sp>
          <p:nvSpPr>
            <p:cNvPr id="477" name="Google Shape;477;g52b7d0df2d_1_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solidFill>
                    <a:srgbClr val="0C58D3"/>
                  </a:solidFill>
                  <a:latin typeface="Roboto"/>
                  <a:ea typeface="Roboto"/>
                  <a:cs typeface="Roboto"/>
                  <a:sym typeface="Roboto"/>
                </a:rPr>
                <a:t>Formative FOI: Final Report only </a:t>
              </a:r>
              <a:endParaRPr sz="1300" b="1">
                <a:solidFill>
                  <a:srgbClr val="0C58D3"/>
                </a:solidFill>
                <a:latin typeface="Roboto"/>
                <a:ea typeface="Roboto"/>
                <a:cs typeface="Roboto"/>
                <a:sym typeface="Roboto"/>
              </a:endParaRPr>
            </a:p>
          </p:txBody>
        </p:sp>
        <p:sp>
          <p:nvSpPr>
            <p:cNvPr id="478" name="Google Shape;478;g52b7d0df2d_1_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100">
                  <a:solidFill>
                    <a:srgbClr val="0C58D3"/>
                  </a:solidFill>
                  <a:latin typeface="Roboto"/>
                  <a:ea typeface="Roboto"/>
                  <a:cs typeface="Roboto"/>
                  <a:sym typeface="Roboto"/>
                </a:rPr>
                <a:t>Review and refine practice, apply aligned interventions</a:t>
              </a:r>
              <a:endParaRPr sz="1100">
                <a:solidFill>
                  <a:srgbClr val="0C58D3"/>
                </a:solidFill>
                <a:latin typeface="Roboto"/>
                <a:ea typeface="Roboto"/>
                <a:cs typeface="Roboto"/>
                <a:sym typeface="Roboto"/>
              </a:endParaRPr>
            </a:p>
          </p:txBody>
        </p:sp>
        <p:cxnSp>
          <p:nvCxnSpPr>
            <p:cNvPr id="479" name="Google Shape;479;g52b7d0df2d_1_7"/>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480" name="Google Shape;480;g52b7d0df2d_1_7"/>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81" name="Google Shape;481;g52b7d0df2d_1_7"/>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2" name="Google Shape;482;g52b7d0df2d_1_7"/>
          <p:cNvGrpSpPr/>
          <p:nvPr/>
        </p:nvGrpSpPr>
        <p:grpSpPr>
          <a:xfrm>
            <a:off x="3728596" y="2098647"/>
            <a:ext cx="2446472" cy="3086856"/>
            <a:chOff x="1083025" y="1574025"/>
            <a:chExt cx="1834900" cy="2315200"/>
          </a:xfrm>
        </p:grpSpPr>
        <p:sp>
          <p:nvSpPr>
            <p:cNvPr id="483" name="Google Shape;483;g52b7d0df2d_1_7"/>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r>
                <a:rPr lang="en-US" sz="1100">
                  <a:solidFill>
                    <a:srgbClr val="0C58D3"/>
                  </a:solidFill>
                  <a:latin typeface="Roboto"/>
                  <a:ea typeface="Roboto"/>
                  <a:cs typeface="Roboto"/>
                  <a:sym typeface="Roboto"/>
                </a:rPr>
                <a:t>Cycle  2</a:t>
              </a:r>
              <a:endParaRPr sz="1100">
                <a:solidFill>
                  <a:srgbClr val="0C58D3"/>
                </a:solidFill>
                <a:latin typeface="Roboto"/>
                <a:ea typeface="Roboto"/>
                <a:cs typeface="Roboto"/>
                <a:sym typeface="Roboto"/>
              </a:endParaRPr>
            </a:p>
          </p:txBody>
        </p:sp>
        <p:sp>
          <p:nvSpPr>
            <p:cNvPr id="484" name="Google Shape;484;g52b7d0df2d_1_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a:solidFill>
                    <a:srgbClr val="0C58D3"/>
                  </a:solidFill>
                  <a:latin typeface="Roboto"/>
                  <a:ea typeface="Roboto"/>
                  <a:cs typeface="Roboto"/>
                  <a:sym typeface="Roboto"/>
                </a:rPr>
                <a:t>Formative FOI: Final Report only </a:t>
              </a:r>
              <a:endParaRPr sz="1300" b="1">
                <a:solidFill>
                  <a:srgbClr val="0C58D3"/>
                </a:solidFill>
                <a:latin typeface="Roboto"/>
                <a:ea typeface="Roboto"/>
                <a:cs typeface="Roboto"/>
                <a:sym typeface="Roboto"/>
              </a:endParaRPr>
            </a:p>
          </p:txBody>
        </p:sp>
        <p:sp>
          <p:nvSpPr>
            <p:cNvPr id="485" name="Google Shape;485;g52b7d0df2d_1_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US" sz="1100">
                  <a:solidFill>
                    <a:srgbClr val="0C58D3"/>
                  </a:solidFill>
                  <a:latin typeface="Roboto"/>
                  <a:ea typeface="Roboto"/>
                  <a:cs typeface="Roboto"/>
                  <a:sym typeface="Roboto"/>
                </a:rPr>
                <a:t>Review and refine practice, apply aligned interventions</a:t>
              </a:r>
              <a:endParaRPr sz="1100">
                <a:solidFill>
                  <a:srgbClr val="0C58D3"/>
                </a:solidFill>
                <a:latin typeface="Roboto"/>
                <a:ea typeface="Roboto"/>
                <a:cs typeface="Roboto"/>
                <a:sym typeface="Roboto"/>
              </a:endParaRPr>
            </a:p>
          </p:txBody>
        </p:sp>
        <p:cxnSp>
          <p:nvCxnSpPr>
            <p:cNvPr id="486" name="Google Shape;486;g52b7d0df2d_1_7"/>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487" name="Google Shape;487;g52b7d0df2d_1_7"/>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88" name="Google Shape;488;g52b7d0df2d_1_7"/>
            <p:cNvSpPr/>
            <p:nvPr/>
          </p:nvSpPr>
          <p:spPr>
            <a:xfrm>
              <a:off x="1083125" y="2460449"/>
              <a:ext cx="1834800" cy="143400"/>
            </a:xfrm>
            <a:prstGeom prst="parallelogram">
              <a:avLst>
                <a:gd name="adj" fmla="val 96952"/>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89" name="Google Shape;489;g52b7d0df2d_1_7"/>
          <p:cNvGrpSpPr/>
          <p:nvPr/>
        </p:nvGrpSpPr>
        <p:grpSpPr>
          <a:xfrm>
            <a:off x="6011056" y="2097699"/>
            <a:ext cx="2446472" cy="3086856"/>
            <a:chOff x="1083025" y="1574025"/>
            <a:chExt cx="1834900" cy="2315200"/>
          </a:xfrm>
        </p:grpSpPr>
        <p:sp>
          <p:nvSpPr>
            <p:cNvPr id="490" name="Google Shape;490;g52b7d0df2d_1_7"/>
            <p:cNvSpPr txBox="1"/>
            <p:nvPr/>
          </p:nvSpPr>
          <p:spPr>
            <a:xfrm>
              <a:off x="1604274" y="1574025"/>
              <a:ext cx="624300" cy="2412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00"/>
                </a:spcAft>
                <a:buNone/>
              </a:pPr>
              <a:r>
                <a:rPr lang="en-US" sz="1100">
                  <a:solidFill>
                    <a:srgbClr val="0D6CB9"/>
                  </a:solidFill>
                  <a:latin typeface="Roboto"/>
                  <a:ea typeface="Roboto"/>
                  <a:cs typeface="Roboto"/>
                  <a:sym typeface="Roboto"/>
                </a:rPr>
                <a:t>Cycle 3</a:t>
              </a:r>
              <a:endParaRPr sz="1100">
                <a:solidFill>
                  <a:srgbClr val="0D6CB9"/>
                </a:solidFill>
                <a:latin typeface="Roboto"/>
                <a:ea typeface="Roboto"/>
                <a:cs typeface="Roboto"/>
                <a:sym typeface="Roboto"/>
              </a:endParaRPr>
            </a:p>
          </p:txBody>
        </p:sp>
        <p:sp>
          <p:nvSpPr>
            <p:cNvPr id="491" name="Google Shape;491;g52b7d0df2d_1_7"/>
            <p:cNvSpPr txBox="1"/>
            <p:nvPr/>
          </p:nvSpPr>
          <p:spPr>
            <a:xfrm>
              <a:off x="1235825" y="2695025"/>
              <a:ext cx="1505100" cy="4464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1300" b="1">
                  <a:solidFill>
                    <a:srgbClr val="0C58D3"/>
                  </a:solidFill>
                  <a:latin typeface="Roboto"/>
                  <a:ea typeface="Roboto"/>
                  <a:cs typeface="Roboto"/>
                  <a:sym typeface="Roboto"/>
                </a:rPr>
                <a:t>Formative FOI: Final Report only </a:t>
              </a:r>
              <a:endParaRPr sz="1300" b="1">
                <a:solidFill>
                  <a:srgbClr val="858585"/>
                </a:solidFill>
                <a:latin typeface="Roboto"/>
                <a:ea typeface="Roboto"/>
                <a:cs typeface="Roboto"/>
                <a:sym typeface="Roboto"/>
              </a:endParaRPr>
            </a:p>
          </p:txBody>
        </p:sp>
        <p:sp>
          <p:nvSpPr>
            <p:cNvPr id="492" name="Google Shape;492;g52b7d0df2d_1_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Clr>
                  <a:schemeClr val="dk1"/>
                </a:buClr>
                <a:buSzPts val="1100"/>
                <a:buFont typeface="Arial"/>
                <a:buNone/>
              </a:pPr>
              <a:r>
                <a:rPr lang="en-US" sz="1100">
                  <a:solidFill>
                    <a:srgbClr val="0C58D3"/>
                  </a:solidFill>
                  <a:latin typeface="Roboto"/>
                  <a:ea typeface="Roboto"/>
                  <a:cs typeface="Roboto"/>
                  <a:sym typeface="Roboto"/>
                </a:rPr>
                <a:t>Review and refine practice, apply aligned interventions</a:t>
              </a:r>
              <a:endParaRPr sz="1100">
                <a:solidFill>
                  <a:srgbClr val="858585"/>
                </a:solidFill>
                <a:latin typeface="Roboto"/>
                <a:ea typeface="Roboto"/>
                <a:cs typeface="Roboto"/>
                <a:sym typeface="Roboto"/>
              </a:endParaRPr>
            </a:p>
          </p:txBody>
        </p:sp>
        <p:cxnSp>
          <p:nvCxnSpPr>
            <p:cNvPr id="493" name="Google Shape;493;g52b7d0df2d_1_7"/>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494" name="Google Shape;494;g52b7d0df2d_1_7"/>
            <p:cNvSpPr/>
            <p:nvPr/>
          </p:nvSpPr>
          <p:spPr>
            <a:xfrm flipH="1">
              <a:off x="1083025" y="2306625"/>
              <a:ext cx="1834800" cy="143400"/>
            </a:xfrm>
            <a:prstGeom prst="parallelogram">
              <a:avLst>
                <a:gd name="adj" fmla="val 96952"/>
              </a:avLst>
            </a:prstGeom>
            <a:solidFill>
              <a:srgbClr val="1155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495" name="Google Shape;495;g52b7d0df2d_1_7"/>
            <p:cNvSpPr/>
            <p:nvPr/>
          </p:nvSpPr>
          <p:spPr>
            <a:xfrm>
              <a:off x="1083125" y="2460449"/>
              <a:ext cx="1834800" cy="143400"/>
            </a:xfrm>
            <a:prstGeom prst="parallelogram">
              <a:avLst>
                <a:gd name="adj" fmla="val 96952"/>
              </a:avLst>
            </a:prstGeom>
            <a:solidFill>
              <a:srgbClr val="1C45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496" name="Google Shape;496;g52b7d0df2d_1_7"/>
          <p:cNvGrpSpPr/>
          <p:nvPr/>
        </p:nvGrpSpPr>
        <p:grpSpPr>
          <a:xfrm>
            <a:off x="8295408" y="2097669"/>
            <a:ext cx="2446472" cy="3086871"/>
            <a:chOff x="1083025" y="1574014"/>
            <a:chExt cx="1834900" cy="2315211"/>
          </a:xfrm>
        </p:grpSpPr>
        <p:sp>
          <p:nvSpPr>
            <p:cNvPr id="497" name="Google Shape;497;g52b7d0df2d_1_7"/>
            <p:cNvSpPr txBox="1"/>
            <p:nvPr/>
          </p:nvSpPr>
          <p:spPr>
            <a:xfrm>
              <a:off x="1604286" y="1574014"/>
              <a:ext cx="920100" cy="419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US" sz="1100" b="1">
                  <a:latin typeface="Roboto"/>
                  <a:ea typeface="Roboto"/>
                  <a:cs typeface="Roboto"/>
                  <a:sym typeface="Roboto"/>
                </a:rPr>
                <a:t>Final Formative FOI Report</a:t>
              </a:r>
              <a:endParaRPr sz="1100" b="1">
                <a:latin typeface="Roboto"/>
                <a:ea typeface="Roboto"/>
                <a:cs typeface="Roboto"/>
                <a:sym typeface="Roboto"/>
              </a:endParaRPr>
            </a:p>
          </p:txBody>
        </p:sp>
        <p:sp>
          <p:nvSpPr>
            <p:cNvPr id="498" name="Google Shape;498;g52b7d0df2d_1_7"/>
            <p:cNvSpPr txBox="1"/>
            <p:nvPr/>
          </p:nvSpPr>
          <p:spPr>
            <a:xfrm>
              <a:off x="1235817" y="2695035"/>
              <a:ext cx="1483200" cy="531000"/>
            </a:xfrm>
            <a:prstGeom prst="rect">
              <a:avLst/>
            </a:prstGeom>
            <a:noFill/>
            <a:ln>
              <a:noFill/>
            </a:ln>
          </p:spPr>
          <p:txBody>
            <a:bodyPr spcFirstLastPara="1" wrap="square" lIns="121900" tIns="121900" rIns="121900" bIns="121900" anchor="b" anchorCtr="0">
              <a:noAutofit/>
            </a:bodyPr>
            <a:lstStyle/>
            <a:p>
              <a:pPr marL="0" lvl="0" indent="0" algn="l" rtl="0">
                <a:lnSpc>
                  <a:spcPct val="115000"/>
                </a:lnSpc>
                <a:spcBef>
                  <a:spcPts val="0"/>
                </a:spcBef>
                <a:spcAft>
                  <a:spcPts val="0"/>
                </a:spcAft>
                <a:buNone/>
              </a:pPr>
              <a:r>
                <a:rPr lang="en-US" sz="1300" b="1">
                  <a:latin typeface="Roboto"/>
                  <a:ea typeface="Roboto"/>
                  <a:cs typeface="Roboto"/>
                  <a:sym typeface="Roboto"/>
                </a:rPr>
                <a:t>Final FOI Report: Final Report and ESFF Survey Data</a:t>
              </a:r>
              <a:endParaRPr sz="1300" b="1">
                <a:latin typeface="Roboto"/>
                <a:ea typeface="Roboto"/>
                <a:cs typeface="Roboto"/>
                <a:sym typeface="Roboto"/>
              </a:endParaRPr>
            </a:p>
          </p:txBody>
        </p:sp>
        <p:sp>
          <p:nvSpPr>
            <p:cNvPr id="499" name="Google Shape;499;g52b7d0df2d_1_7"/>
            <p:cNvSpPr txBox="1"/>
            <p:nvPr/>
          </p:nvSpPr>
          <p:spPr>
            <a:xfrm>
              <a:off x="1215700" y="3151825"/>
              <a:ext cx="1545600" cy="737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en-US" sz="1100">
                  <a:latin typeface="Roboto"/>
                  <a:ea typeface="Roboto"/>
                  <a:cs typeface="Roboto"/>
                  <a:sym typeface="Roboto"/>
                </a:rPr>
                <a:t>Final Diagnostic FOI, review and plan for support for the upcoming year </a:t>
              </a:r>
              <a:endParaRPr sz="1100">
                <a:latin typeface="Roboto"/>
                <a:ea typeface="Roboto"/>
                <a:cs typeface="Roboto"/>
                <a:sym typeface="Roboto"/>
              </a:endParaRPr>
            </a:p>
          </p:txBody>
        </p:sp>
        <p:cxnSp>
          <p:nvCxnSpPr>
            <p:cNvPr id="500" name="Google Shape;500;g52b7d0df2d_1_7"/>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501" name="Google Shape;501;g52b7d0df2d_1_7"/>
            <p:cNvSpPr/>
            <p:nvPr/>
          </p:nvSpPr>
          <p:spPr>
            <a:xfrm flipH="1">
              <a:off x="1083025" y="2306625"/>
              <a:ext cx="1834800" cy="143400"/>
            </a:xfrm>
            <a:prstGeom prst="parallelogram">
              <a:avLst>
                <a:gd name="adj" fmla="val 96952"/>
              </a:avLst>
            </a:prstGeom>
            <a:solidFill>
              <a:srgbClr val="E691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t>  </a:t>
              </a:r>
              <a:endParaRPr sz="1900"/>
            </a:p>
          </p:txBody>
        </p:sp>
        <p:sp>
          <p:nvSpPr>
            <p:cNvPr id="502" name="Google Shape;502;g52b7d0df2d_1_7"/>
            <p:cNvSpPr/>
            <p:nvPr/>
          </p:nvSpPr>
          <p:spPr>
            <a:xfrm>
              <a:off x="1083125" y="2460449"/>
              <a:ext cx="1834800" cy="143400"/>
            </a:xfrm>
            <a:prstGeom prst="parallelogram">
              <a:avLst>
                <a:gd name="adj" fmla="val 96952"/>
              </a:avLst>
            </a:prstGeom>
            <a:solidFill>
              <a:srgbClr val="B45F0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3" name="Google Shape;503;g52b7d0df2d_1_7"/>
          <p:cNvSpPr/>
          <p:nvPr/>
        </p:nvSpPr>
        <p:spPr>
          <a:xfrm>
            <a:off x="346700" y="2864950"/>
            <a:ext cx="736800" cy="10944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g52b7d0df2d_1_7"/>
          <p:cNvSpPr/>
          <p:nvPr/>
        </p:nvSpPr>
        <p:spPr>
          <a:xfrm rot="10797199">
            <a:off x="11072711" y="2811452"/>
            <a:ext cx="736500" cy="1235400"/>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52b7d0df2d_1_7"/>
          <p:cNvSpPr/>
          <p:nvPr/>
        </p:nvSpPr>
        <p:spPr>
          <a:xfrm rot="-5400000">
            <a:off x="5677075" y="968850"/>
            <a:ext cx="295500" cy="82854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52b7d0df2d_1_7"/>
          <p:cNvSpPr txBox="1"/>
          <p:nvPr/>
        </p:nvSpPr>
        <p:spPr>
          <a:xfrm>
            <a:off x="1668450" y="5475975"/>
            <a:ext cx="8285400" cy="614700"/>
          </a:xfrm>
          <a:prstGeom prst="rect">
            <a:avLst/>
          </a:prstGeom>
          <a:solidFill>
            <a:srgbClr val="B7B7B7"/>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US" b="1">
                <a:latin typeface="Calibri"/>
                <a:ea typeface="Calibri"/>
                <a:cs typeface="Calibri"/>
                <a:sym typeface="Calibri"/>
              </a:rPr>
              <a:t>Window for FOI:</a:t>
            </a:r>
            <a:r>
              <a:rPr lang="en-US">
                <a:latin typeface="Calibri"/>
                <a:ea typeface="Calibri"/>
                <a:cs typeface="Calibri"/>
                <a:sym typeface="Calibri"/>
              </a:rPr>
              <a:t> January through April </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Other SI lead actions</a:t>
            </a:r>
            <a:r>
              <a:rPr lang="en-US">
                <a:latin typeface="Calibri"/>
                <a:ea typeface="Calibri"/>
                <a:cs typeface="Calibri"/>
                <a:sym typeface="Calibri"/>
              </a:rPr>
              <a:t>: continued calibration/ coaching opportunities and final report review throughout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6e5d473391_0_6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(ESFF FOI) Updates: Other report refinement   </a:t>
            </a:r>
            <a:endParaRPr sz="4000"/>
          </a:p>
        </p:txBody>
      </p:sp>
      <p:sp>
        <p:nvSpPr>
          <p:cNvPr id="513" name="Google Shape;513;g6e5d473391_0_6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a:solidFill>
                <a:srgbClr val="262626"/>
              </a:solidFill>
            </a:endParaRPr>
          </a:p>
          <a:p>
            <a:pPr marL="457200" lvl="0" indent="-355600" algn="l" rtl="0">
              <a:lnSpc>
                <a:spcPct val="90000"/>
              </a:lnSpc>
              <a:spcBef>
                <a:spcPts val="0"/>
              </a:spcBef>
              <a:spcAft>
                <a:spcPts val="0"/>
              </a:spcAft>
              <a:buClr>
                <a:srgbClr val="262626"/>
              </a:buClr>
              <a:buSzPts val="2000"/>
              <a:buChar char="●"/>
            </a:pPr>
            <a:r>
              <a:rPr lang="en-US" b="1">
                <a:solidFill>
                  <a:srgbClr val="262626"/>
                </a:solidFill>
              </a:rPr>
              <a:t>A more granular look at strengths and growths:</a:t>
            </a:r>
            <a:r>
              <a:rPr lang="en-US">
                <a:solidFill>
                  <a:srgbClr val="262626"/>
                </a:solidFill>
              </a:rPr>
              <a:t> Addition of question level % fidelity of implementation versus just the category level % fidelity of implementation. </a:t>
            </a:r>
            <a:endParaRPr>
              <a:solidFill>
                <a:srgbClr val="262626"/>
              </a:solidFill>
            </a:endParaRPr>
          </a:p>
          <a:p>
            <a:pPr marL="0" lvl="0" indent="0" algn="l" rtl="0">
              <a:lnSpc>
                <a:spcPct val="90000"/>
              </a:lnSpc>
              <a:spcBef>
                <a:spcPts val="0"/>
              </a:spcBef>
              <a:spcAft>
                <a:spcPts val="0"/>
              </a:spcAft>
              <a:buNone/>
            </a:pP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b="1">
                <a:solidFill>
                  <a:srgbClr val="262626"/>
                </a:solidFill>
              </a:rPr>
              <a:t>Insight into which reports were reviewed: </a:t>
            </a:r>
            <a:r>
              <a:rPr lang="en-US">
                <a:solidFill>
                  <a:srgbClr val="262626"/>
                </a:solidFill>
              </a:rPr>
              <a:t>ESCs will receive the qualtrics report that lists which reports were reviewed. </a:t>
            </a:r>
            <a:endParaRPr>
              <a:solidFill>
                <a:srgbClr val="262626"/>
              </a:solidFill>
            </a:endParaRPr>
          </a:p>
          <a:p>
            <a:pPr marL="457200" lvl="0" indent="0" algn="l" rtl="0">
              <a:lnSpc>
                <a:spcPct val="90000"/>
              </a:lnSpc>
              <a:spcBef>
                <a:spcPts val="0"/>
              </a:spcBef>
              <a:spcAft>
                <a:spcPts val="0"/>
              </a:spcAft>
              <a:buNone/>
            </a:pPr>
            <a:endParaRPr>
              <a:solidFill>
                <a:srgbClr val="262626"/>
              </a:solidFill>
            </a:endParaRPr>
          </a:p>
        </p:txBody>
      </p:sp>
      <p:sp>
        <p:nvSpPr>
          <p:cNvPr id="514" name="Google Shape;514;g6e5d473391_0_65"/>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6e5d473391_0_4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(FOI) Processes: Communication Next Steps   </a:t>
            </a:r>
            <a:endParaRPr sz="4000"/>
          </a:p>
        </p:txBody>
      </p:sp>
      <p:sp>
        <p:nvSpPr>
          <p:cNvPr id="521" name="Google Shape;521;g6e5d473391_0_4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0"/>
              </a:spcBef>
              <a:spcAft>
                <a:spcPts val="0"/>
              </a:spcAft>
              <a:buClr>
                <a:srgbClr val="262626"/>
              </a:buClr>
              <a:buSzPts val="2400"/>
              <a:buChar char="●"/>
            </a:pPr>
            <a:r>
              <a:rPr lang="en-US" sz="2400" b="1">
                <a:solidFill>
                  <a:srgbClr val="262626"/>
                </a:solidFill>
              </a:rPr>
              <a:t>Share Report Context with CORE </a:t>
            </a:r>
            <a:r>
              <a:rPr lang="en-US" sz="2400" b="1">
                <a:solidFill>
                  <a:srgbClr val="26262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Group</a:t>
            </a:r>
            <a:r>
              <a:rPr lang="en-US" sz="2400" b="1">
                <a:solidFill>
                  <a:srgbClr val="262626"/>
                </a:solidFill>
              </a:rPr>
              <a:t> </a:t>
            </a:r>
            <a:endParaRPr sz="2400" b="1">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build understanding around the overall purpose, structure, data sources and implementation rubric.  </a:t>
            </a:r>
            <a:endParaRPr sz="2400">
              <a:solidFill>
                <a:srgbClr val="262626"/>
              </a:solidFill>
            </a:endParaRPr>
          </a:p>
          <a:p>
            <a:pPr marL="914400" lvl="0" indent="0" algn="l" rtl="0">
              <a:lnSpc>
                <a:spcPct val="90000"/>
              </a:lnSpc>
              <a:spcBef>
                <a:spcPts val="0"/>
              </a:spcBef>
              <a:spcAft>
                <a:spcPts val="0"/>
              </a:spcAft>
              <a:buNone/>
            </a:pPr>
            <a:endParaRPr sz="2400">
              <a:solidFill>
                <a:srgbClr val="262626"/>
              </a:solidFill>
            </a:endParaRPr>
          </a:p>
          <a:p>
            <a:pPr marL="457200" lvl="0" indent="-381000" algn="l" rtl="0">
              <a:lnSpc>
                <a:spcPct val="90000"/>
              </a:lnSpc>
              <a:spcBef>
                <a:spcPts val="0"/>
              </a:spcBef>
              <a:spcAft>
                <a:spcPts val="0"/>
              </a:spcAft>
              <a:buClr>
                <a:srgbClr val="262626"/>
              </a:buClr>
              <a:buSzPts val="2400"/>
              <a:buChar char="●"/>
            </a:pPr>
            <a:r>
              <a:rPr lang="en-US" sz="2400" b="1">
                <a:solidFill>
                  <a:srgbClr val="262626"/>
                </a:solidFill>
              </a:rPr>
              <a:t>Updates to Report Cycles </a:t>
            </a:r>
            <a:endParaRPr sz="2400" b="1">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cycles may have less reports reviewed at a time so as to provide you with relevant timely data</a:t>
            </a:r>
            <a:endParaRPr sz="2400">
              <a:solidFill>
                <a:srgbClr val="262626"/>
              </a:solidFill>
            </a:endParaRPr>
          </a:p>
        </p:txBody>
      </p:sp>
      <p:sp>
        <p:nvSpPr>
          <p:cNvPr id="522" name="Google Shape;522;g6e5d473391_0_44"/>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
          <p:cNvSpPr txBox="1">
            <a:spLocks noGrp="1"/>
          </p:cNvSpPr>
          <p:nvPr>
            <p:ph type="body" idx="4294967295"/>
          </p:nvPr>
        </p:nvSpPr>
        <p:spPr>
          <a:xfrm>
            <a:off x="391409" y="1354603"/>
            <a:ext cx="11737200" cy="462960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2800"/>
              <a:buFont typeface="Noto Sans Symbols"/>
              <a:buChar char="⮚"/>
            </a:pPr>
            <a:r>
              <a:rPr lang="en-US" sz="2800"/>
              <a:t>Roll Call</a:t>
            </a:r>
            <a:endParaRPr/>
          </a:p>
          <a:p>
            <a:pPr marL="91440" lvl="0" indent="-91440" algn="l" rtl="0">
              <a:lnSpc>
                <a:spcPct val="90000"/>
              </a:lnSpc>
              <a:spcBef>
                <a:spcPts val="1400"/>
              </a:spcBef>
              <a:spcAft>
                <a:spcPts val="0"/>
              </a:spcAft>
              <a:buSzPts val="2800"/>
              <a:buFont typeface="Noto Sans Symbols"/>
              <a:buChar char="⮚"/>
            </a:pPr>
            <a:r>
              <a:rPr lang="en-US" sz="2800"/>
              <a:t>Communication</a:t>
            </a:r>
            <a:endParaRPr/>
          </a:p>
          <a:p>
            <a:pPr marL="91440" lvl="0" indent="-91440" algn="l" rtl="0">
              <a:lnSpc>
                <a:spcPct val="90000"/>
              </a:lnSpc>
              <a:spcBef>
                <a:spcPts val="1400"/>
              </a:spcBef>
              <a:spcAft>
                <a:spcPts val="0"/>
              </a:spcAft>
              <a:buSzPts val="2800"/>
              <a:buFont typeface="Noto Sans Symbols"/>
              <a:buChar char="⮚"/>
            </a:pPr>
            <a:r>
              <a:rPr lang="en-US" sz="2800"/>
              <a:t>ESF Diagnostic and ESF Facilitator Support</a:t>
            </a:r>
            <a:endParaRPr/>
          </a:p>
          <a:p>
            <a:pPr marL="91440" lvl="0" indent="-91440" algn="l" rtl="0">
              <a:lnSpc>
                <a:spcPct val="90000"/>
              </a:lnSpc>
              <a:spcBef>
                <a:spcPts val="1400"/>
              </a:spcBef>
              <a:spcAft>
                <a:spcPts val="0"/>
              </a:spcAft>
              <a:buSzPts val="2800"/>
              <a:buFont typeface="Noto Sans Symbols"/>
              <a:buChar char="⮚"/>
            </a:pPr>
            <a:r>
              <a:rPr lang="en-US" sz="2800"/>
              <a:t>Plan Development and SI Facilitator Support</a:t>
            </a:r>
            <a:endParaRPr/>
          </a:p>
          <a:p>
            <a:pPr marL="91440" lvl="0" indent="-91440" algn="l" rtl="0">
              <a:lnSpc>
                <a:spcPct val="90000"/>
              </a:lnSpc>
              <a:spcBef>
                <a:spcPts val="1400"/>
              </a:spcBef>
              <a:spcAft>
                <a:spcPts val="0"/>
              </a:spcAft>
              <a:buSzPts val="2800"/>
              <a:buFont typeface="Noto Sans Symbols"/>
              <a:buChar char="⮚"/>
            </a:pPr>
            <a:r>
              <a:rPr lang="en-US" sz="2800"/>
              <a:t>Grant Management</a:t>
            </a:r>
            <a:endParaRPr sz="2800"/>
          </a:p>
          <a:p>
            <a:pPr marL="91440" lvl="0" indent="-91440" algn="l" rtl="0">
              <a:lnSpc>
                <a:spcPct val="90000"/>
              </a:lnSpc>
              <a:spcBef>
                <a:spcPts val="1400"/>
              </a:spcBef>
              <a:spcAft>
                <a:spcPts val="0"/>
              </a:spcAft>
              <a:buSzPts val="2800"/>
              <a:buFont typeface="Noto Sans Symbols"/>
              <a:buChar char="⮚"/>
            </a:pPr>
            <a:r>
              <a:rPr lang="en-US" sz="2800"/>
              <a:t>Upcoming Topics</a:t>
            </a:r>
            <a:endParaRPr/>
          </a:p>
          <a:p>
            <a:pPr marL="91440" lvl="0" indent="0" algn="l" rtl="0">
              <a:lnSpc>
                <a:spcPct val="90000"/>
              </a:lnSpc>
              <a:spcBef>
                <a:spcPts val="1400"/>
              </a:spcBef>
              <a:spcAft>
                <a:spcPts val="0"/>
              </a:spcAft>
              <a:buSzPts val="2800"/>
              <a:buFont typeface="Noto Sans Symbols"/>
              <a:buNone/>
            </a:pPr>
            <a:endParaRPr sz="2800"/>
          </a:p>
          <a:p>
            <a:pPr marL="91440" lvl="0" indent="0" algn="l" rtl="0">
              <a:lnSpc>
                <a:spcPct val="90000"/>
              </a:lnSpc>
              <a:spcBef>
                <a:spcPts val="1400"/>
              </a:spcBef>
              <a:spcAft>
                <a:spcPts val="0"/>
              </a:spcAft>
              <a:buSzPts val="2800"/>
              <a:buFont typeface="Noto Sans Symbols"/>
              <a:buNone/>
            </a:pPr>
            <a:endParaRPr sz="2800"/>
          </a:p>
          <a:p>
            <a:pPr marL="0" lvl="0" indent="0" algn="l" rtl="0">
              <a:lnSpc>
                <a:spcPct val="90000"/>
              </a:lnSpc>
              <a:spcBef>
                <a:spcPts val="1400"/>
              </a:spcBef>
              <a:spcAft>
                <a:spcPts val="0"/>
              </a:spcAft>
              <a:buSzPts val="2800"/>
              <a:buNone/>
            </a:pPr>
            <a:endParaRPr sz="2800"/>
          </a:p>
        </p:txBody>
      </p:sp>
      <p:sp>
        <p:nvSpPr>
          <p:cNvPr id="336" name="Google Shape;336;p2"/>
          <p:cNvSpPr txBox="1">
            <a:spLocks noGrp="1"/>
          </p:cNvSpPr>
          <p:nvPr>
            <p:ph type="title" idx="4294967295"/>
          </p:nvPr>
        </p:nvSpPr>
        <p:spPr>
          <a:xfrm>
            <a:off x="995738" y="258950"/>
            <a:ext cx="10058400" cy="9669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Calibri"/>
              <a:buNone/>
            </a:pPr>
            <a:r>
              <a:rPr lang="en-US" b="1"/>
              <a:t>Agenda</a:t>
            </a:r>
            <a:endParaRPr/>
          </a:p>
        </p:txBody>
      </p:sp>
      <p:sp>
        <p:nvSpPr>
          <p:cNvPr id="337" name="Google Shape;337;p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strike="noStrike" cap="none">
                <a:solidFill>
                  <a:schemeClr val="lt1"/>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chemeClr val="dk1"/>
              </a:solidFill>
              <a:latin typeface="Arial"/>
              <a:ea typeface="Arial"/>
              <a:cs typeface="Arial"/>
              <a:sym typeface="Arial"/>
            </a:endParaRPr>
          </a:p>
        </p:txBody>
      </p:sp>
      <p:sp>
        <p:nvSpPr>
          <p:cNvPr id="338" name="Google Shape;338;p2"/>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Calibri"/>
                <a:ea typeface="Calibri"/>
                <a:cs typeface="Calibri"/>
                <a:sym typeface="Calibri"/>
              </a:rPr>
              <a:t>SLIDO.COM EVENT CODE: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6e5d473391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(FOI) Processes: Two Week Submission Window</a:t>
            </a:r>
            <a:endParaRPr sz="4000"/>
          </a:p>
        </p:txBody>
      </p:sp>
      <p:sp>
        <p:nvSpPr>
          <p:cNvPr id="529" name="Google Shape;529;g6e5d473391_0_0"/>
          <p:cNvSpPr txBox="1">
            <a:spLocks noGrp="1"/>
          </p:cNvSpPr>
          <p:nvPr>
            <p:ph type="body" idx="1"/>
          </p:nvPr>
        </p:nvSpPr>
        <p:spPr>
          <a:xfrm>
            <a:off x="955955" y="1737409"/>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b="1">
                <a:solidFill>
                  <a:srgbClr val="262626"/>
                </a:solidFill>
              </a:rPr>
              <a:t>Why is it critical for the SI Lead to engage in an initial review of Final Reports prior to submission? What is the impact on the overall FOI? </a:t>
            </a: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r>
              <a:rPr lang="en-US" b="1">
                <a:solidFill>
                  <a:srgbClr val="262626"/>
                </a:solidFill>
              </a:rPr>
              <a:t>Post FOI Report:</a:t>
            </a: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100000"/>
              </a:lnSpc>
              <a:spcBef>
                <a:spcPts val="0"/>
              </a:spcBef>
              <a:spcAft>
                <a:spcPts val="0"/>
              </a:spcAft>
              <a:buNone/>
            </a:pPr>
            <a:r>
              <a:rPr lang="en-US" b="1">
                <a:solidFill>
                  <a:srgbClr val="262626"/>
                </a:solidFill>
              </a:rPr>
              <a:t>IMPACT </a:t>
            </a: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a:p>
            <a:pPr marL="0" lvl="0" indent="0" algn="l" rtl="0">
              <a:lnSpc>
                <a:spcPct val="90000"/>
              </a:lnSpc>
              <a:spcBef>
                <a:spcPts val="0"/>
              </a:spcBef>
              <a:spcAft>
                <a:spcPts val="0"/>
              </a:spcAft>
              <a:buNone/>
            </a:pPr>
            <a:r>
              <a:rPr lang="en-US" b="1">
                <a:solidFill>
                  <a:srgbClr val="262626"/>
                </a:solidFill>
              </a:rPr>
              <a:t>Pre- FOI Report: </a:t>
            </a:r>
            <a:endParaRPr b="1">
              <a:solidFill>
                <a:srgbClr val="262626"/>
              </a:solidFill>
            </a:endParaRPr>
          </a:p>
          <a:p>
            <a:pPr marL="0" lvl="0" indent="0" algn="l" rtl="0">
              <a:lnSpc>
                <a:spcPct val="90000"/>
              </a:lnSpc>
              <a:spcBef>
                <a:spcPts val="0"/>
              </a:spcBef>
              <a:spcAft>
                <a:spcPts val="0"/>
              </a:spcAft>
              <a:buNone/>
            </a:pPr>
            <a:endParaRPr b="1">
              <a:solidFill>
                <a:srgbClr val="262626"/>
              </a:solidFill>
            </a:endParaRPr>
          </a:p>
        </p:txBody>
      </p:sp>
      <p:sp>
        <p:nvSpPr>
          <p:cNvPr id="530" name="Google Shape;530;g6e5d473391_0_0"/>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531" name="Google Shape;531;g6e5d473391_0_0"/>
          <p:cNvSpPr/>
          <p:nvPr/>
        </p:nvSpPr>
        <p:spPr>
          <a:xfrm>
            <a:off x="955950" y="5405075"/>
            <a:ext cx="2880900" cy="708000"/>
          </a:xfrm>
          <a:prstGeom prst="rect">
            <a:avLst/>
          </a:prstGeom>
          <a:solidFill>
            <a:srgbClr val="6AA84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SI lead initial Review of Final Report within 2 week window</a:t>
            </a:r>
            <a:endParaRPr/>
          </a:p>
        </p:txBody>
      </p:sp>
      <p:sp>
        <p:nvSpPr>
          <p:cNvPr id="532" name="Google Shape;532;g6e5d473391_0_0"/>
          <p:cNvSpPr/>
          <p:nvPr/>
        </p:nvSpPr>
        <p:spPr>
          <a:xfrm>
            <a:off x="5748025" y="5074450"/>
            <a:ext cx="5407800" cy="1106100"/>
          </a:xfrm>
          <a:prstGeom prst="rect">
            <a:avLst/>
          </a:prstGeom>
          <a:solidFill>
            <a:srgbClr val="3C78D8"/>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US" b="1"/>
              <a:t>ESFF Fidelity of Implementation during Post Visit</a:t>
            </a:r>
            <a:endParaRPr b="1"/>
          </a:p>
          <a:p>
            <a:pPr marL="457200" lvl="0" indent="-317500" algn="l" rtl="0">
              <a:spcBef>
                <a:spcPts val="0"/>
              </a:spcBef>
              <a:spcAft>
                <a:spcPts val="0"/>
              </a:spcAft>
              <a:buSzPts val="1400"/>
              <a:buChar char="-"/>
            </a:pPr>
            <a:r>
              <a:rPr lang="en-US" b="1"/>
              <a:t>Campus’ buy in to the Diagnostic based on quality </a:t>
            </a:r>
            <a:endParaRPr b="1"/>
          </a:p>
          <a:p>
            <a:pPr marL="457200" lvl="0" indent="-317500" algn="l" rtl="0">
              <a:spcBef>
                <a:spcPts val="0"/>
              </a:spcBef>
              <a:spcAft>
                <a:spcPts val="0"/>
              </a:spcAft>
              <a:buSzPts val="1400"/>
              <a:buChar char="-"/>
            </a:pPr>
            <a:r>
              <a:rPr lang="en-US" b="1"/>
              <a:t>Campus receives the report soon enough to be able to use it in planning</a:t>
            </a:r>
            <a:endParaRPr b="1"/>
          </a:p>
          <a:p>
            <a:pPr marL="0" lvl="0" indent="0" algn="l" rtl="0">
              <a:spcBef>
                <a:spcPts val="0"/>
              </a:spcBef>
              <a:spcAft>
                <a:spcPts val="0"/>
              </a:spcAft>
              <a:buNone/>
            </a:pPr>
            <a:r>
              <a:rPr lang="en-US" b="1"/>
              <a:t> </a:t>
            </a:r>
            <a:endParaRPr/>
          </a:p>
        </p:txBody>
      </p:sp>
      <p:sp>
        <p:nvSpPr>
          <p:cNvPr id="533" name="Google Shape;533;g6e5d473391_0_0"/>
          <p:cNvSpPr/>
          <p:nvPr/>
        </p:nvSpPr>
        <p:spPr>
          <a:xfrm>
            <a:off x="4131988" y="5337300"/>
            <a:ext cx="1320900" cy="7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IMPACT </a:t>
            </a:r>
            <a:endParaRPr/>
          </a:p>
        </p:txBody>
      </p:sp>
      <p:sp>
        <p:nvSpPr>
          <p:cNvPr id="534" name="Google Shape;534;g6e5d473391_0_0"/>
          <p:cNvSpPr/>
          <p:nvPr/>
        </p:nvSpPr>
        <p:spPr>
          <a:xfrm>
            <a:off x="955800" y="3555475"/>
            <a:ext cx="2880900" cy="708000"/>
          </a:xfrm>
          <a:prstGeom prst="rect">
            <a:avLst/>
          </a:prstGeom>
          <a:solidFill>
            <a:srgbClr val="F1C23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SI lead reviews FOI report with a growth mindset</a:t>
            </a:r>
            <a:endParaRPr b="1"/>
          </a:p>
        </p:txBody>
      </p:sp>
      <p:sp>
        <p:nvSpPr>
          <p:cNvPr id="535" name="Google Shape;535;g6e5d473391_0_0"/>
          <p:cNvSpPr/>
          <p:nvPr/>
        </p:nvSpPr>
        <p:spPr>
          <a:xfrm>
            <a:off x="4272550" y="3555475"/>
            <a:ext cx="1180500" cy="70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IMPACT</a:t>
            </a:r>
            <a:endParaRPr/>
          </a:p>
        </p:txBody>
      </p:sp>
      <p:sp>
        <p:nvSpPr>
          <p:cNvPr id="536" name="Google Shape;536;g6e5d473391_0_0"/>
          <p:cNvSpPr/>
          <p:nvPr/>
        </p:nvSpPr>
        <p:spPr>
          <a:xfrm>
            <a:off x="5748025" y="3583575"/>
            <a:ext cx="5407800" cy="843300"/>
          </a:xfrm>
          <a:prstGeom prst="rect">
            <a:avLst/>
          </a:prstGeom>
          <a:solidFill>
            <a:srgbClr val="3C78D8"/>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-Opportunity to self calibrate on my practices as an SI Lead</a:t>
            </a:r>
            <a:endParaRPr b="1"/>
          </a:p>
          <a:p>
            <a:pPr marL="0" lvl="0" indent="0" algn="l" rtl="0">
              <a:spcBef>
                <a:spcPts val="0"/>
              </a:spcBef>
              <a:spcAft>
                <a:spcPts val="0"/>
              </a:spcAft>
              <a:buNone/>
            </a:pPr>
            <a:r>
              <a:rPr lang="en-US" b="1"/>
              <a:t>-Signal/Confirm areas of growth for ESFFs and plan for intervention</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6e5d473391_0_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(FOI) Processes: Two Week Submission Window   </a:t>
            </a:r>
            <a:endParaRPr sz="4000"/>
          </a:p>
        </p:txBody>
      </p:sp>
      <p:sp>
        <p:nvSpPr>
          <p:cNvPr id="543" name="Google Shape;543;g6e5d473391_0_7"/>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0"/>
              </a:spcBef>
              <a:spcAft>
                <a:spcPts val="0"/>
              </a:spcAft>
              <a:buClr>
                <a:srgbClr val="262626"/>
              </a:buClr>
              <a:buSzPts val="2400"/>
              <a:buChar char="●"/>
            </a:pPr>
            <a:r>
              <a:rPr lang="en-US" sz="2400" b="1">
                <a:solidFill>
                  <a:srgbClr val="262626"/>
                </a:solidFill>
              </a:rPr>
              <a:t>Recognize multiple challenges exist ( overlap in diagnostic windows, timeliness of report submission to leads, expectations for ESFF to lead communication, etc.) </a:t>
            </a:r>
            <a:endParaRPr sz="2400" b="1">
              <a:solidFill>
                <a:srgbClr val="262626"/>
              </a:solidFill>
            </a:endParaRPr>
          </a:p>
          <a:p>
            <a:pPr marL="457200" lvl="0" indent="0" algn="l" rtl="0">
              <a:lnSpc>
                <a:spcPct val="90000"/>
              </a:lnSpc>
              <a:spcBef>
                <a:spcPts val="0"/>
              </a:spcBef>
              <a:spcAft>
                <a:spcPts val="0"/>
              </a:spcAft>
              <a:buNone/>
            </a:pPr>
            <a:endParaRPr sz="2400" b="1">
              <a:solidFill>
                <a:srgbClr val="262626"/>
              </a:solidFill>
            </a:endParaRPr>
          </a:p>
          <a:p>
            <a:pPr marL="457200" lvl="0" indent="-381000" algn="l" rtl="0">
              <a:lnSpc>
                <a:spcPct val="90000"/>
              </a:lnSpc>
              <a:spcBef>
                <a:spcPts val="0"/>
              </a:spcBef>
              <a:spcAft>
                <a:spcPts val="0"/>
              </a:spcAft>
              <a:buClr>
                <a:srgbClr val="262626"/>
              </a:buClr>
              <a:buSzPts val="2400"/>
              <a:buChar char="●"/>
            </a:pPr>
            <a:r>
              <a:rPr lang="en-US" sz="2400" b="1">
                <a:solidFill>
                  <a:srgbClr val="262626"/>
                </a:solidFill>
              </a:rPr>
              <a:t>Our next steps:</a:t>
            </a:r>
            <a:endParaRPr sz="2400" b="1">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timeline within the 2 week window that clarifies ESFF responsibilities for communication </a:t>
            </a:r>
            <a:endParaRPr sz="2400">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additional specificity for the planning and preparate section of the ESFF action steps tool </a:t>
            </a:r>
            <a:endParaRPr sz="2400">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initial feedback to inform </a:t>
            </a:r>
            <a:endParaRPr sz="2400">
              <a:solidFill>
                <a:srgbClr val="262626"/>
              </a:solidFill>
            </a:endParaRPr>
          </a:p>
          <a:p>
            <a:pPr marL="914400" lvl="1" indent="-381000" algn="l" rtl="0">
              <a:lnSpc>
                <a:spcPct val="90000"/>
              </a:lnSpc>
              <a:spcBef>
                <a:spcPts val="0"/>
              </a:spcBef>
              <a:spcAft>
                <a:spcPts val="0"/>
              </a:spcAft>
              <a:buClr>
                <a:srgbClr val="262626"/>
              </a:buClr>
              <a:buSzPts val="2400"/>
              <a:buChar char="◦"/>
            </a:pPr>
            <a:r>
              <a:rPr lang="en-US" sz="2400">
                <a:solidFill>
                  <a:srgbClr val="262626"/>
                </a:solidFill>
              </a:rPr>
              <a:t>communication to leads re: revised timeline and action steps tool </a:t>
            </a:r>
            <a:endParaRPr sz="2400">
              <a:solidFill>
                <a:srgbClr val="262626"/>
              </a:solidFill>
            </a:endParaRPr>
          </a:p>
          <a:p>
            <a:pPr marL="914400" lvl="0" indent="0" algn="l" rtl="0">
              <a:lnSpc>
                <a:spcPct val="90000"/>
              </a:lnSpc>
              <a:spcBef>
                <a:spcPts val="0"/>
              </a:spcBef>
              <a:spcAft>
                <a:spcPts val="0"/>
              </a:spcAft>
              <a:buNone/>
            </a:pPr>
            <a:endParaRPr b="1">
              <a:solidFill>
                <a:srgbClr val="262626"/>
              </a:solidFill>
            </a:endParaRPr>
          </a:p>
          <a:p>
            <a:pPr marL="914400" lvl="0" indent="0" algn="l" rtl="0">
              <a:lnSpc>
                <a:spcPct val="90000"/>
              </a:lnSpc>
              <a:spcBef>
                <a:spcPts val="0"/>
              </a:spcBef>
              <a:spcAft>
                <a:spcPts val="0"/>
              </a:spcAft>
              <a:buNone/>
            </a:pPr>
            <a:endParaRPr b="1">
              <a:solidFill>
                <a:srgbClr val="262626"/>
              </a:solidFill>
            </a:endParaRPr>
          </a:p>
        </p:txBody>
      </p:sp>
      <p:sp>
        <p:nvSpPr>
          <p:cNvPr id="544" name="Google Shape;544;g6e5d473391_0_7"/>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6e5d473391_0_1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sz="4000"/>
              <a:t>ESF Facilitator Fidelity of Implementation (FOI) Processes: General Updates  </a:t>
            </a:r>
            <a:endParaRPr sz="4000"/>
          </a:p>
        </p:txBody>
      </p:sp>
      <p:sp>
        <p:nvSpPr>
          <p:cNvPr id="551" name="Google Shape;551;g6e5d473391_0_14"/>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endParaRPr b="1">
              <a:solidFill>
                <a:srgbClr val="262626"/>
              </a:solidFill>
            </a:endParaRPr>
          </a:p>
          <a:p>
            <a:pPr marL="457200" lvl="0" indent="-342900" algn="l" rtl="0">
              <a:lnSpc>
                <a:spcPct val="90000"/>
              </a:lnSpc>
              <a:spcBef>
                <a:spcPts val="0"/>
              </a:spcBef>
              <a:spcAft>
                <a:spcPts val="0"/>
              </a:spcAft>
              <a:buClr>
                <a:srgbClr val="262626"/>
              </a:buClr>
              <a:buSzPts val="1800"/>
              <a:buChar char="●"/>
            </a:pPr>
            <a:r>
              <a:rPr lang="en-US" b="1">
                <a:solidFill>
                  <a:srgbClr val="262626"/>
                </a:solidFill>
              </a:rPr>
              <a:t>FOI Support Tools will live on the ESF website under facilitator access</a:t>
            </a:r>
            <a:endParaRPr b="1">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Action steps Tool and matrix</a:t>
            </a:r>
            <a:endParaRPr>
              <a:solidFill>
                <a:srgbClr val="262626"/>
              </a:solidFill>
            </a:endParaRPr>
          </a:p>
          <a:p>
            <a:pPr marL="914400" lvl="0" indent="0" algn="l" rtl="0">
              <a:lnSpc>
                <a:spcPct val="90000"/>
              </a:lnSpc>
              <a:spcBef>
                <a:spcPts val="0"/>
              </a:spcBef>
              <a:spcAft>
                <a:spcPts val="0"/>
              </a:spcAft>
              <a:buNone/>
            </a:pPr>
            <a:r>
              <a:rPr lang="en-US">
                <a:solidFill>
                  <a:srgbClr val="262626"/>
                </a:solidFill>
              </a:rPr>
              <a:t> </a:t>
            </a: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b="1">
                <a:solidFill>
                  <a:srgbClr val="262626"/>
                </a:solidFill>
              </a:rPr>
              <a:t>FOI Fall reports</a:t>
            </a:r>
            <a:endParaRPr b="1">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CES making adjustments to the template </a:t>
            </a:r>
            <a:endParaRPr>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will send following context building with CORE </a:t>
            </a:r>
            <a:endParaRPr>
              <a:solidFill>
                <a:srgbClr val="262626"/>
              </a:solidFill>
            </a:endParaRPr>
          </a:p>
          <a:p>
            <a:pPr marL="457200" lvl="0" indent="0" algn="l" rtl="0">
              <a:lnSpc>
                <a:spcPct val="90000"/>
              </a:lnSpc>
              <a:spcBef>
                <a:spcPts val="0"/>
              </a:spcBef>
              <a:spcAft>
                <a:spcPts val="0"/>
              </a:spcAft>
              <a:buNone/>
            </a:pPr>
            <a:endParaRPr>
              <a:solidFill>
                <a:srgbClr val="262626"/>
              </a:solidFill>
            </a:endParaRPr>
          </a:p>
          <a:p>
            <a:pPr marL="457200" lvl="0" indent="-342900" algn="l" rtl="0">
              <a:lnSpc>
                <a:spcPct val="90000"/>
              </a:lnSpc>
              <a:spcBef>
                <a:spcPts val="0"/>
              </a:spcBef>
              <a:spcAft>
                <a:spcPts val="0"/>
              </a:spcAft>
              <a:buClr>
                <a:srgbClr val="262626"/>
              </a:buClr>
              <a:buSzPts val="1800"/>
              <a:buChar char="●"/>
            </a:pPr>
            <a:r>
              <a:rPr lang="en-US" b="1">
                <a:solidFill>
                  <a:srgbClr val="262626"/>
                </a:solidFill>
              </a:rPr>
              <a:t>FOI Spring cycles </a:t>
            </a:r>
            <a:endParaRPr b="1">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Expected dates of report still cycles tailored to regions </a:t>
            </a:r>
            <a:endParaRPr>
              <a:solidFill>
                <a:srgbClr val="262626"/>
              </a:solidFill>
            </a:endParaRPr>
          </a:p>
          <a:p>
            <a:pPr marL="914400" lvl="1" indent="-342900" algn="l" rtl="0">
              <a:lnSpc>
                <a:spcPct val="90000"/>
              </a:lnSpc>
              <a:spcBef>
                <a:spcPts val="0"/>
              </a:spcBef>
              <a:spcAft>
                <a:spcPts val="0"/>
              </a:spcAft>
              <a:buClr>
                <a:srgbClr val="262626"/>
              </a:buClr>
              <a:buSzPts val="1800"/>
              <a:buChar char="◦"/>
            </a:pPr>
            <a:r>
              <a:rPr lang="en-US">
                <a:solidFill>
                  <a:srgbClr val="262626"/>
                </a:solidFill>
              </a:rPr>
              <a:t>CES will communicate your regions expected dates shortly… they are adjusting those cycles currently. </a:t>
            </a:r>
            <a:endParaRPr>
              <a:solidFill>
                <a:srgbClr val="262626"/>
              </a:solidFill>
            </a:endParaRPr>
          </a:p>
          <a:p>
            <a:pPr marL="914400" lvl="0" indent="0" algn="l" rtl="0">
              <a:lnSpc>
                <a:spcPct val="90000"/>
              </a:lnSpc>
              <a:spcBef>
                <a:spcPts val="0"/>
              </a:spcBef>
              <a:spcAft>
                <a:spcPts val="0"/>
              </a:spcAft>
              <a:buNone/>
            </a:pPr>
            <a:endParaRPr b="1">
              <a:solidFill>
                <a:srgbClr val="262626"/>
              </a:solidFill>
            </a:endParaRPr>
          </a:p>
        </p:txBody>
      </p:sp>
      <p:sp>
        <p:nvSpPr>
          <p:cNvPr id="552" name="Google Shape;552;g6e5d473391_0_14"/>
          <p:cNvSpPr/>
          <p:nvPr/>
        </p:nvSpPr>
        <p:spPr>
          <a:xfrm>
            <a:off x="30475" y="6282894"/>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ESF Spring Diagnostics- Logistics Update</a:t>
            </a:r>
            <a:endParaRPr/>
          </a:p>
        </p:txBody>
      </p:sp>
      <p:sp>
        <p:nvSpPr>
          <p:cNvPr id="559" name="Google Shape;559;p27"/>
          <p:cNvSpPr txBox="1">
            <a:spLocks noGrp="1"/>
          </p:cNvSpPr>
          <p:nvPr>
            <p:ph type="body" idx="1"/>
          </p:nvPr>
        </p:nvSpPr>
        <p:spPr>
          <a:xfrm>
            <a:off x="116775" y="1978775"/>
            <a:ext cx="11879400" cy="4023300"/>
          </a:xfrm>
          <a:prstGeom prst="rect">
            <a:avLst/>
          </a:prstGeom>
          <a:noFill/>
          <a:ln>
            <a:noFill/>
          </a:ln>
        </p:spPr>
        <p:txBody>
          <a:bodyPr spcFirstLastPara="1" wrap="square" lIns="0" tIns="45700" rIns="0"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By </a:t>
            </a:r>
            <a:r>
              <a:rPr lang="en-US" sz="2400" b="1">
                <a:solidFill>
                  <a:schemeClr val="dk1"/>
                </a:solidFill>
                <a:latin typeface="Arial"/>
                <a:ea typeface="Arial"/>
                <a:cs typeface="Arial"/>
                <a:sym typeface="Arial"/>
              </a:rPr>
              <a:t>January 31st,</a:t>
            </a:r>
            <a:r>
              <a:rPr lang="en-US" sz="2400">
                <a:solidFill>
                  <a:schemeClr val="dk1"/>
                </a:solidFill>
                <a:latin typeface="Arial"/>
                <a:ea typeface="Arial"/>
                <a:cs typeface="Arial"/>
                <a:sym typeface="Arial"/>
              </a:rPr>
              <a:t> please update the google document that will be linked in tomorrow’s SI newsletter with the correct spring diagnostic dates (and facilitator) for your campuses.</a:t>
            </a: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This will allow us to update ISAM to ensure all dates and portals are correct.</a:t>
            </a: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2400">
                <a:solidFill>
                  <a:schemeClr val="dk1"/>
                </a:solidFill>
                <a:latin typeface="Arial"/>
                <a:ea typeface="Arial"/>
                <a:cs typeface="Arial"/>
                <a:sym typeface="Arial"/>
              </a:rPr>
              <a:t>FYI: Each month we will run a report to identify late/missing ESF Diagnostic Summary reports and reach out to SI Leads/CES to ensure missing reports are uploaded to ISAM.</a:t>
            </a: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SzPts val="1800"/>
              <a:buNone/>
            </a:pPr>
            <a:endParaRPr sz="2400">
              <a:solidFill>
                <a:schemeClr val="dk1"/>
              </a:solidFill>
              <a:latin typeface="Arial"/>
              <a:ea typeface="Arial"/>
              <a:cs typeface="Arial"/>
              <a:sym typeface="Arial"/>
            </a:endParaRPr>
          </a:p>
        </p:txBody>
      </p:sp>
      <p:sp>
        <p:nvSpPr>
          <p:cNvPr id="560" name="Google Shape;560;p2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Plan Development and SI Facilitator Support</a:t>
            </a:r>
            <a:endParaRPr sz="7200"/>
          </a:p>
        </p:txBody>
      </p:sp>
      <p:sp>
        <p:nvSpPr>
          <p:cNvPr id="566" name="Google Shape;566;p2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Nicole Seltman</a:t>
            </a:r>
            <a:endParaRPr/>
          </a:p>
        </p:txBody>
      </p:sp>
      <p:sp>
        <p:nvSpPr>
          <p:cNvPr id="567" name="Google Shape;567;p2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2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6d38850b0e_3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Plan Development and SI Facilitator Support</a:t>
            </a:r>
            <a:endParaRPr/>
          </a:p>
        </p:txBody>
      </p:sp>
      <p:sp>
        <p:nvSpPr>
          <p:cNvPr id="575" name="Google Shape;575;g6d38850b0e_3_0"/>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the delivery of training to LEAs on SI processes (planning and implementation, timelines, requirements)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SI Facilitator support to campuses → assignment, training and support</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SI Liaison with other Vetted and Alignment Improvement Program leaders within the ESC </a:t>
            </a:r>
            <a:endParaRPr sz="2400">
              <a:solidFill>
                <a:schemeClr val="dk1"/>
              </a:solidFill>
              <a:latin typeface="Arial"/>
              <a:ea typeface="Arial"/>
              <a:cs typeface="Arial"/>
              <a:sym typeface="Arial"/>
            </a:endParaRPr>
          </a:p>
        </p:txBody>
      </p:sp>
      <p:sp>
        <p:nvSpPr>
          <p:cNvPr id="576" name="Google Shape;576;g6d38850b0e_3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6df7cc93a6_0_0"/>
          <p:cNvSpPr txBox="1">
            <a:spLocks noGrp="1"/>
          </p:cNvSpPr>
          <p:nvPr>
            <p:ph type="title"/>
          </p:nvPr>
        </p:nvSpPr>
        <p:spPr>
          <a:xfrm>
            <a:off x="1184875" y="24910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Turnaround Plan Submissions</a:t>
            </a:r>
            <a:endParaRPr/>
          </a:p>
        </p:txBody>
      </p:sp>
      <p:sp>
        <p:nvSpPr>
          <p:cNvPr id="583" name="Google Shape;583;g6df7cc93a6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584" name="Google Shape;584;g6df7cc93a6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585" name="Google Shape;585;g6df7cc93a6_0_0"/>
          <p:cNvSpPr txBox="1"/>
          <p:nvPr/>
        </p:nvSpPr>
        <p:spPr>
          <a:xfrm>
            <a:off x="135750" y="2028400"/>
            <a:ext cx="11920500" cy="3976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Font typeface="Arial"/>
              <a:buChar char="●"/>
            </a:pPr>
            <a:r>
              <a:rPr lang="en-US" sz="2400">
                <a:solidFill>
                  <a:schemeClr val="dk1"/>
                </a:solidFill>
              </a:rPr>
              <a:t>March 2, 2020 TAPs are due in ISAM</a:t>
            </a:r>
            <a:endParaRPr sz="2400">
              <a:solidFill>
                <a:schemeClr val="dk1"/>
              </a:solidFill>
            </a:endParaRPr>
          </a:p>
          <a:p>
            <a:pPr marL="457200" marR="0" lvl="0" indent="-381000" algn="l" rtl="0">
              <a:lnSpc>
                <a:spcPct val="115000"/>
              </a:lnSpc>
              <a:spcBef>
                <a:spcPts val="0"/>
              </a:spcBef>
              <a:spcAft>
                <a:spcPts val="0"/>
              </a:spcAft>
              <a:buClr>
                <a:schemeClr val="dk1"/>
              </a:buClr>
              <a:buSzPts val="2400"/>
              <a:buFont typeface="Arial"/>
              <a:buChar char="●"/>
            </a:pPr>
            <a:r>
              <a:rPr lang="en-US" sz="2400">
                <a:solidFill>
                  <a:schemeClr val="dk1"/>
                </a:solidFill>
              </a:rPr>
              <a:t>There are 3 submission portals:</a:t>
            </a:r>
            <a:endParaRPr sz="2400">
              <a:solidFill>
                <a:schemeClr val="dk1"/>
              </a:solidFill>
            </a:endParaRPr>
          </a:p>
          <a:p>
            <a:pPr marL="914400" marR="0" lvl="1" indent="-381000" algn="l" rtl="0">
              <a:lnSpc>
                <a:spcPct val="115000"/>
              </a:lnSpc>
              <a:spcBef>
                <a:spcPts val="0"/>
              </a:spcBef>
              <a:spcAft>
                <a:spcPts val="0"/>
              </a:spcAft>
              <a:buClr>
                <a:schemeClr val="dk1"/>
              </a:buClr>
              <a:buSzPts val="2400"/>
              <a:buChar char="○"/>
            </a:pPr>
            <a:r>
              <a:rPr lang="en-US" sz="2400">
                <a:solidFill>
                  <a:schemeClr val="dk1"/>
                </a:solidFill>
              </a:rPr>
              <a:t>Turnaround Plan</a:t>
            </a:r>
            <a:endParaRPr sz="2400">
              <a:solidFill>
                <a:schemeClr val="dk1"/>
              </a:solidFill>
            </a:endParaRPr>
          </a:p>
          <a:p>
            <a:pPr marL="914400" marR="0" lvl="1" indent="-381000" algn="l" rtl="0">
              <a:lnSpc>
                <a:spcPct val="115000"/>
              </a:lnSpc>
              <a:spcBef>
                <a:spcPts val="0"/>
              </a:spcBef>
              <a:spcAft>
                <a:spcPts val="0"/>
              </a:spcAft>
              <a:buClr>
                <a:schemeClr val="dk1"/>
              </a:buClr>
              <a:buSzPts val="2400"/>
              <a:buChar char="○"/>
            </a:pPr>
            <a:r>
              <a:rPr lang="en-US" sz="2400">
                <a:solidFill>
                  <a:schemeClr val="dk1"/>
                </a:solidFill>
              </a:rPr>
              <a:t>Board Resolutions (Signed by Superintendent and Board President at a minimum; prefer all members)</a:t>
            </a:r>
            <a:endParaRPr sz="2400">
              <a:solidFill>
                <a:schemeClr val="dk1"/>
              </a:solidFill>
            </a:endParaRPr>
          </a:p>
          <a:p>
            <a:pPr marL="914400" marR="0" lvl="1" indent="-381000" algn="l" rtl="0">
              <a:lnSpc>
                <a:spcPct val="115000"/>
              </a:lnSpc>
              <a:spcBef>
                <a:spcPts val="0"/>
              </a:spcBef>
              <a:spcAft>
                <a:spcPts val="0"/>
              </a:spcAft>
              <a:buClr>
                <a:schemeClr val="dk1"/>
              </a:buClr>
              <a:buSzPts val="2400"/>
              <a:buChar char="○"/>
            </a:pPr>
            <a:r>
              <a:rPr lang="en-US" sz="2400">
                <a:solidFill>
                  <a:schemeClr val="dk1"/>
                </a:solidFill>
              </a:rPr>
              <a:t>Stakeholder comments </a:t>
            </a:r>
            <a:endParaRPr sz="2400" b="0" i="0" u="none" strike="noStrike" cap="none">
              <a:solidFill>
                <a:schemeClr val="dk1"/>
              </a:solidFill>
              <a:latin typeface="Arial"/>
              <a:ea typeface="Arial"/>
              <a:cs typeface="Arial"/>
              <a:sym typeface="Arial"/>
            </a:endParaRPr>
          </a:p>
          <a:p>
            <a:pPr marL="457200" marR="0" lvl="0" indent="0" algn="l" rtl="0">
              <a:lnSpc>
                <a:spcPct val="115000"/>
              </a:lnSpc>
              <a:spcBef>
                <a:spcPts val="1200"/>
              </a:spcBef>
              <a:spcAft>
                <a:spcPts val="120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586" name="Google Shape;586;g6df7cc93a6_0_0"/>
          <p:cNvPicPr preferRelativeResize="0"/>
          <p:nvPr/>
        </p:nvPicPr>
        <p:blipFill>
          <a:blip r:embed="rId3">
            <a:alphaModFix/>
          </a:blip>
          <a:stretch>
            <a:fillRect/>
          </a:stretch>
        </p:blipFill>
        <p:spPr>
          <a:xfrm>
            <a:off x="9425413" y="3861763"/>
            <a:ext cx="214312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6d38850b0e_1_11"/>
          <p:cNvSpPr txBox="1">
            <a:spLocks noGrp="1"/>
          </p:cNvSpPr>
          <p:nvPr>
            <p:ph type="title"/>
          </p:nvPr>
        </p:nvSpPr>
        <p:spPr>
          <a:xfrm>
            <a:off x="976150" y="560675"/>
            <a:ext cx="12353100" cy="18423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Turnaround Plan Process </a:t>
            </a:r>
            <a:endParaRPr/>
          </a:p>
          <a:p>
            <a:pPr marL="0" lvl="0" indent="0" algn="l" rtl="0">
              <a:lnSpc>
                <a:spcPct val="85000"/>
              </a:lnSpc>
              <a:spcBef>
                <a:spcPts val="0"/>
              </a:spcBef>
              <a:spcAft>
                <a:spcPts val="0"/>
              </a:spcAft>
              <a:buClr>
                <a:srgbClr val="3F3F3F"/>
              </a:buClr>
              <a:buSzPts val="4000"/>
              <a:buFont typeface="Calibri"/>
              <a:buNone/>
            </a:pPr>
            <a:endParaRPr/>
          </a:p>
        </p:txBody>
      </p:sp>
      <p:sp>
        <p:nvSpPr>
          <p:cNvPr id="593" name="Google Shape;593;g6d38850b0e_1_1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594" name="Google Shape;594;g6d38850b0e_1_11"/>
          <p:cNvSpPr txBox="1"/>
          <p:nvPr/>
        </p:nvSpPr>
        <p:spPr>
          <a:xfrm>
            <a:off x="191175" y="1736700"/>
            <a:ext cx="11925000" cy="464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sng" strike="noStrike" cap="none">
              <a:solidFill>
                <a:srgbClr val="000000"/>
              </a:solidFill>
              <a:latin typeface="Calibri"/>
              <a:ea typeface="Calibri"/>
              <a:cs typeface="Calibri"/>
              <a:sym typeface="Calibri"/>
            </a:endParaRPr>
          </a:p>
        </p:txBody>
      </p:sp>
      <p:sp>
        <p:nvSpPr>
          <p:cNvPr id="595" name="Google Shape;595;g6d38850b0e_1_1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596" name="Google Shape;596;g6d38850b0e_1_11"/>
          <p:cNvSpPr txBox="1"/>
          <p:nvPr/>
        </p:nvSpPr>
        <p:spPr>
          <a:xfrm>
            <a:off x="191175" y="1736700"/>
            <a:ext cx="11925000" cy="4643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800">
                <a:solidFill>
                  <a:schemeClr val="dk1"/>
                </a:solidFill>
              </a:rPr>
              <a:t>Our goal is to focus on alignment and calibration as a Division </a:t>
            </a:r>
            <a:endParaRPr sz="1800">
              <a:solidFill>
                <a:schemeClr val="dk1"/>
              </a:solidFill>
            </a:endParaRPr>
          </a:p>
          <a:p>
            <a:pPr marL="0" marR="0" lvl="0" indent="0" algn="l" rtl="0">
              <a:lnSpc>
                <a:spcPct val="115000"/>
              </a:lnSpc>
              <a:spcBef>
                <a:spcPts val="1200"/>
              </a:spcBef>
              <a:spcAft>
                <a:spcPts val="0"/>
              </a:spcAft>
              <a:buClr>
                <a:schemeClr val="dk1"/>
              </a:buClr>
              <a:buSzPts val="1100"/>
              <a:buFont typeface="Arial"/>
              <a:buNone/>
            </a:pPr>
            <a:r>
              <a:rPr lang="en-US" sz="1800">
                <a:solidFill>
                  <a:schemeClr val="dk1"/>
                </a:solidFill>
              </a:rPr>
              <a:t>We have already begun the process of calibrating to ensure our review process is fair and consistent</a:t>
            </a:r>
            <a:endParaRPr sz="1800">
              <a:solidFill>
                <a:schemeClr val="dk1"/>
              </a:solidFill>
            </a:endParaRPr>
          </a:p>
          <a:p>
            <a:pPr marL="0" marR="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457200" marR="0" lvl="0" indent="-342900" algn="l" rtl="0">
              <a:lnSpc>
                <a:spcPct val="115000"/>
              </a:lnSpc>
              <a:spcBef>
                <a:spcPts val="1200"/>
              </a:spcBef>
              <a:spcAft>
                <a:spcPts val="0"/>
              </a:spcAft>
              <a:buClr>
                <a:schemeClr val="dk1"/>
              </a:buClr>
              <a:buSzPts val="1800"/>
              <a:buChar char="●"/>
            </a:pPr>
            <a:r>
              <a:rPr lang="en-US" sz="1800">
                <a:solidFill>
                  <a:schemeClr val="dk1"/>
                </a:solidFill>
              </a:rPr>
              <a:t>Leadership Team Calibration and practice</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Partner Review (with built-in calibrating checks)</a:t>
            </a:r>
            <a:endParaRPr sz="1800">
              <a:solidFill>
                <a:schemeClr val="dk1"/>
              </a:solidFill>
            </a:endParaRPr>
          </a:p>
          <a:p>
            <a:pPr marL="457200" marR="0" lvl="0" indent="-342900" algn="l" rtl="0">
              <a:lnSpc>
                <a:spcPct val="115000"/>
              </a:lnSpc>
              <a:spcBef>
                <a:spcPts val="0"/>
              </a:spcBef>
              <a:spcAft>
                <a:spcPts val="0"/>
              </a:spcAft>
              <a:buClr>
                <a:schemeClr val="dk1"/>
              </a:buClr>
              <a:buSzPts val="1800"/>
              <a:buChar char="●"/>
            </a:pPr>
            <a:r>
              <a:rPr lang="en-US" sz="1800">
                <a:solidFill>
                  <a:schemeClr val="dk1"/>
                </a:solidFill>
              </a:rPr>
              <a:t>Additional Leadership team Calibration as necessary</a:t>
            </a:r>
            <a:endParaRPr sz="1800">
              <a:solidFill>
                <a:schemeClr val="dk1"/>
              </a:solidFill>
            </a:endParaRPr>
          </a:p>
        </p:txBody>
      </p:sp>
      <p:pic>
        <p:nvPicPr>
          <p:cNvPr id="597" name="Google Shape;597;g6d38850b0e_1_11"/>
          <p:cNvPicPr preferRelativeResize="0"/>
          <p:nvPr/>
        </p:nvPicPr>
        <p:blipFill>
          <a:blip r:embed="rId3">
            <a:alphaModFix/>
          </a:blip>
          <a:stretch>
            <a:fillRect/>
          </a:stretch>
        </p:blipFill>
        <p:spPr>
          <a:xfrm>
            <a:off x="8960338" y="3741588"/>
            <a:ext cx="2619375" cy="1743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8"/>
          <p:cNvSpPr txBox="1">
            <a:spLocks noGrp="1"/>
          </p:cNvSpPr>
          <p:nvPr>
            <p:ph type="title"/>
          </p:nvPr>
        </p:nvSpPr>
        <p:spPr>
          <a:xfrm>
            <a:off x="1155275" y="258975"/>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Turnaround Plan Rubric</a:t>
            </a:r>
            <a:endParaRPr/>
          </a:p>
        </p:txBody>
      </p:sp>
      <p:sp>
        <p:nvSpPr>
          <p:cNvPr id="604" name="Google Shape;604;p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605" name="Google Shape;605;p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606" name="Google Shape;606;p28"/>
          <p:cNvSpPr txBox="1"/>
          <p:nvPr/>
        </p:nvSpPr>
        <p:spPr>
          <a:xfrm>
            <a:off x="135750" y="2028400"/>
            <a:ext cx="11920500" cy="3976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chemeClr val="dk1"/>
              </a:buClr>
              <a:buSzPts val="2400"/>
              <a:buChar char="●"/>
            </a:pPr>
            <a:r>
              <a:rPr lang="en-US" sz="2400">
                <a:solidFill>
                  <a:schemeClr val="dk1"/>
                </a:solidFill>
              </a:rPr>
              <a:t>TAP Rubric will look similar to the rubric used for Draft TAP review</a:t>
            </a:r>
            <a:endParaRPr sz="2400">
              <a:solidFill>
                <a:schemeClr val="dk1"/>
              </a:solidFill>
            </a:endParaRPr>
          </a:p>
          <a:p>
            <a:pPr marL="457200" marR="0" lvl="0" indent="-381000" algn="l" rtl="0">
              <a:lnSpc>
                <a:spcPct val="115000"/>
              </a:lnSpc>
              <a:spcBef>
                <a:spcPts val="0"/>
              </a:spcBef>
              <a:spcAft>
                <a:spcPts val="0"/>
              </a:spcAft>
              <a:buClr>
                <a:schemeClr val="dk1"/>
              </a:buClr>
              <a:buSzPts val="2400"/>
              <a:buChar char="●"/>
            </a:pPr>
            <a:r>
              <a:rPr lang="en-US" sz="2400">
                <a:solidFill>
                  <a:schemeClr val="dk1"/>
                </a:solidFill>
              </a:rPr>
              <a:t>We will review content of the plan in the following categories:</a:t>
            </a:r>
            <a:endParaRPr sz="2400">
              <a:solidFill>
                <a:schemeClr val="dk1"/>
              </a:solidFill>
            </a:endParaRPr>
          </a:p>
          <a:p>
            <a:pPr marL="457200" marR="0" lvl="0" indent="0" algn="l" rtl="0">
              <a:lnSpc>
                <a:spcPct val="115000"/>
              </a:lnSpc>
              <a:spcBef>
                <a:spcPts val="0"/>
              </a:spcBef>
              <a:spcAft>
                <a:spcPts val="0"/>
              </a:spcAft>
              <a:buNone/>
            </a:pPr>
            <a:r>
              <a:rPr lang="en-US" sz="2400">
                <a:solidFill>
                  <a:schemeClr val="dk1"/>
                </a:solidFill>
              </a:rPr>
              <a:t>	&gt;Campus Information and Turnaround Method</a:t>
            </a:r>
            <a:endParaRPr sz="2400">
              <a:solidFill>
                <a:schemeClr val="dk1"/>
              </a:solidFill>
            </a:endParaRPr>
          </a:p>
          <a:p>
            <a:pPr marL="457200" marR="0" lvl="0" indent="0" algn="l" rtl="0">
              <a:lnSpc>
                <a:spcPct val="115000"/>
              </a:lnSpc>
              <a:spcBef>
                <a:spcPts val="0"/>
              </a:spcBef>
              <a:spcAft>
                <a:spcPts val="0"/>
              </a:spcAft>
              <a:buNone/>
            </a:pPr>
            <a:r>
              <a:rPr lang="en-US" sz="2400">
                <a:solidFill>
                  <a:schemeClr val="dk1"/>
                </a:solidFill>
              </a:rPr>
              <a:t>	&gt; Outcomes per Essential Action (Key practices)</a:t>
            </a:r>
            <a:endParaRPr sz="2400">
              <a:solidFill>
                <a:schemeClr val="dk1"/>
              </a:solidFill>
            </a:endParaRPr>
          </a:p>
          <a:p>
            <a:pPr marL="457200" marR="0" lvl="0" indent="457200" algn="l" rtl="0">
              <a:lnSpc>
                <a:spcPct val="115000"/>
              </a:lnSpc>
              <a:spcBef>
                <a:spcPts val="0"/>
              </a:spcBef>
              <a:spcAft>
                <a:spcPts val="0"/>
              </a:spcAft>
              <a:buNone/>
            </a:pPr>
            <a:r>
              <a:rPr lang="en-US" sz="2400">
                <a:solidFill>
                  <a:schemeClr val="dk1"/>
                </a:solidFill>
              </a:rPr>
              <a:t>&gt; District Commitment Theory of Action (including all Essential Actions)</a:t>
            </a:r>
            <a:endParaRPr sz="2400">
              <a:solidFill>
                <a:schemeClr val="dk1"/>
              </a:solidFill>
            </a:endParaRPr>
          </a:p>
          <a:p>
            <a:pPr marL="457200" marR="0" lvl="0" indent="457200" algn="l" rtl="0">
              <a:lnSpc>
                <a:spcPct val="115000"/>
              </a:lnSpc>
              <a:spcBef>
                <a:spcPts val="0"/>
              </a:spcBef>
              <a:spcAft>
                <a:spcPts val="0"/>
              </a:spcAft>
              <a:buNone/>
            </a:pPr>
            <a:r>
              <a:rPr lang="en-US" sz="2400">
                <a:solidFill>
                  <a:schemeClr val="dk1"/>
                </a:solidFill>
              </a:rPr>
              <a:t>&gt; Capacity Building </a:t>
            </a:r>
            <a:endParaRPr sz="2400">
              <a:solidFill>
                <a:schemeClr val="dk1"/>
              </a:solidFill>
            </a:endParaRPr>
          </a:p>
          <a:p>
            <a:pPr marL="457200" marR="0" lvl="0" indent="457200" algn="l" rtl="0">
              <a:lnSpc>
                <a:spcPct val="115000"/>
              </a:lnSpc>
              <a:spcBef>
                <a:spcPts val="0"/>
              </a:spcBef>
              <a:spcAft>
                <a:spcPts val="0"/>
              </a:spcAft>
              <a:buNone/>
            </a:pPr>
            <a:r>
              <a:rPr lang="en-US" sz="2400">
                <a:solidFill>
                  <a:schemeClr val="dk1"/>
                </a:solidFill>
              </a:rPr>
              <a:t>&gt;Critical Implementation Milestones</a:t>
            </a:r>
            <a:endParaRPr sz="2400">
              <a:solidFill>
                <a:schemeClr val="dk1"/>
              </a:solidFill>
            </a:endParaRPr>
          </a:p>
          <a:p>
            <a:pPr marL="457200" marR="0" lvl="0" indent="457200" algn="l" rtl="0">
              <a:lnSpc>
                <a:spcPct val="115000"/>
              </a:lnSpc>
              <a:spcBef>
                <a:spcPts val="0"/>
              </a:spcBef>
              <a:spcAft>
                <a:spcPts val="0"/>
              </a:spcAft>
              <a:buNone/>
            </a:pPr>
            <a:r>
              <a:rPr lang="en-US" sz="2400">
                <a:solidFill>
                  <a:schemeClr val="dk1"/>
                </a:solidFill>
              </a:rPr>
              <a:t>&gt; Budget and Financial Resources</a:t>
            </a:r>
            <a:endParaRPr sz="2400">
              <a:solidFill>
                <a:schemeClr val="dk1"/>
              </a:solidFill>
            </a:endParaRPr>
          </a:p>
          <a:p>
            <a:pPr marL="457200" marR="0" lvl="0" indent="0" algn="l" rtl="0">
              <a:lnSpc>
                <a:spcPct val="115000"/>
              </a:lnSpc>
              <a:spcBef>
                <a:spcPts val="1200"/>
              </a:spcBef>
              <a:spcAft>
                <a:spcPts val="120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607" name="Google Shape;607;p28"/>
          <p:cNvPicPr preferRelativeResize="0"/>
          <p:nvPr/>
        </p:nvPicPr>
        <p:blipFill>
          <a:blip r:embed="rId3">
            <a:alphaModFix/>
          </a:blip>
          <a:stretch>
            <a:fillRect/>
          </a:stretch>
        </p:blipFill>
        <p:spPr>
          <a:xfrm>
            <a:off x="9705075" y="2028400"/>
            <a:ext cx="2699350" cy="1267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7d5b20316d_1_1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14" name="Google Shape;614;g7d5b20316d_1_10"/>
          <p:cNvPicPr preferRelativeResize="0"/>
          <p:nvPr/>
        </p:nvPicPr>
        <p:blipFill rotWithShape="1">
          <a:blip r:embed="rId3">
            <a:alphaModFix/>
          </a:blip>
          <a:srcRect l="61492" t="19420" r="11119" b="14746"/>
          <a:stretch/>
        </p:blipFill>
        <p:spPr>
          <a:xfrm>
            <a:off x="1719800" y="402075"/>
            <a:ext cx="8737046" cy="5906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Celebrations</a:t>
            </a:r>
            <a:endParaRPr/>
          </a:p>
        </p:txBody>
      </p:sp>
      <p:pic>
        <p:nvPicPr>
          <p:cNvPr id="345" name="Google Shape;345;p3"/>
          <p:cNvPicPr preferRelativeResize="0"/>
          <p:nvPr/>
        </p:nvPicPr>
        <p:blipFill rotWithShape="1">
          <a:blip r:embed="rId3">
            <a:alphaModFix/>
          </a:blip>
          <a:srcRect b="8941"/>
          <a:stretch/>
        </p:blipFill>
        <p:spPr>
          <a:xfrm>
            <a:off x="9374525" y="3475850"/>
            <a:ext cx="2817475" cy="2767575"/>
          </a:xfrm>
          <a:prstGeom prst="rect">
            <a:avLst/>
          </a:prstGeom>
          <a:noFill/>
          <a:ln>
            <a:noFill/>
          </a:ln>
        </p:spPr>
      </p:pic>
      <p:sp>
        <p:nvSpPr>
          <p:cNvPr id="346" name="Google Shape;346;p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347" name="Google Shape;347;p3"/>
          <p:cNvSpPr txBox="1"/>
          <p:nvPr/>
        </p:nvSpPr>
        <p:spPr>
          <a:xfrm>
            <a:off x="548575" y="2292050"/>
            <a:ext cx="11155800" cy="3045900"/>
          </a:xfrm>
          <a:prstGeom prst="rect">
            <a:avLst/>
          </a:prstGeom>
          <a:noFill/>
          <a:ln>
            <a:noFill/>
          </a:ln>
        </p:spPr>
        <p:txBody>
          <a:bodyPr spcFirstLastPara="1" wrap="square" lIns="91425" tIns="91425" rIns="91425" bIns="91425" anchor="t" anchorCtr="0">
            <a:noAutofit/>
          </a:bodyPr>
          <a:lstStyle/>
          <a:p>
            <a:pPr marL="384048" lvl="1" indent="-22098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Thank you to everyone for completing the Google doc with updated Spring Diagnostic visits! SI Division will update portals in ISAM within the next 2 weeks.</a:t>
            </a:r>
            <a:endParaRPr sz="2400">
              <a:solidFill>
                <a:schemeClr val="dk1"/>
              </a:solidFill>
              <a:latin typeface="Calibri"/>
              <a:ea typeface="Calibri"/>
              <a:cs typeface="Calibri"/>
              <a:sym typeface="Calibri"/>
            </a:endParaRPr>
          </a:p>
          <a:p>
            <a:pPr marL="914400" lvl="0" indent="0" algn="l" rtl="0">
              <a:spcBef>
                <a:spcPts val="0"/>
              </a:spcBef>
              <a:spcAft>
                <a:spcPts val="0"/>
              </a:spcAft>
              <a:buNone/>
            </a:pPr>
            <a:endParaRPr sz="2400">
              <a:solidFill>
                <a:schemeClr val="dk1"/>
              </a:solidFill>
              <a:latin typeface="Calibri"/>
              <a:ea typeface="Calibri"/>
              <a:cs typeface="Calibri"/>
              <a:sym typeface="Calibri"/>
            </a:endParaRPr>
          </a:p>
          <a:p>
            <a:pPr marL="384048" lvl="1" indent="-220980" algn="l" rtl="0">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Our first DCSI Academy stakeholder feedback list has over 60 potential DCSIs! I appreciate your recommendations at the ESC SI Lead meeting and subsequent emails.</a:t>
            </a:r>
            <a:endParaRPr sz="2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7d5b20316d_1_23"/>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21" name="Google Shape;621;g7d5b20316d_1_23"/>
          <p:cNvPicPr preferRelativeResize="0"/>
          <p:nvPr/>
        </p:nvPicPr>
        <p:blipFill rotWithShape="1">
          <a:blip r:embed="rId3">
            <a:alphaModFix/>
          </a:blip>
          <a:srcRect l="61232" t="20843" r="12154" b="3582"/>
          <a:stretch/>
        </p:blipFill>
        <p:spPr>
          <a:xfrm>
            <a:off x="2717725" y="253875"/>
            <a:ext cx="7378176" cy="58926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d5b20316d_1_3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28" name="Google Shape;628;g7d5b20316d_1_30"/>
          <p:cNvPicPr preferRelativeResize="0"/>
          <p:nvPr/>
        </p:nvPicPr>
        <p:blipFill rotWithShape="1">
          <a:blip r:embed="rId3">
            <a:alphaModFix/>
          </a:blip>
          <a:srcRect l="5059" t="26878" r="68951" b="30571"/>
          <a:stretch/>
        </p:blipFill>
        <p:spPr>
          <a:xfrm>
            <a:off x="1164825" y="952725"/>
            <a:ext cx="10098854" cy="46503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7d5b20316d_1_5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35" name="Google Shape;635;g7d5b20316d_1_51"/>
          <p:cNvPicPr preferRelativeResize="0"/>
          <p:nvPr/>
        </p:nvPicPr>
        <p:blipFill rotWithShape="1">
          <a:blip r:embed="rId3">
            <a:alphaModFix/>
          </a:blip>
          <a:srcRect l="12112" t="18617" r="61810" b="9305"/>
          <a:stretch/>
        </p:blipFill>
        <p:spPr>
          <a:xfrm>
            <a:off x="2056575" y="75450"/>
            <a:ext cx="8078851" cy="6167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7d5b20316d_1_3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42" name="Google Shape;642;g7d5b20316d_1_37"/>
          <p:cNvPicPr preferRelativeResize="0"/>
          <p:nvPr/>
        </p:nvPicPr>
        <p:blipFill rotWithShape="1">
          <a:blip r:embed="rId3">
            <a:alphaModFix/>
          </a:blip>
          <a:srcRect l="11014" t="22521" r="60471" b="2929"/>
          <a:stretch/>
        </p:blipFill>
        <p:spPr>
          <a:xfrm>
            <a:off x="2013000" y="244625"/>
            <a:ext cx="7692374" cy="56562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7d5b20316d_1_4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pic>
        <p:nvPicPr>
          <p:cNvPr id="649" name="Google Shape;649;g7d5b20316d_1_44"/>
          <p:cNvPicPr preferRelativeResize="0"/>
          <p:nvPr/>
        </p:nvPicPr>
        <p:blipFill rotWithShape="1">
          <a:blip r:embed="rId3">
            <a:alphaModFix/>
          </a:blip>
          <a:srcRect l="11936" t="25924" r="61450" b="4852"/>
          <a:stretch/>
        </p:blipFill>
        <p:spPr>
          <a:xfrm>
            <a:off x="2041349" y="191100"/>
            <a:ext cx="8109293" cy="5932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2"/>
          <p:cNvSpPr txBox="1">
            <a:spLocks noGrp="1"/>
          </p:cNvSpPr>
          <p:nvPr>
            <p:ph type="title"/>
          </p:nvPr>
        </p:nvSpPr>
        <p:spPr>
          <a:xfrm>
            <a:off x="687699" y="729250"/>
            <a:ext cx="10412100" cy="640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rgbClr val="3F3F3F"/>
              </a:buClr>
              <a:buSzPts val="4000"/>
              <a:buFont typeface="Calibri"/>
              <a:buNone/>
            </a:pPr>
            <a:r>
              <a:rPr lang="en-US" sz="4800" b="0">
                <a:solidFill>
                  <a:srgbClr val="3F3F3F"/>
                </a:solidFill>
              </a:rPr>
              <a:t>Turnaround Plans- Next Steps</a:t>
            </a:r>
            <a:endParaRPr/>
          </a:p>
        </p:txBody>
      </p:sp>
      <p:sp>
        <p:nvSpPr>
          <p:cNvPr id="657" name="Google Shape;657;p32"/>
          <p:cNvSpPr txBox="1"/>
          <p:nvPr/>
        </p:nvSpPr>
        <p:spPr>
          <a:xfrm>
            <a:off x="214950" y="1369455"/>
            <a:ext cx="11762100" cy="556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January/</a:t>
            </a:r>
            <a:r>
              <a:rPr lang="en-US" sz="2300" b="1">
                <a:latin typeface="Calibri"/>
                <a:ea typeface="Calibri"/>
                <a:cs typeface="Calibri"/>
                <a:sym typeface="Calibri"/>
              </a:rPr>
              <a:t>February</a:t>
            </a:r>
            <a:r>
              <a:rPr lang="en-US" sz="2300" b="1" i="0" u="none" strike="noStrike" cap="none">
                <a:solidFill>
                  <a:srgbClr val="000000"/>
                </a:solidFill>
                <a:latin typeface="Calibri"/>
                <a:ea typeface="Calibri"/>
                <a:cs typeface="Calibri"/>
                <a:sym typeface="Calibri"/>
              </a:rPr>
              <a:t> </a:t>
            </a:r>
            <a:r>
              <a:rPr lang="en-US" sz="2300" b="0" i="0" u="none" strike="noStrike" cap="none">
                <a:solidFill>
                  <a:srgbClr val="000000"/>
                </a:solidFill>
                <a:latin typeface="Calibri"/>
                <a:ea typeface="Calibri"/>
                <a:cs typeface="Calibri"/>
                <a:sym typeface="Calibri"/>
              </a:rPr>
              <a:t>- Campus completes development of TAP using feedback from TEA </a:t>
            </a:r>
            <a:endParaRPr sz="2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Completed TAPs must be posted on district website for at least 30-days before the plan is submitted for Board approval*</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Calibri"/>
                <a:ea typeface="Calibri"/>
                <a:cs typeface="Calibri"/>
                <a:sym typeface="Calibri"/>
              </a:rPr>
              <a:t>Board must approve the TAP before </a:t>
            </a:r>
            <a:r>
              <a:rPr lang="en-US" sz="2300" b="1" i="0" u="none" strike="noStrike" cap="none">
                <a:solidFill>
                  <a:srgbClr val="000000"/>
                </a:solidFill>
                <a:latin typeface="Calibri"/>
                <a:ea typeface="Calibri"/>
                <a:cs typeface="Calibri"/>
                <a:sym typeface="Calibri"/>
              </a:rPr>
              <a:t>March 2nd</a:t>
            </a:r>
            <a:r>
              <a:rPr lang="en-US" sz="2300" b="0" i="0" u="none" strike="noStrike" cap="none">
                <a:solidFill>
                  <a:srgbClr val="000000"/>
                </a:solidFill>
                <a:latin typeface="Calibri"/>
                <a:ea typeface="Calibri"/>
                <a:cs typeface="Calibri"/>
                <a:sym typeface="Calibri"/>
              </a:rPr>
              <a:t> submission</a:t>
            </a: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Calibri"/>
                <a:ea typeface="Calibri"/>
                <a:cs typeface="Calibri"/>
                <a:sym typeface="Calibri"/>
              </a:rPr>
              <a:t>March 2nd </a:t>
            </a:r>
            <a:r>
              <a:rPr lang="en-US" sz="2300" b="0" i="0" u="none" strike="noStrike" cap="none">
                <a:solidFill>
                  <a:srgbClr val="000000"/>
                </a:solidFill>
                <a:latin typeface="Calibri"/>
                <a:ea typeface="Calibri"/>
                <a:cs typeface="Calibri"/>
                <a:sym typeface="Calibri"/>
              </a:rPr>
              <a:t>Completed TAP Submitted to TEA for approval</a:t>
            </a:r>
            <a:endParaRPr sz="2300" b="0" i="0" u="none" strike="noStrike" cap="none">
              <a:solidFill>
                <a:srgbClr val="000000"/>
              </a:solidFill>
              <a:latin typeface="Calibri"/>
              <a:ea typeface="Calibri"/>
              <a:cs typeface="Calibri"/>
              <a:sym typeface="Calibri"/>
            </a:endParaRPr>
          </a:p>
        </p:txBody>
      </p:sp>
      <p:sp>
        <p:nvSpPr>
          <p:cNvPr id="658" name="Google Shape;658;p3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5"/>
          <p:cNvSpPr txBox="1">
            <a:spLocks noGrp="1"/>
          </p:cNvSpPr>
          <p:nvPr>
            <p:ph type="title"/>
          </p:nvPr>
        </p:nvSpPr>
        <p:spPr>
          <a:xfrm>
            <a:off x="1167675" y="30635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Feedback from in-Person Meeting</a:t>
            </a:r>
            <a:endParaRPr/>
          </a:p>
        </p:txBody>
      </p:sp>
      <p:sp>
        <p:nvSpPr>
          <p:cNvPr id="665" name="Google Shape;665;p35"/>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666" name="Google Shape;666;p35"/>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667" name="Google Shape;667;p35"/>
          <p:cNvSpPr txBox="1"/>
          <p:nvPr/>
        </p:nvSpPr>
        <p:spPr>
          <a:xfrm>
            <a:off x="573000" y="2238250"/>
            <a:ext cx="10904700" cy="37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-Scheduling and sending notes works well</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-More evidence of structure /script that allows calls to stay focused and on time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-Collaborative yet urgent tone to calls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-Plans are internalized and strong questions are asked</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-Collaboration between SI Lead and Division of SI </a:t>
            </a:r>
            <a:endParaRPr>
              <a:latin typeface="Calibri"/>
              <a:ea typeface="Calibri"/>
              <a:cs typeface="Calibri"/>
              <a:sym typeface="Calibri"/>
            </a:endParaRPr>
          </a:p>
        </p:txBody>
      </p:sp>
      <p:pic>
        <p:nvPicPr>
          <p:cNvPr id="668" name="Google Shape;668;p35"/>
          <p:cNvPicPr preferRelativeResize="0"/>
          <p:nvPr/>
        </p:nvPicPr>
        <p:blipFill>
          <a:blip r:embed="rId3">
            <a:alphaModFix/>
          </a:blip>
          <a:stretch>
            <a:fillRect/>
          </a:stretch>
        </p:blipFill>
        <p:spPr>
          <a:xfrm>
            <a:off x="9332525" y="1956525"/>
            <a:ext cx="2495550" cy="1828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7d5b20316d_1_59"/>
          <p:cNvSpPr txBox="1">
            <a:spLocks noGrp="1"/>
          </p:cNvSpPr>
          <p:nvPr>
            <p:ph type="title"/>
          </p:nvPr>
        </p:nvSpPr>
        <p:spPr>
          <a:xfrm>
            <a:off x="1167675" y="30635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Feedback from in-Person Meeting</a:t>
            </a:r>
            <a:endParaRPr/>
          </a:p>
        </p:txBody>
      </p:sp>
      <p:sp>
        <p:nvSpPr>
          <p:cNvPr id="675" name="Google Shape;675;g7d5b20316d_1_5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676" name="Google Shape;676;g7d5b20316d_1_5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
        <p:nvSpPr>
          <p:cNvPr id="677" name="Google Shape;677;g7d5b20316d_1_59"/>
          <p:cNvSpPr txBox="1"/>
          <p:nvPr/>
        </p:nvSpPr>
        <p:spPr>
          <a:xfrm>
            <a:off x="573000" y="2238250"/>
            <a:ext cx="10904700" cy="379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-ESCs wanted to provide feedback on e-mail/call protocol for Progress #2 submission- email Jaime Cervantes/Nicole Seltman with input!</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-ESCs suggested including probing questions in emails for LEAs to consider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-ESCs suggested pre- or post- calls as part of our process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-ESCs wanted more probing questions to be asked during calls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-ESCs suggested a more intense dive into the data from Student Data Tab during calls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-ESCs mentioned the need for TEA to play more of a “heavy-hand” or “enforcer” role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-Ensure we are asking questions directly to DCSIs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-Reference ESF Diagnostic reports on calls</a:t>
            </a:r>
            <a:endParaRPr>
              <a:latin typeface="Calibri"/>
              <a:ea typeface="Calibri"/>
              <a:cs typeface="Calibri"/>
              <a:sym typeface="Calibri"/>
            </a:endParaRPr>
          </a:p>
        </p:txBody>
      </p:sp>
      <p:pic>
        <p:nvPicPr>
          <p:cNvPr id="678" name="Google Shape;678;g7d5b20316d_1_59"/>
          <p:cNvPicPr preferRelativeResize="0"/>
          <p:nvPr/>
        </p:nvPicPr>
        <p:blipFill>
          <a:blip r:embed="rId3">
            <a:alphaModFix/>
          </a:blip>
          <a:stretch>
            <a:fillRect/>
          </a:stretch>
        </p:blipFill>
        <p:spPr>
          <a:xfrm>
            <a:off x="8705063" y="3255388"/>
            <a:ext cx="2143125" cy="2143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6"/>
          <p:cNvSpPr txBox="1">
            <a:spLocks noGrp="1"/>
          </p:cNvSpPr>
          <p:nvPr>
            <p:ph type="title"/>
          </p:nvPr>
        </p:nvSpPr>
        <p:spPr>
          <a:xfrm>
            <a:off x="1053225" y="590400"/>
            <a:ext cx="115917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Intervention Submissions</a:t>
            </a:r>
            <a:endParaRPr/>
          </a:p>
          <a:p>
            <a:pPr marL="0" lvl="0" indent="0" algn="l" rtl="0">
              <a:lnSpc>
                <a:spcPct val="85000"/>
              </a:lnSpc>
              <a:spcBef>
                <a:spcPts val="0"/>
              </a:spcBef>
              <a:spcAft>
                <a:spcPts val="0"/>
              </a:spcAft>
              <a:buClr>
                <a:srgbClr val="3F3F3F"/>
              </a:buClr>
              <a:buSzPts val="4000"/>
              <a:buFont typeface="Calibri"/>
              <a:buNone/>
            </a:pPr>
            <a:r>
              <a:rPr lang="en-US"/>
              <a:t>                              </a:t>
            </a:r>
            <a:endParaRPr/>
          </a:p>
        </p:txBody>
      </p:sp>
      <p:sp>
        <p:nvSpPr>
          <p:cNvPr id="685" name="Google Shape;685;p36"/>
          <p:cNvSpPr txBox="1">
            <a:spLocks noGrp="1"/>
          </p:cNvSpPr>
          <p:nvPr>
            <p:ph type="body" idx="1"/>
          </p:nvPr>
        </p:nvSpPr>
        <p:spPr>
          <a:xfrm>
            <a:off x="942505" y="1867783"/>
            <a:ext cx="10058400" cy="4513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1000"/>
              </a:spcBef>
              <a:spcAft>
                <a:spcPts val="0"/>
              </a:spcAft>
              <a:buSzPts val="1800"/>
              <a:buNone/>
            </a:pPr>
            <a:r>
              <a:rPr lang="en-US" sz="2400" b="1">
                <a:solidFill>
                  <a:schemeClr val="dk1"/>
                </a:solidFill>
              </a:rPr>
              <a:t>Upcoming Submissions:</a:t>
            </a:r>
            <a:endParaRPr sz="1800">
              <a:solidFill>
                <a:schemeClr val="dk1"/>
              </a:solidFill>
            </a:endParaRPr>
          </a:p>
          <a:p>
            <a:pPr marL="91440" lvl="0" indent="-91440" algn="l" rtl="0">
              <a:lnSpc>
                <a:spcPct val="100000"/>
              </a:lnSpc>
              <a:spcBef>
                <a:spcPts val="1000"/>
              </a:spcBef>
              <a:spcAft>
                <a:spcPts val="0"/>
              </a:spcAft>
              <a:buClr>
                <a:schemeClr val="dk1"/>
              </a:buClr>
              <a:buSzPts val="2400"/>
              <a:buChar char="⮚"/>
            </a:pPr>
            <a:r>
              <a:rPr lang="en-US" sz="2400">
                <a:solidFill>
                  <a:schemeClr val="dk1"/>
                </a:solidFill>
              </a:rPr>
              <a:t>Progress #2 Submission is due February 28th</a:t>
            </a:r>
            <a:endParaRPr sz="2400">
              <a:solidFill>
                <a:schemeClr val="dk1"/>
              </a:solidFill>
            </a:endParaRPr>
          </a:p>
          <a:p>
            <a:pPr marL="91440" lvl="0" indent="-91440" algn="l" rtl="0">
              <a:lnSpc>
                <a:spcPct val="100000"/>
              </a:lnSpc>
              <a:spcBef>
                <a:spcPts val="1000"/>
              </a:spcBef>
              <a:spcAft>
                <a:spcPts val="0"/>
              </a:spcAft>
              <a:buClr>
                <a:schemeClr val="dk1"/>
              </a:buClr>
              <a:buSzPts val="2400"/>
              <a:buChar char="⮚"/>
            </a:pPr>
            <a:r>
              <a:rPr lang="en-US" sz="2400">
                <a:solidFill>
                  <a:schemeClr val="dk1"/>
                </a:solidFill>
              </a:rPr>
              <a:t>Mid-Year Funding Report is due March 13th  </a:t>
            </a:r>
            <a:endParaRPr sz="2400">
              <a:solidFill>
                <a:schemeClr val="dk1"/>
              </a:solidFill>
            </a:endParaRPr>
          </a:p>
          <a:p>
            <a:pPr marL="91440" lvl="0" indent="-91440" algn="l" rtl="0">
              <a:lnSpc>
                <a:spcPct val="90000"/>
              </a:lnSpc>
              <a:spcBef>
                <a:spcPts val="1000"/>
              </a:spcBef>
              <a:spcAft>
                <a:spcPts val="0"/>
              </a:spcAft>
              <a:buClr>
                <a:schemeClr val="dk1"/>
              </a:buClr>
              <a:buSzPts val="2400"/>
              <a:buChar char="⮚"/>
            </a:pPr>
            <a:r>
              <a:rPr lang="en-US" sz="2400">
                <a:solidFill>
                  <a:schemeClr val="dk1"/>
                </a:solidFill>
              </a:rPr>
              <a:t>Progress #3  Submission is due June 5th </a:t>
            </a:r>
            <a:endParaRPr sz="2400">
              <a:solidFill>
                <a:schemeClr val="dk1"/>
              </a:solidFill>
            </a:endParaRPr>
          </a:p>
        </p:txBody>
      </p:sp>
      <p:sp>
        <p:nvSpPr>
          <p:cNvPr id="686" name="Google Shape;686;p3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4000" b="0" i="0" u="none" strike="noStrike" cap="none">
              <a:solidFill>
                <a:srgbClr val="FFFFFF"/>
              </a:solidFill>
              <a:latin typeface="Calibri"/>
              <a:ea typeface="Calibri"/>
              <a:cs typeface="Calibri"/>
              <a:sym typeface="Calibri"/>
            </a:endParaRPr>
          </a:p>
        </p:txBody>
      </p:sp>
      <p:sp>
        <p:nvSpPr>
          <p:cNvPr id="687" name="Google Shape;687;p3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39"/>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4th year F correspondence</a:t>
            </a:r>
            <a:endParaRPr sz="7200"/>
          </a:p>
        </p:txBody>
      </p:sp>
      <p:sp>
        <p:nvSpPr>
          <p:cNvPr id="693" name="Google Shape;693;p39"/>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Garrett Black</a:t>
            </a:r>
            <a:endParaRPr/>
          </a:p>
          <a:p>
            <a:pPr marL="0" lvl="0" indent="0" algn="l" rtl="0">
              <a:lnSpc>
                <a:spcPct val="90000"/>
              </a:lnSpc>
              <a:spcBef>
                <a:spcPts val="0"/>
              </a:spcBef>
              <a:spcAft>
                <a:spcPts val="0"/>
              </a:spcAft>
              <a:buSzPts val="2400"/>
              <a:buNone/>
            </a:pPr>
            <a:r>
              <a:rPr lang="en-US"/>
              <a:t> </a:t>
            </a:r>
            <a:endParaRPr/>
          </a:p>
        </p:txBody>
      </p:sp>
      <p:sp>
        <p:nvSpPr>
          <p:cNvPr id="694" name="Google Shape;694;p3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Calendar</a:t>
            </a:r>
            <a:endParaRPr/>
          </a:p>
        </p:txBody>
      </p:sp>
      <p:sp>
        <p:nvSpPr>
          <p:cNvPr id="354" name="Google Shape;354;p4"/>
          <p:cNvSpPr txBox="1">
            <a:spLocks noGrp="1"/>
          </p:cNvSpPr>
          <p:nvPr>
            <p:ph type="body" idx="1"/>
          </p:nvPr>
        </p:nvSpPr>
        <p:spPr>
          <a:xfrm>
            <a:off x="1097275" y="4325099"/>
            <a:ext cx="10058400" cy="127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Nicole Seltman</a:t>
            </a:r>
            <a:endParaRPr/>
          </a:p>
        </p:txBody>
      </p:sp>
      <p:sp>
        <p:nvSpPr>
          <p:cNvPr id="355" name="Google Shape;355;p4"/>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strike="noStrike" cap="none">
                <a:solidFill>
                  <a:schemeClr val="lt1"/>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6d588d3ef8_1_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Turnaround Correspondence</a:t>
            </a:r>
            <a:endParaRPr/>
          </a:p>
        </p:txBody>
      </p:sp>
      <p:sp>
        <p:nvSpPr>
          <p:cNvPr id="702" name="Google Shape;702;g6d588d3ef8_1_7"/>
          <p:cNvSpPr txBox="1">
            <a:spLocks noGrp="1"/>
          </p:cNvSpPr>
          <p:nvPr>
            <p:ph type="body" idx="1"/>
          </p:nvPr>
        </p:nvSpPr>
        <p:spPr>
          <a:xfrm>
            <a:off x="1097275" y="1744575"/>
            <a:ext cx="10058400" cy="41814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4th year F campuses</a:t>
            </a:r>
            <a:endParaRPr sz="2400">
              <a:solidFill>
                <a:schemeClr val="dk1"/>
              </a:solidFill>
              <a:latin typeface="Arial"/>
              <a:ea typeface="Arial"/>
              <a:cs typeface="Arial"/>
              <a:sym typeface="Arial"/>
            </a:endParaRPr>
          </a:p>
          <a:p>
            <a:pPr marL="914400" lvl="1"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Formal correspondence from CMM summarizing potential sanctions</a:t>
            </a:r>
            <a:endParaRPr sz="2400">
              <a:solidFill>
                <a:schemeClr val="dk1"/>
              </a:solidFill>
              <a:latin typeface="Arial"/>
              <a:ea typeface="Arial"/>
              <a:cs typeface="Arial"/>
              <a:sym typeface="Arial"/>
            </a:endParaRPr>
          </a:p>
          <a:p>
            <a:pPr marL="914400" lvl="0" indent="0" algn="l" rtl="0">
              <a:lnSpc>
                <a:spcPct val="115000"/>
              </a:lnSpc>
              <a:spcBef>
                <a:spcPts val="0"/>
              </a:spcBef>
              <a:spcAft>
                <a:spcPts val="0"/>
              </a:spcAft>
              <a:buNone/>
            </a:pPr>
            <a:endParaRPr sz="2400">
              <a:solidFill>
                <a:schemeClr val="dk1"/>
              </a:solidFill>
              <a:latin typeface="Arial"/>
              <a:ea typeface="Arial"/>
              <a:cs typeface="Arial"/>
              <a:sym typeface="Arial"/>
            </a:endParaRPr>
          </a:p>
          <a:p>
            <a:pPr marL="0" lvl="0" indent="0" algn="l" rtl="0">
              <a:lnSpc>
                <a:spcPct val="115000"/>
              </a:lnSpc>
              <a:spcBef>
                <a:spcPts val="0"/>
              </a:spcBef>
              <a:spcAft>
                <a:spcPts val="0"/>
              </a:spcAft>
              <a:buNone/>
            </a:pPr>
            <a:r>
              <a:rPr lang="en-US" sz="2400" b="1">
                <a:solidFill>
                  <a:schemeClr val="dk1"/>
                </a:solidFill>
                <a:highlight>
                  <a:srgbClr val="FFFF00"/>
                </a:highlight>
                <a:latin typeface="Arial"/>
                <a:ea typeface="Arial"/>
                <a:cs typeface="Arial"/>
                <a:sym typeface="Arial"/>
              </a:rPr>
              <a:t>UPDATE</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Legal is still reviewing the correspondence. As soon as it has been approved by legal, our division will send out the letters.</a:t>
            </a:r>
            <a:endParaRPr sz="2400">
              <a:solidFill>
                <a:schemeClr val="dk1"/>
              </a:solidFill>
              <a:latin typeface="Arial"/>
              <a:ea typeface="Arial"/>
              <a:cs typeface="Arial"/>
              <a:sym typeface="Arial"/>
            </a:endParaRPr>
          </a:p>
          <a:p>
            <a:pPr marL="914400" lvl="1"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ESC executive directors and SI Leads will be CC’ed</a:t>
            </a:r>
            <a:endParaRPr sz="2400">
              <a:solidFill>
                <a:schemeClr val="dk1"/>
              </a:solidFill>
              <a:latin typeface="Arial"/>
              <a:ea typeface="Arial"/>
              <a:cs typeface="Arial"/>
              <a:sym typeface="Arial"/>
            </a:endParaRPr>
          </a:p>
          <a:p>
            <a:pPr marL="457200" lvl="0" indent="0" algn="l" rtl="0">
              <a:lnSpc>
                <a:spcPct val="115000"/>
              </a:lnSpc>
              <a:spcBef>
                <a:spcPts val="0"/>
              </a:spcBef>
              <a:spcAft>
                <a:spcPts val="0"/>
              </a:spcAft>
              <a:buSzPts val="1800"/>
              <a:buNone/>
            </a:pPr>
            <a:endParaRPr sz="2400">
              <a:solidFill>
                <a:schemeClr val="dk1"/>
              </a:solidFill>
              <a:latin typeface="Arial"/>
              <a:ea typeface="Arial"/>
              <a:cs typeface="Arial"/>
              <a:sym typeface="Arial"/>
            </a:endParaRPr>
          </a:p>
        </p:txBody>
      </p:sp>
      <p:sp>
        <p:nvSpPr>
          <p:cNvPr id="703" name="Google Shape;703;g6d588d3ef8_1_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6d38850b0e_0_1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Grants Updates</a:t>
            </a:r>
            <a:endParaRPr sz="7200"/>
          </a:p>
        </p:txBody>
      </p:sp>
      <p:sp>
        <p:nvSpPr>
          <p:cNvPr id="709" name="Google Shape;709;g6d38850b0e_0_1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 Garrett Black</a:t>
            </a:r>
            <a:endParaRPr/>
          </a:p>
          <a:p>
            <a:pPr marL="0" lvl="0" indent="0" algn="l" rtl="0">
              <a:lnSpc>
                <a:spcPct val="90000"/>
              </a:lnSpc>
              <a:spcBef>
                <a:spcPts val="0"/>
              </a:spcBef>
              <a:spcAft>
                <a:spcPts val="0"/>
              </a:spcAft>
              <a:buSzPts val="2400"/>
              <a:buNone/>
            </a:pPr>
            <a:r>
              <a:rPr lang="en-US"/>
              <a:t> </a:t>
            </a:r>
            <a:endParaRPr/>
          </a:p>
        </p:txBody>
      </p:sp>
      <p:sp>
        <p:nvSpPr>
          <p:cNvPr id="710" name="Google Shape;710;g6d38850b0e_0_1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6d38850b0e_0_1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Grant Updates</a:t>
            </a:r>
            <a:endParaRPr/>
          </a:p>
        </p:txBody>
      </p:sp>
      <p:sp>
        <p:nvSpPr>
          <p:cNvPr id="718" name="Google Shape;718;p40"/>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Point of contact for questions/needs from TEA</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Collect data (internal) required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grants-related updates to ESC SI team</a:t>
            </a:r>
            <a:endParaRPr sz="2400">
              <a:solidFill>
                <a:schemeClr val="dk1"/>
              </a:solidFill>
              <a:latin typeface="Arial"/>
              <a:ea typeface="Arial"/>
              <a:cs typeface="Arial"/>
              <a:sym typeface="Arial"/>
            </a:endParaRPr>
          </a:p>
        </p:txBody>
      </p:sp>
      <p:sp>
        <p:nvSpPr>
          <p:cNvPr id="719" name="Google Shape;719;p4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4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Comprehensive Funding Report</a:t>
            </a:r>
            <a:endParaRPr/>
          </a:p>
        </p:txBody>
      </p:sp>
      <p:sp>
        <p:nvSpPr>
          <p:cNvPr id="726" name="Google Shape;726;p4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42"/>
          <p:cNvSpPr txBox="1"/>
          <p:nvPr/>
        </p:nvSpPr>
        <p:spPr>
          <a:xfrm>
            <a:off x="0" y="2066275"/>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b="0" i="0" u="none" strike="noStrike" cap="none">
                <a:solidFill>
                  <a:srgbClr val="3F3F3F"/>
                </a:solidFill>
                <a:latin typeface="Arial"/>
                <a:ea typeface="Arial"/>
                <a:cs typeface="Arial"/>
                <a:sym typeface="Arial"/>
              </a:rPr>
              <a:t>Campus submission of Mid-year Funding Report on March 13</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rgbClr val="3F3F3F"/>
                </a:solidFill>
              </a:rPr>
              <a:t>Mid-year Funding Report and training will be on our website on February 7 or 10</a:t>
            </a:r>
            <a:endParaRPr sz="2400">
              <a:solidFill>
                <a:srgbClr val="3F3F3F"/>
              </a:solidFill>
            </a:endParaRPr>
          </a:p>
          <a:p>
            <a:pPr marL="914400" marR="0" lvl="0" indent="-381000" algn="l" rtl="0">
              <a:lnSpc>
                <a:spcPct val="90000"/>
              </a:lnSpc>
              <a:spcBef>
                <a:spcPts val="0"/>
              </a:spcBef>
              <a:spcAft>
                <a:spcPts val="0"/>
              </a:spcAft>
              <a:buClr>
                <a:srgbClr val="3F3F3F"/>
              </a:buClr>
              <a:buSzPts val="2400"/>
              <a:buChar char="●"/>
            </a:pPr>
            <a:r>
              <a:rPr lang="en-US" sz="2400">
                <a:solidFill>
                  <a:srgbClr val="3F3F3F"/>
                </a:solidFill>
              </a:rPr>
              <a:t>DCSIs will receive email notification</a:t>
            </a:r>
            <a:endParaRPr sz="2400">
              <a:solidFill>
                <a:srgbClr val="3F3F3F"/>
              </a:solidFil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r>
              <a:rPr lang="en-US" sz="2400" b="0" i="0" u="none" strike="noStrike" cap="none">
                <a:solidFill>
                  <a:schemeClr val="accent1"/>
                </a:solidFill>
                <a:latin typeface="Arial"/>
                <a:ea typeface="Arial"/>
                <a:cs typeface="Arial"/>
                <a:sym typeface="Arial"/>
              </a:rPr>
              <a:t>➢</a:t>
            </a:r>
            <a:r>
              <a:rPr lang="en-US" sz="2400">
                <a:solidFill>
                  <a:schemeClr val="accent1"/>
                </a:solidFill>
              </a:rPr>
              <a:t> </a:t>
            </a:r>
            <a:r>
              <a:rPr lang="en-US" sz="2400">
                <a:solidFill>
                  <a:srgbClr val="3F3F3F"/>
                </a:solidFill>
              </a:rPr>
              <a:t>Major change: </a:t>
            </a:r>
            <a:r>
              <a:rPr lang="en-US" sz="2400" b="1">
                <a:solidFill>
                  <a:srgbClr val="3F3F3F"/>
                </a:solidFill>
              </a:rPr>
              <a:t>1 report for the entire district</a:t>
            </a:r>
            <a:endParaRPr sz="2400" b="1">
              <a:solidFill>
                <a:srgbClr val="3F3F3F"/>
              </a:solidFill>
            </a:endParaRPr>
          </a:p>
          <a:p>
            <a:pPr marL="914400" marR="0" lvl="0" indent="-381000" algn="l" rtl="0">
              <a:lnSpc>
                <a:spcPct val="90000"/>
              </a:lnSpc>
              <a:spcBef>
                <a:spcPts val="0"/>
              </a:spcBef>
              <a:spcAft>
                <a:spcPts val="0"/>
              </a:spcAft>
              <a:buClr>
                <a:srgbClr val="3F3F3F"/>
              </a:buClr>
              <a:buSzPts val="2400"/>
              <a:buChar char="●"/>
            </a:pPr>
            <a:r>
              <a:rPr lang="en-US" sz="2400">
                <a:solidFill>
                  <a:srgbClr val="3F3F3F"/>
                </a:solidFill>
              </a:rPr>
              <a:t>District will submit the report for all Comprehensive campuses in ISAM</a:t>
            </a:r>
            <a:endParaRPr sz="2400">
              <a:solidFill>
                <a:srgbClr val="3F3F3F"/>
              </a:solidFill>
            </a:endParaRPr>
          </a:p>
        </p:txBody>
      </p:sp>
      <p:sp>
        <p:nvSpPr>
          <p:cNvPr id="728" name="Google Shape;728;p42"/>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7d5b20316d_20_0"/>
          <p:cNvSpPr txBox="1">
            <a:spLocks noGrp="1"/>
          </p:cNvSpPr>
          <p:nvPr>
            <p:ph type="title"/>
          </p:nvPr>
        </p:nvSpPr>
        <p:spPr>
          <a:xfrm>
            <a:off x="1755900" y="243950"/>
            <a:ext cx="9513000" cy="1002900"/>
          </a:xfrm>
          <a:prstGeom prst="rect">
            <a:avLst/>
          </a:prstGeom>
          <a:noFill/>
          <a:ln>
            <a:noFill/>
          </a:ln>
        </p:spPr>
        <p:txBody>
          <a:bodyPr spcFirstLastPara="1" wrap="square" lIns="105500" tIns="52725" rIns="105500" bIns="52725" anchor="ctr" anchorCtr="0">
            <a:noAutofit/>
          </a:bodyPr>
          <a:lstStyle/>
          <a:p>
            <a:pPr marL="0" lvl="0" indent="0" algn="l" rtl="0">
              <a:lnSpc>
                <a:spcPct val="90000"/>
              </a:lnSpc>
              <a:spcBef>
                <a:spcPts val="0"/>
              </a:spcBef>
              <a:spcAft>
                <a:spcPts val="0"/>
              </a:spcAft>
              <a:buSzPts val="3300"/>
              <a:buNone/>
            </a:pPr>
            <a:r>
              <a:rPr lang="en-US">
                <a:solidFill>
                  <a:srgbClr val="4472C4"/>
                </a:solidFill>
              </a:rPr>
              <a:t>Comprehensive Mid-year Funding Training</a:t>
            </a:r>
            <a:endParaRPr>
              <a:solidFill>
                <a:srgbClr val="4472C4"/>
              </a:solidFill>
            </a:endParaRPr>
          </a:p>
        </p:txBody>
      </p:sp>
      <p:sp>
        <p:nvSpPr>
          <p:cNvPr id="735" name="Google Shape;735;g7d5b20316d_20_0"/>
          <p:cNvSpPr txBox="1">
            <a:spLocks noGrp="1"/>
          </p:cNvSpPr>
          <p:nvPr>
            <p:ph type="body" idx="1"/>
          </p:nvPr>
        </p:nvSpPr>
        <p:spPr>
          <a:xfrm>
            <a:off x="562701" y="1508400"/>
            <a:ext cx="9772800" cy="4590000"/>
          </a:xfrm>
          <a:prstGeom prst="rect">
            <a:avLst/>
          </a:prstGeom>
          <a:noFill/>
          <a:ln>
            <a:noFill/>
          </a:ln>
        </p:spPr>
        <p:txBody>
          <a:bodyPr spcFirstLastPara="1" wrap="square" lIns="105500" tIns="52725" rIns="105500" bIns="52725" anchor="t" anchorCtr="0">
            <a:noAutofit/>
          </a:bodyPr>
          <a:lstStyle/>
          <a:p>
            <a:pPr marL="0" lvl="0" indent="0" algn="l" rtl="0">
              <a:lnSpc>
                <a:spcPct val="90000"/>
              </a:lnSpc>
              <a:spcBef>
                <a:spcPts val="900"/>
              </a:spcBef>
              <a:spcAft>
                <a:spcPts val="0"/>
              </a:spcAft>
              <a:buSzPts val="2700"/>
              <a:buNone/>
            </a:pPr>
            <a:r>
              <a:rPr lang="en-US"/>
              <a:t>Let’s walk through the training!</a:t>
            </a:r>
            <a:endParaRPr/>
          </a:p>
          <a:p>
            <a:pPr marL="0" lvl="0" indent="0" algn="l" rtl="0">
              <a:lnSpc>
                <a:spcPct val="90000"/>
              </a:lnSpc>
              <a:spcBef>
                <a:spcPts val="900"/>
              </a:spcBef>
              <a:spcAft>
                <a:spcPts val="0"/>
              </a:spcAft>
              <a:buSzPts val="2700"/>
              <a:buNone/>
            </a:pPr>
            <a:endParaRPr/>
          </a:p>
          <a:p>
            <a:pPr marL="457200" lvl="0" indent="-400050" algn="l" rtl="0">
              <a:lnSpc>
                <a:spcPct val="90000"/>
              </a:lnSpc>
              <a:spcBef>
                <a:spcPts val="900"/>
              </a:spcBef>
              <a:spcAft>
                <a:spcPts val="0"/>
              </a:spcAft>
              <a:buSzPts val="2700"/>
              <a:buChar char="●"/>
            </a:pPr>
            <a:r>
              <a:rPr lang="en-US"/>
              <a:t>ESCs: Open the 2020 Mid-year Funding Report Excel workbook to follow along with the training.</a:t>
            </a:r>
            <a:endParaRPr/>
          </a:p>
          <a:p>
            <a:pPr marL="457200" lvl="0" indent="0" algn="l" rtl="0">
              <a:lnSpc>
                <a:spcPct val="100000"/>
              </a:lnSpc>
              <a:spcBef>
                <a:spcPts val="0"/>
              </a:spcBef>
              <a:spcAft>
                <a:spcPts val="0"/>
              </a:spcAft>
              <a:buNone/>
            </a:pPr>
            <a:endParaRPr/>
          </a:p>
          <a:p>
            <a:pPr marL="57150" lvl="0" indent="0" algn="l" rtl="0">
              <a:lnSpc>
                <a:spcPct val="100000"/>
              </a:lnSpc>
              <a:spcBef>
                <a:spcPts val="0"/>
              </a:spcBef>
              <a:spcAft>
                <a:spcPts val="0"/>
              </a:spcAft>
              <a:buSzPts val="2700"/>
              <a:buNone/>
            </a:pPr>
            <a:endParaRPr/>
          </a:p>
          <a:p>
            <a:pPr marL="457200" lvl="0" indent="-228600" algn="l" rtl="0">
              <a:lnSpc>
                <a:spcPct val="90000"/>
              </a:lnSpc>
              <a:spcBef>
                <a:spcPts val="0"/>
              </a:spcBef>
              <a:spcAft>
                <a:spcPts val="0"/>
              </a:spcAft>
              <a:buSzPts val="27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g6d38850b0e_0_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Grant Funding Update</a:t>
            </a:r>
            <a:endParaRPr/>
          </a:p>
        </p:txBody>
      </p:sp>
      <p:sp>
        <p:nvSpPr>
          <p:cNvPr id="742" name="Google Shape;742;g6d38850b0e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6d38850b0e_0_0"/>
          <p:cNvSpPr txBox="1"/>
          <p:nvPr/>
        </p:nvSpPr>
        <p:spPr>
          <a:xfrm>
            <a:off x="0" y="1884550"/>
            <a:ext cx="12006300" cy="422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b="0" i="0" u="none" strike="noStrike" cap="none">
                <a:solidFill>
                  <a:srgbClr val="3F3F3F"/>
                </a:solidFill>
                <a:latin typeface="Arial"/>
                <a:ea typeface="Arial"/>
                <a:cs typeface="Arial"/>
                <a:sym typeface="Arial"/>
              </a:rPr>
              <a:t>Reminder to draw down funds for your respective ESC grants.</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3F3F3F"/>
                </a:solidFill>
                <a:latin typeface="Arial"/>
                <a:ea typeface="Arial"/>
                <a:cs typeface="Arial"/>
                <a:sym typeface="Arial"/>
              </a:rPr>
              <a:t>	As of </a:t>
            </a:r>
            <a:r>
              <a:rPr lang="en-US" sz="2400">
                <a:solidFill>
                  <a:srgbClr val="3F3F3F"/>
                </a:solidFill>
              </a:rPr>
              <a:t>February 3</a:t>
            </a:r>
            <a:r>
              <a:rPr lang="en-US" sz="2400" b="0" i="0" u="none" strike="noStrike" cap="none">
                <a:solidFill>
                  <a:srgbClr val="3F3F3F"/>
                </a:solidFill>
                <a:latin typeface="Arial"/>
                <a:ea typeface="Arial"/>
                <a:cs typeface="Arial"/>
                <a:sym typeface="Arial"/>
              </a:rPr>
              <a:t>:</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200" b="0" i="0" u="none" strike="noStrike" cap="none">
              <a:solidFill>
                <a:srgbClr val="3F3F3F"/>
              </a:solidFill>
              <a:latin typeface="Arial"/>
              <a:ea typeface="Arial"/>
              <a:cs typeface="Arial"/>
              <a:sym typeface="Arial"/>
            </a:endParaRPr>
          </a:p>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ESC Comprehensive Cycle 1 - $6,</a:t>
            </a:r>
            <a:r>
              <a:rPr lang="en-US" sz="2400"/>
              <a:t>66</a:t>
            </a:r>
            <a:r>
              <a:rPr lang="en-US" sz="2400" b="0" i="0" u="none" strike="noStrike" cap="none">
                <a:solidFill>
                  <a:srgbClr val="000000"/>
                </a:solidFill>
                <a:latin typeface="Arial"/>
                <a:ea typeface="Arial"/>
                <a:cs typeface="Arial"/>
                <a:sym typeface="Arial"/>
              </a:rPr>
              <a:t>3,</a:t>
            </a:r>
            <a:r>
              <a:rPr lang="en-US" sz="2400"/>
              <a:t>459</a:t>
            </a:r>
            <a:r>
              <a:rPr lang="en-US" sz="2400" b="0" i="0" u="none" strike="noStrike" cap="none">
                <a:solidFill>
                  <a:srgbClr val="000000"/>
                </a:solidFill>
                <a:latin typeface="Arial"/>
                <a:ea typeface="Arial"/>
                <a:cs typeface="Arial"/>
                <a:sym typeface="Arial"/>
              </a:rPr>
              <a:t> out of $8,702,000 (2</a:t>
            </a:r>
            <a:r>
              <a:rPr lang="en-US" sz="2400"/>
              <a:t>3</a:t>
            </a:r>
            <a:r>
              <a:rPr lang="en-US" sz="2400" b="0" i="0" u="none" strike="noStrike" cap="none">
                <a:solidFill>
                  <a:srgbClr val="000000"/>
                </a:solidFill>
                <a:latin typeface="Arial"/>
                <a:ea typeface="Arial"/>
                <a:cs typeface="Arial"/>
                <a:sym typeface="Arial"/>
              </a:rPr>
              <a:t>.</a:t>
            </a:r>
            <a:r>
              <a:rPr lang="en-US" sz="2400"/>
              <a:t>43</a:t>
            </a:r>
            <a:r>
              <a:rPr lang="en-US" sz="2400" b="0" i="0" u="none" strike="noStrike" cap="none">
                <a:solidFill>
                  <a:srgbClr val="000000"/>
                </a:solidFill>
                <a:latin typeface="Arial"/>
                <a:ea typeface="Arial"/>
                <a:cs typeface="Arial"/>
                <a:sym typeface="Arial"/>
              </a:rPr>
              <a:t>% remaining)</a:t>
            </a:r>
            <a:endParaRPr sz="2400" b="0" i="0" u="none" strike="noStrike" cap="none">
              <a:solidFill>
                <a:srgbClr val="000000"/>
              </a:solidFill>
              <a:latin typeface="Arial"/>
              <a:ea typeface="Arial"/>
              <a:cs typeface="Arial"/>
              <a:sym typeface="Arial"/>
            </a:endParaRPr>
          </a:p>
          <a:p>
            <a:pPr marL="91440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ESC Comprehensive Cycle 2 - $</a:t>
            </a:r>
            <a:r>
              <a:rPr lang="en-US" sz="2400"/>
              <a:t>1,183,652</a:t>
            </a:r>
            <a:r>
              <a:rPr lang="en-US" sz="2400" b="0" i="0" u="none" strike="noStrike" cap="none">
                <a:solidFill>
                  <a:srgbClr val="000000"/>
                </a:solidFill>
                <a:latin typeface="Arial"/>
                <a:ea typeface="Arial"/>
                <a:cs typeface="Arial"/>
                <a:sym typeface="Arial"/>
              </a:rPr>
              <a:t> out of $8,960,000 (</a:t>
            </a:r>
            <a:r>
              <a:rPr lang="en-US" sz="2400"/>
              <a:t>87.79</a:t>
            </a:r>
            <a:r>
              <a:rPr lang="en-US" sz="2400" b="0" i="0" u="none" strike="noStrike" cap="none">
                <a:solidFill>
                  <a:srgbClr val="000000"/>
                </a:solidFill>
                <a:latin typeface="Arial"/>
                <a:ea typeface="Arial"/>
                <a:cs typeface="Arial"/>
                <a:sym typeface="Arial"/>
              </a:rPr>
              <a:t>% remaining)</a:t>
            </a:r>
            <a:endParaRPr sz="2400" b="0" i="0" u="none" strike="noStrike" cap="none">
              <a:solidFill>
                <a:srgbClr val="000000"/>
              </a:solidFill>
              <a:latin typeface="Arial"/>
              <a:ea typeface="Arial"/>
              <a:cs typeface="Arial"/>
              <a:sym typeface="Arial"/>
            </a:endParaRPr>
          </a:p>
          <a:p>
            <a:pPr marL="91440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ESC School Improvement Facilitation - $</a:t>
            </a:r>
            <a:r>
              <a:rPr lang="en-US" sz="2400"/>
              <a:t>2,200,056</a:t>
            </a:r>
            <a:r>
              <a:rPr lang="en-US" sz="2400" b="0" i="0" u="none" strike="noStrike" cap="none">
                <a:solidFill>
                  <a:srgbClr val="000000"/>
                </a:solidFill>
                <a:latin typeface="Arial"/>
                <a:ea typeface="Arial"/>
                <a:cs typeface="Arial"/>
                <a:sym typeface="Arial"/>
              </a:rPr>
              <a:t> out of $4,550,000 (</a:t>
            </a:r>
            <a:r>
              <a:rPr lang="en-US" sz="2400"/>
              <a:t>51.65</a:t>
            </a:r>
            <a:r>
              <a:rPr lang="en-US" sz="2400" b="0" i="0" u="none" strike="noStrike" cap="none">
                <a:solidFill>
                  <a:srgbClr val="000000"/>
                </a:solidFill>
                <a:latin typeface="Arial"/>
                <a:ea typeface="Arial"/>
                <a:cs typeface="Arial"/>
                <a:sym typeface="Arial"/>
              </a:rPr>
              <a:t>% remaining) </a:t>
            </a:r>
            <a:endParaRPr sz="2400" b="0" i="0" u="none" strike="noStrike" cap="none">
              <a:solidFill>
                <a:srgbClr val="000000"/>
              </a:solidFill>
              <a:latin typeface="Arial"/>
              <a:ea typeface="Arial"/>
              <a:cs typeface="Arial"/>
              <a:sym typeface="Arial"/>
            </a:endParaRPr>
          </a:p>
        </p:txBody>
      </p:sp>
      <p:sp>
        <p:nvSpPr>
          <p:cNvPr id="744" name="Google Shape;744;g6d38850b0e_0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7d5b20316d_20_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Grant Performance Metrics</a:t>
            </a:r>
            <a:endParaRPr/>
          </a:p>
        </p:txBody>
      </p:sp>
      <p:sp>
        <p:nvSpPr>
          <p:cNvPr id="751" name="Google Shape;751;g7d5b20316d_20_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g7d5b20316d_20_7"/>
          <p:cNvSpPr txBox="1"/>
          <p:nvPr/>
        </p:nvSpPr>
        <p:spPr>
          <a:xfrm>
            <a:off x="0" y="1884550"/>
            <a:ext cx="12006300" cy="4229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a:solidFill>
                  <a:schemeClr val="dk1"/>
                </a:solidFill>
              </a:rPr>
              <a:t>From the program guidelines:</a:t>
            </a:r>
            <a:endParaRPr sz="2400">
              <a:solidFill>
                <a:schemeClr val="dk1"/>
              </a:solidFill>
            </a:endParaRPr>
          </a:p>
          <a:p>
            <a:pPr marL="0" marR="0" lvl="0" indent="0" algn="l" rtl="0">
              <a:lnSpc>
                <a:spcPct val="90000"/>
              </a:lnSpc>
              <a:spcBef>
                <a:spcPts val="0"/>
              </a:spcBef>
              <a:spcAft>
                <a:spcPts val="0"/>
              </a:spcAft>
              <a:buClr>
                <a:srgbClr val="000000"/>
              </a:buClr>
              <a:buSzPts val="2400"/>
              <a:buFont typeface="Arial"/>
              <a:buNone/>
            </a:pPr>
            <a:r>
              <a:rPr lang="en-US" sz="2400">
                <a:solidFill>
                  <a:schemeClr val="dk1"/>
                </a:solidFill>
              </a:rPr>
              <a:t>The applicant agrees to collect data and report on the following mandatory performance measures, as requested:</a:t>
            </a:r>
            <a:endParaRPr sz="24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200" b="0" i="0" u="none" strike="noStrike" cap="none">
              <a:solidFill>
                <a:srgbClr val="3F3F3F"/>
              </a:solidFill>
              <a:latin typeface="Arial"/>
              <a:ea typeface="Arial"/>
              <a:cs typeface="Arial"/>
              <a:sym typeface="Arial"/>
            </a:endParaRPr>
          </a:p>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ESC Comprehensive Cycle </a:t>
            </a:r>
            <a:r>
              <a:rPr lang="en-US" sz="2400"/>
              <a:t>1</a:t>
            </a:r>
            <a:endParaRPr sz="2400"/>
          </a:p>
          <a:p>
            <a:pPr marL="1371600" lvl="2" indent="-381000" algn="l" rtl="0">
              <a:lnSpc>
                <a:spcPct val="115000"/>
              </a:lnSpc>
              <a:spcBef>
                <a:spcPts val="0"/>
              </a:spcBef>
              <a:spcAft>
                <a:spcPts val="0"/>
              </a:spcAft>
              <a:buSzPts val="2400"/>
              <a:buChar char="■"/>
            </a:pPr>
            <a:r>
              <a:rPr lang="en-US" sz="2400"/>
              <a:t>Comprehensive school participation in ESC activities offered under the Comprehensive School Support Activity Plan Major activities delivered during the reporting period.</a:t>
            </a:r>
            <a:endParaRPr sz="2400"/>
          </a:p>
          <a:p>
            <a:pPr marL="1371600" lvl="2" indent="-381000" algn="l" rtl="0">
              <a:lnSpc>
                <a:spcPct val="115000"/>
              </a:lnSpc>
              <a:spcBef>
                <a:spcPts val="0"/>
              </a:spcBef>
              <a:spcAft>
                <a:spcPts val="0"/>
              </a:spcAft>
              <a:buSzPts val="2400"/>
              <a:buChar char="■"/>
            </a:pPr>
            <a:r>
              <a:rPr lang="en-US" sz="2400"/>
              <a:t>Documentation on the progress monitoring and performance of Comprehensive schools.</a:t>
            </a:r>
            <a:endParaRPr sz="2400" b="0" i="0" u="none" strike="noStrike" cap="none">
              <a:solidFill>
                <a:srgbClr val="000000"/>
              </a:solidFill>
              <a:latin typeface="Arial"/>
              <a:ea typeface="Arial"/>
              <a:cs typeface="Arial"/>
              <a:sym typeface="Arial"/>
            </a:endParaRPr>
          </a:p>
        </p:txBody>
      </p:sp>
      <p:sp>
        <p:nvSpPr>
          <p:cNvPr id="753" name="Google Shape;753;g7d5b20316d_20_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7d5b20316d_20_1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Grant Performance Metrics</a:t>
            </a:r>
            <a:endParaRPr/>
          </a:p>
        </p:txBody>
      </p:sp>
      <p:sp>
        <p:nvSpPr>
          <p:cNvPr id="760" name="Google Shape;760;g7d5b20316d_20_1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g7d5b20316d_20_17"/>
          <p:cNvSpPr txBox="1"/>
          <p:nvPr/>
        </p:nvSpPr>
        <p:spPr>
          <a:xfrm>
            <a:off x="0" y="1884550"/>
            <a:ext cx="12006300" cy="4229400"/>
          </a:xfrm>
          <a:prstGeom prst="rect">
            <a:avLst/>
          </a:prstGeom>
          <a:noFill/>
          <a:ln>
            <a:noFill/>
          </a:ln>
        </p:spPr>
        <p:txBody>
          <a:bodyPr spcFirstLastPara="1" wrap="square" lIns="91425" tIns="91425" rIns="91425" bIns="91425" anchor="t" anchorCtr="0">
            <a:noAutofit/>
          </a:bodyPr>
          <a:lstStyle/>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ESC Comprehensive Cycle </a:t>
            </a:r>
            <a:r>
              <a:rPr lang="en-US" sz="2400"/>
              <a:t>2</a:t>
            </a:r>
            <a:endParaRPr sz="2400"/>
          </a:p>
          <a:p>
            <a:pPr marL="1371600" lvl="2" indent="-355600" algn="l" rtl="0">
              <a:lnSpc>
                <a:spcPct val="115000"/>
              </a:lnSpc>
              <a:spcBef>
                <a:spcPts val="0"/>
              </a:spcBef>
              <a:spcAft>
                <a:spcPts val="0"/>
              </a:spcAft>
              <a:buSzPts val="2000"/>
              <a:buChar char="■"/>
            </a:pPr>
            <a:r>
              <a:rPr lang="en-US" sz="2000"/>
              <a:t>Comprehensive school participation in ESC activities offered under the Comprehensive School Support Activity Plan Major activities delivered during the reporting period.</a:t>
            </a:r>
            <a:endParaRPr sz="2000"/>
          </a:p>
          <a:p>
            <a:pPr marL="1371600" lvl="2" indent="-355600" algn="l" rtl="0">
              <a:lnSpc>
                <a:spcPct val="115000"/>
              </a:lnSpc>
              <a:spcBef>
                <a:spcPts val="0"/>
              </a:spcBef>
              <a:spcAft>
                <a:spcPts val="0"/>
              </a:spcAft>
              <a:buSzPts val="2000"/>
              <a:buChar char="■"/>
            </a:pPr>
            <a:r>
              <a:rPr lang="en-US" sz="2000"/>
              <a:t>Delivery of all required trainings for LEAs that have Comprehensive campuses.</a:t>
            </a:r>
            <a:endParaRPr sz="2000"/>
          </a:p>
          <a:p>
            <a:pPr marL="1371600" lvl="2" indent="-355600" algn="l" rtl="0">
              <a:lnSpc>
                <a:spcPct val="115000"/>
              </a:lnSpc>
              <a:spcBef>
                <a:spcPts val="0"/>
              </a:spcBef>
              <a:spcAft>
                <a:spcPts val="0"/>
              </a:spcAft>
              <a:buSzPts val="2000"/>
              <a:buChar char="■"/>
            </a:pPr>
            <a:r>
              <a:rPr lang="en-US" sz="2000"/>
              <a:t>Progress monitoring of training implementation at the campus and district level.</a:t>
            </a:r>
            <a:endParaRPr sz="2000"/>
          </a:p>
          <a:p>
            <a:pPr marL="1371600" lvl="2" indent="-355600" algn="l" rtl="0">
              <a:lnSpc>
                <a:spcPct val="115000"/>
              </a:lnSpc>
              <a:spcBef>
                <a:spcPts val="0"/>
              </a:spcBef>
              <a:spcAft>
                <a:spcPts val="0"/>
              </a:spcAft>
              <a:buSzPts val="2000"/>
              <a:buChar char="■"/>
            </a:pPr>
            <a:r>
              <a:rPr lang="en-US" sz="2000"/>
              <a:t>Number of ESF Diagnostics completed and reports submitted during the fall and spring diagnostic windows.</a:t>
            </a:r>
            <a:endParaRPr sz="2000"/>
          </a:p>
          <a:p>
            <a:pPr marL="1371600" lvl="2" indent="-355600" algn="l" rtl="0">
              <a:lnSpc>
                <a:spcPct val="115000"/>
              </a:lnSpc>
              <a:spcBef>
                <a:spcPts val="0"/>
              </a:spcBef>
              <a:spcAft>
                <a:spcPts val="0"/>
              </a:spcAft>
              <a:buSzPts val="2000"/>
              <a:buChar char="■"/>
            </a:pPr>
            <a:r>
              <a:rPr lang="en-US" sz="2000"/>
              <a:t>Alignment of capacity building, trainings, and professional development to the Effective Schools Framework including collection of evidence of impact.</a:t>
            </a:r>
            <a:endParaRPr sz="2000"/>
          </a:p>
          <a:p>
            <a:pPr marL="1371600" lvl="2" indent="-355600" algn="l" rtl="0">
              <a:lnSpc>
                <a:spcPct val="115000"/>
              </a:lnSpc>
              <a:spcBef>
                <a:spcPts val="0"/>
              </a:spcBef>
              <a:spcAft>
                <a:spcPts val="0"/>
              </a:spcAft>
              <a:buSzPts val="2000"/>
              <a:buChar char="■"/>
            </a:pPr>
            <a:r>
              <a:rPr lang="en-US" sz="2000"/>
              <a:t>Quality and timeliness of Targeted Improvement Plans submitted to the School Improvement Division at the Texas Education Agency.</a:t>
            </a:r>
            <a:endParaRPr sz="2000" b="0" i="0" u="none" strike="noStrike" cap="none">
              <a:solidFill>
                <a:srgbClr val="000000"/>
              </a:solidFill>
              <a:latin typeface="Arial"/>
              <a:ea typeface="Arial"/>
              <a:cs typeface="Arial"/>
              <a:sym typeface="Arial"/>
            </a:endParaRPr>
          </a:p>
        </p:txBody>
      </p:sp>
      <p:sp>
        <p:nvSpPr>
          <p:cNvPr id="762" name="Google Shape;762;g7d5b20316d_20_1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7d5b20316d_20_3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Grant Performance Metrics</a:t>
            </a:r>
            <a:endParaRPr/>
          </a:p>
        </p:txBody>
      </p:sp>
      <p:sp>
        <p:nvSpPr>
          <p:cNvPr id="769" name="Google Shape;769;g7d5b20316d_20_3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g7d5b20316d_20_31"/>
          <p:cNvSpPr txBox="1"/>
          <p:nvPr/>
        </p:nvSpPr>
        <p:spPr>
          <a:xfrm>
            <a:off x="0" y="1884550"/>
            <a:ext cx="12006300" cy="4229400"/>
          </a:xfrm>
          <a:prstGeom prst="rect">
            <a:avLst/>
          </a:prstGeom>
          <a:noFill/>
          <a:ln>
            <a:noFill/>
          </a:ln>
        </p:spPr>
        <p:txBody>
          <a:bodyPr spcFirstLastPara="1" wrap="square" lIns="91425" tIns="91425" rIns="91425" bIns="91425" anchor="t" anchorCtr="0">
            <a:noAutofit/>
          </a:bodyPr>
          <a:lstStyle/>
          <a:p>
            <a:pPr marL="914400" marR="0" lvl="0" indent="-381000" algn="l" rtl="0">
              <a:lnSpc>
                <a:spcPct val="90000"/>
              </a:lnSpc>
              <a:spcBef>
                <a:spcPts val="0"/>
              </a:spcBef>
              <a:spcAft>
                <a:spcPts val="0"/>
              </a:spcAft>
              <a:buClr>
                <a:srgbClr val="000000"/>
              </a:buClr>
              <a:buSzPts val="2400"/>
              <a:buFont typeface="Arial"/>
              <a:buChar char="●"/>
            </a:pPr>
            <a:r>
              <a:rPr lang="en-US" sz="2400"/>
              <a:t>School Improvement Facilitation Grant</a:t>
            </a:r>
            <a:endParaRPr sz="2400"/>
          </a:p>
          <a:p>
            <a:pPr marL="1371600" lvl="2" indent="-330200" algn="l" rtl="0">
              <a:lnSpc>
                <a:spcPct val="115000"/>
              </a:lnSpc>
              <a:spcBef>
                <a:spcPts val="0"/>
              </a:spcBef>
              <a:spcAft>
                <a:spcPts val="0"/>
              </a:spcAft>
              <a:buSzPts val="1600"/>
              <a:buChar char="■"/>
            </a:pPr>
            <a:r>
              <a:rPr lang="en-US" sz="1600"/>
              <a:t>Quality and timeliness of Turnaround Plans submitted to the Texas Education Agency to include the percentage of plans approved</a:t>
            </a:r>
            <a:endParaRPr sz="1600"/>
          </a:p>
          <a:p>
            <a:pPr marL="1371600" lvl="2" indent="-330200" algn="l" rtl="0">
              <a:lnSpc>
                <a:spcPct val="115000"/>
              </a:lnSpc>
              <a:spcBef>
                <a:spcPts val="0"/>
              </a:spcBef>
              <a:spcAft>
                <a:spcPts val="0"/>
              </a:spcAft>
              <a:buSzPts val="1600"/>
              <a:buChar char="■"/>
            </a:pPr>
            <a:r>
              <a:rPr lang="en-US" sz="1600"/>
              <a:t>Number of federally identified campuses that choose ESC capacity building services and professional development services</a:t>
            </a:r>
            <a:endParaRPr sz="1600"/>
          </a:p>
          <a:p>
            <a:pPr marL="1371600" lvl="2" indent="-330200" algn="l" rtl="0">
              <a:lnSpc>
                <a:spcPct val="115000"/>
              </a:lnSpc>
              <a:spcBef>
                <a:spcPts val="0"/>
              </a:spcBef>
              <a:spcAft>
                <a:spcPts val="0"/>
              </a:spcAft>
              <a:buSzPts val="1600"/>
              <a:buChar char="■"/>
            </a:pPr>
            <a:r>
              <a:rPr lang="en-US" sz="1600"/>
              <a:t>Quality and timeliness of Targeted Improvement Plans submitted to the School Improvement Division at the Texas Education Agency, including alignment to metrics, Alignment of Targeted Improvement Plans, and Turnaround Plans to the Effective Schools Framework Self-Assessment and Shared Diagnostic findings</a:t>
            </a:r>
            <a:endParaRPr sz="1600"/>
          </a:p>
          <a:p>
            <a:pPr marL="1371600" lvl="2" indent="-330200" algn="l" rtl="0">
              <a:lnSpc>
                <a:spcPct val="115000"/>
              </a:lnSpc>
              <a:spcBef>
                <a:spcPts val="0"/>
              </a:spcBef>
              <a:spcAft>
                <a:spcPts val="0"/>
              </a:spcAft>
              <a:buSzPts val="1600"/>
              <a:buChar char="■"/>
            </a:pPr>
            <a:r>
              <a:rPr lang="en-US" sz="1600"/>
              <a:t>Adherence by ESC-supported LEAs to submission and intervention timelines shared by the Texas Education Agency Survey results to measure LEA satisfaction with ESC support throughout the school year including plan development, professional development, and capacity building</a:t>
            </a:r>
            <a:endParaRPr sz="1600"/>
          </a:p>
          <a:p>
            <a:pPr marL="1371600" lvl="2" indent="-330200" algn="l" rtl="0">
              <a:lnSpc>
                <a:spcPct val="115000"/>
              </a:lnSpc>
              <a:spcBef>
                <a:spcPts val="0"/>
              </a:spcBef>
              <a:spcAft>
                <a:spcPts val="0"/>
              </a:spcAft>
              <a:buSzPts val="1600"/>
              <a:buChar char="■"/>
            </a:pPr>
            <a:r>
              <a:rPr lang="en-US" sz="1600"/>
              <a:t>Documentation of the progress monitoring and support provided to Comprehensive campuses or campuses that have been identified for improvement in the Closing the Gaps Domain.</a:t>
            </a:r>
            <a:endParaRPr sz="1600"/>
          </a:p>
          <a:p>
            <a:pPr marL="1371600" lvl="0" indent="0" algn="l" rtl="0">
              <a:lnSpc>
                <a:spcPct val="115000"/>
              </a:lnSpc>
              <a:spcBef>
                <a:spcPts val="1200"/>
              </a:spcBef>
              <a:spcAft>
                <a:spcPts val="1200"/>
              </a:spcAft>
              <a:buNone/>
            </a:pPr>
            <a:endParaRPr sz="2000"/>
          </a:p>
        </p:txBody>
      </p:sp>
      <p:sp>
        <p:nvSpPr>
          <p:cNvPr id="771" name="Google Shape;771;g7d5b20316d_20_3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g6d38850b0e_0_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Grant Funding Update</a:t>
            </a:r>
            <a:endParaRPr/>
          </a:p>
        </p:txBody>
      </p:sp>
      <p:sp>
        <p:nvSpPr>
          <p:cNvPr id="778" name="Google Shape;778;g6d38850b0e_0_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6d38850b0e_0_8"/>
          <p:cNvSpPr txBox="1"/>
          <p:nvPr/>
        </p:nvSpPr>
        <p:spPr>
          <a:xfrm>
            <a:off x="0" y="1884550"/>
            <a:ext cx="12006300" cy="385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1CADE4"/>
                </a:solidFill>
                <a:latin typeface="Arial"/>
                <a:ea typeface="Arial"/>
                <a:cs typeface="Arial"/>
                <a:sym typeface="Arial"/>
              </a:rPr>
              <a:t>➢ </a:t>
            </a:r>
            <a:r>
              <a:rPr lang="en-US" sz="2400" b="0" i="0" u="none" strike="noStrike" cap="none">
                <a:solidFill>
                  <a:srgbClr val="3F3F3F"/>
                </a:solidFill>
                <a:latin typeface="Arial"/>
                <a:ea typeface="Arial"/>
                <a:cs typeface="Arial"/>
                <a:sym typeface="Arial"/>
              </a:rPr>
              <a:t>Also, please remind LEAs to draw down funds. Our grants division recommends </a:t>
            </a:r>
            <a:r>
              <a:rPr lang="en-US" sz="2400" b="1" i="0" u="sng" strike="noStrike" cap="none">
                <a:solidFill>
                  <a:srgbClr val="3F3F3F"/>
                </a:solidFill>
                <a:latin typeface="Arial"/>
                <a:ea typeface="Arial"/>
                <a:cs typeface="Arial"/>
                <a:sym typeface="Arial"/>
              </a:rPr>
              <a:t>Monthly</a:t>
            </a:r>
            <a:r>
              <a:rPr lang="en-US" sz="2400" b="0" i="0" u="none" strike="noStrike" cap="none">
                <a:solidFill>
                  <a:srgbClr val="3F3F3F"/>
                </a:solidFill>
                <a:latin typeface="Arial"/>
                <a:ea typeface="Arial"/>
                <a:cs typeface="Arial"/>
                <a:sym typeface="Arial"/>
              </a:rPr>
              <a:t> or at a minimum </a:t>
            </a:r>
            <a:r>
              <a:rPr lang="en-US" sz="2400" b="1" i="0" u="sng" strike="noStrike" cap="none">
                <a:solidFill>
                  <a:srgbClr val="3F3F3F"/>
                </a:solidFill>
                <a:latin typeface="Arial"/>
                <a:ea typeface="Arial"/>
                <a:cs typeface="Arial"/>
                <a:sym typeface="Arial"/>
              </a:rPr>
              <a:t>Quarterly</a:t>
            </a:r>
            <a:r>
              <a:rPr lang="en-US" sz="2400" b="0" i="0" u="none" strike="noStrike" cap="none">
                <a:solidFill>
                  <a:srgbClr val="3F3F3F"/>
                </a:solidFill>
                <a:latin typeface="Arial"/>
                <a:ea typeface="Arial"/>
                <a:cs typeface="Arial"/>
                <a:sym typeface="Arial"/>
              </a:rPr>
              <a:t>.</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3F3F3F"/>
                </a:solidFill>
                <a:latin typeface="Arial"/>
                <a:ea typeface="Arial"/>
                <a:cs typeface="Arial"/>
                <a:sym typeface="Arial"/>
              </a:rPr>
              <a:t>	As of </a:t>
            </a:r>
            <a:r>
              <a:rPr lang="en-US" sz="2400">
                <a:solidFill>
                  <a:srgbClr val="3F3F3F"/>
                </a:solidFill>
              </a:rPr>
              <a:t>February 3</a:t>
            </a:r>
            <a:r>
              <a:rPr lang="en-US" sz="2400" b="0" i="0" u="none" strike="noStrike" cap="none">
                <a:solidFill>
                  <a:srgbClr val="3F3F3F"/>
                </a:solidFill>
                <a:latin typeface="Arial"/>
                <a:ea typeface="Arial"/>
                <a:cs typeface="Arial"/>
                <a:sym typeface="Arial"/>
              </a:rPr>
              <a:t>:</a:t>
            </a:r>
            <a:endParaRPr sz="2400" b="0" i="0" u="none" strike="noStrike" cap="none">
              <a:solidFill>
                <a:srgbClr val="3F3F3F"/>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200" b="0" i="0" u="none" strike="noStrike" cap="none">
              <a:solidFill>
                <a:srgbClr val="3F3F3F"/>
              </a:solidFill>
              <a:latin typeface="Arial"/>
              <a:ea typeface="Arial"/>
              <a:cs typeface="Arial"/>
              <a:sym typeface="Arial"/>
            </a:endParaRPr>
          </a:p>
          <a:p>
            <a:pPr marL="914400" marR="0" lvl="0" indent="-3810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LEA School Improvement Grant - $</a:t>
            </a:r>
            <a:r>
              <a:rPr lang="en-US" sz="2400"/>
              <a:t>4,126,345</a:t>
            </a:r>
            <a:r>
              <a:rPr lang="en-US" sz="2400" b="0" i="0" u="none" strike="noStrike" cap="none">
                <a:solidFill>
                  <a:srgbClr val="000000"/>
                </a:solidFill>
                <a:latin typeface="Arial"/>
                <a:ea typeface="Arial"/>
                <a:cs typeface="Arial"/>
                <a:sym typeface="Arial"/>
              </a:rPr>
              <a:t> out of $4</a:t>
            </a:r>
            <a:r>
              <a:rPr lang="en-US" sz="2400"/>
              <a:t>5</a:t>
            </a:r>
            <a:r>
              <a:rPr lang="en-US" sz="2400" b="0" i="0" u="none" strike="noStrike" cap="none">
                <a:solidFill>
                  <a:srgbClr val="000000"/>
                </a:solidFill>
                <a:latin typeface="Arial"/>
                <a:ea typeface="Arial"/>
                <a:cs typeface="Arial"/>
                <a:sym typeface="Arial"/>
              </a:rPr>
              <a:t>,8</a:t>
            </a:r>
            <a:r>
              <a:rPr lang="en-US" sz="2400"/>
              <a:t>56</a:t>
            </a:r>
            <a:r>
              <a:rPr lang="en-US" sz="2400" b="0" i="0" u="none" strike="noStrike" cap="none">
                <a:solidFill>
                  <a:srgbClr val="000000"/>
                </a:solidFill>
                <a:latin typeface="Arial"/>
                <a:ea typeface="Arial"/>
                <a:cs typeface="Arial"/>
                <a:sym typeface="Arial"/>
              </a:rPr>
              <a:t>,</a:t>
            </a:r>
            <a:r>
              <a:rPr lang="en-US" sz="2400"/>
              <a:t>326</a:t>
            </a:r>
            <a:r>
              <a:rPr lang="en-US" sz="2400" b="0" i="0" u="none" strike="noStrike" cap="none">
                <a:solidFill>
                  <a:srgbClr val="000000"/>
                </a:solidFill>
                <a:latin typeface="Arial"/>
                <a:ea typeface="Arial"/>
                <a:cs typeface="Arial"/>
                <a:sym typeface="Arial"/>
              </a:rPr>
              <a:t> (9</a:t>
            </a:r>
            <a:r>
              <a:rPr lang="en-US" sz="2400"/>
              <a:t>1</a:t>
            </a:r>
            <a:r>
              <a:rPr lang="en-US" sz="2400" b="0" i="0" u="none" strike="noStrike" cap="none">
                <a:solidFill>
                  <a:srgbClr val="000000"/>
                </a:solidFill>
                <a:latin typeface="Arial"/>
                <a:ea typeface="Arial"/>
                <a:cs typeface="Arial"/>
                <a:sym typeface="Arial"/>
              </a:rPr>
              <a:t>.</a:t>
            </a:r>
            <a:r>
              <a:rPr lang="en-US" sz="2400"/>
              <a:t>01</a:t>
            </a:r>
            <a:r>
              <a:rPr lang="en-US" sz="2400" b="0" i="0" u="none" strike="noStrike" cap="none">
                <a:solidFill>
                  <a:srgbClr val="000000"/>
                </a:solidFill>
                <a:latin typeface="Arial"/>
                <a:ea typeface="Arial"/>
                <a:cs typeface="Arial"/>
                <a:sym typeface="Arial"/>
              </a:rPr>
              <a:t>% remaining)</a:t>
            </a:r>
            <a:endParaRPr sz="2400" b="0" i="0" u="none" strike="noStrike" cap="none">
              <a:solidFill>
                <a:srgbClr val="000000"/>
              </a:solidFill>
              <a:latin typeface="Arial"/>
              <a:ea typeface="Arial"/>
              <a:cs typeface="Arial"/>
              <a:sym typeface="Arial"/>
            </a:endParaRPr>
          </a:p>
        </p:txBody>
      </p:sp>
      <p:sp>
        <p:nvSpPr>
          <p:cNvPr id="780" name="Google Shape;780;g6d38850b0e_0_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7d489e43f7_3_0"/>
          <p:cNvSpPr txBox="1"/>
          <p:nvPr/>
        </p:nvSpPr>
        <p:spPr>
          <a:xfrm>
            <a:off x="66888" y="3325924"/>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Feb</a:t>
            </a:r>
            <a:endParaRPr sz="1400" b="0" i="0" u="none" strike="noStrike" cap="none">
              <a:solidFill>
                <a:srgbClr val="000000"/>
              </a:solidFill>
              <a:latin typeface="Arial"/>
              <a:ea typeface="Arial"/>
              <a:cs typeface="Arial"/>
              <a:sym typeface="Arial"/>
            </a:endParaRPr>
          </a:p>
        </p:txBody>
      </p:sp>
      <p:sp>
        <p:nvSpPr>
          <p:cNvPr id="362" name="Google Shape;362;g7d489e43f7_3_0"/>
          <p:cNvSpPr txBox="1"/>
          <p:nvPr/>
        </p:nvSpPr>
        <p:spPr>
          <a:xfrm>
            <a:off x="64046" y="1488186"/>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Jan</a:t>
            </a:r>
            <a:endParaRPr sz="1400" b="0" i="0" u="none" strike="noStrike" cap="none">
              <a:solidFill>
                <a:srgbClr val="000000"/>
              </a:solidFill>
              <a:latin typeface="Arial"/>
              <a:ea typeface="Arial"/>
              <a:cs typeface="Arial"/>
              <a:sym typeface="Arial"/>
            </a:endParaRPr>
          </a:p>
        </p:txBody>
      </p:sp>
      <p:sp>
        <p:nvSpPr>
          <p:cNvPr id="363" name="Google Shape;363;g7d489e43f7_3_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r>
              <a:rPr lang="en-US" sz="4000" b="0" i="0" u="none" strike="noStrike" cap="none">
                <a:solidFill>
                  <a:schemeClr val="lt1"/>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chemeClr val="dk1"/>
              </a:solidFill>
              <a:latin typeface="Arial"/>
              <a:ea typeface="Arial"/>
              <a:cs typeface="Arial"/>
              <a:sym typeface="Arial"/>
            </a:endParaRPr>
          </a:p>
        </p:txBody>
      </p:sp>
      <p:sp>
        <p:nvSpPr>
          <p:cNvPr id="364" name="Google Shape;364;g7d489e43f7_3_0"/>
          <p:cNvSpPr txBox="1"/>
          <p:nvPr/>
        </p:nvSpPr>
        <p:spPr>
          <a:xfrm>
            <a:off x="0" y="5172459"/>
            <a:ext cx="1218900" cy="5223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b="0" i="0" u="none" strike="noStrike" cap="none">
                <a:solidFill>
                  <a:schemeClr val="lt1"/>
                </a:solidFill>
                <a:latin typeface="Calibri"/>
                <a:ea typeface="Calibri"/>
                <a:cs typeface="Calibri"/>
                <a:sym typeface="Calibri"/>
              </a:rPr>
              <a:t>Mar</a:t>
            </a:r>
            <a:endParaRPr sz="1400" b="0" i="0" u="none" strike="noStrike" cap="none">
              <a:solidFill>
                <a:srgbClr val="000000"/>
              </a:solidFill>
              <a:latin typeface="Arial"/>
              <a:ea typeface="Arial"/>
              <a:cs typeface="Arial"/>
              <a:sym typeface="Arial"/>
            </a:endParaRPr>
          </a:p>
        </p:txBody>
      </p:sp>
      <p:grpSp>
        <p:nvGrpSpPr>
          <p:cNvPr id="365" name="Google Shape;365;g7d489e43f7_3_0"/>
          <p:cNvGrpSpPr/>
          <p:nvPr/>
        </p:nvGrpSpPr>
        <p:grpSpPr>
          <a:xfrm>
            <a:off x="368560" y="428886"/>
            <a:ext cx="12010072" cy="5692170"/>
            <a:chOff x="119" y="5365"/>
            <a:chExt cx="12010072" cy="5692170"/>
          </a:xfrm>
        </p:grpSpPr>
        <p:sp>
          <p:nvSpPr>
            <p:cNvPr id="366" name="Google Shape;366;g7d489e43f7_3_0"/>
            <p:cNvSpPr/>
            <p:nvPr/>
          </p:nvSpPr>
          <p:spPr>
            <a:xfrm rot="5400000">
              <a:off x="-261181" y="563948"/>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g7d489e43f7_3_0"/>
            <p:cNvSpPr/>
            <p:nvPr/>
          </p:nvSpPr>
          <p:spPr>
            <a:xfrm rot="5400000">
              <a:off x="5258049" y="-4033685"/>
              <a:ext cx="1726500" cy="9804600"/>
            </a:xfrm>
            <a:prstGeom prst="round2SameRect">
              <a:avLst>
                <a:gd name="adj1" fmla="val 16667"/>
                <a:gd name="adj2" fmla="val 0"/>
              </a:avLst>
            </a:prstGeom>
            <a:solidFill>
              <a:schemeClr val="lt1">
                <a:alpha val="87840"/>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7d489e43f7_3_0"/>
            <p:cNvSpPr/>
            <p:nvPr/>
          </p:nvSpPr>
          <p:spPr>
            <a:xfrm rot="5400000">
              <a:off x="-261181" y="2378538"/>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7d489e43f7_3_0"/>
            <p:cNvSpPr/>
            <p:nvPr/>
          </p:nvSpPr>
          <p:spPr>
            <a:xfrm rot="5400000">
              <a:off x="5318648" y="-2188812"/>
              <a:ext cx="1605300" cy="9804600"/>
            </a:xfrm>
            <a:prstGeom prst="round2SameRect">
              <a:avLst>
                <a:gd name="adj1" fmla="val 16667"/>
                <a:gd name="adj2" fmla="val 0"/>
              </a:avLst>
            </a:prstGeom>
            <a:solidFill>
              <a:schemeClr val="lt1">
                <a:alpha val="87840"/>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7d489e43f7_3_0"/>
            <p:cNvSpPr/>
            <p:nvPr/>
          </p:nvSpPr>
          <p:spPr>
            <a:xfrm rot="5400000">
              <a:off x="-261181" y="4217335"/>
              <a:ext cx="1741500" cy="1218900"/>
            </a:xfrm>
            <a:prstGeom prst="chevron">
              <a:avLst>
                <a:gd name="adj" fmla="val 50000"/>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7d489e43f7_3_0"/>
            <p:cNvSpPr/>
            <p:nvPr/>
          </p:nvSpPr>
          <p:spPr>
            <a:xfrm rot="5400000">
              <a:off x="5294349" y="-380234"/>
              <a:ext cx="1653900" cy="9804600"/>
            </a:xfrm>
            <a:prstGeom prst="round2SameRect">
              <a:avLst>
                <a:gd name="adj1" fmla="val 16667"/>
                <a:gd name="adj2" fmla="val 0"/>
              </a:avLst>
            </a:prstGeom>
            <a:solidFill>
              <a:schemeClr val="lt1">
                <a:alpha val="87840"/>
              </a:scheme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7d489e43f7_3_0"/>
            <p:cNvSpPr txBox="1"/>
            <p:nvPr/>
          </p:nvSpPr>
          <p:spPr>
            <a:xfrm>
              <a:off x="2363991" y="2431780"/>
              <a:ext cx="9646200" cy="1653900"/>
            </a:xfrm>
            <a:prstGeom prst="rect">
              <a:avLst/>
            </a:prstGeom>
            <a:noFill/>
            <a:ln>
              <a:noFill/>
            </a:ln>
          </p:spPr>
          <p:txBody>
            <a:bodyPr spcFirstLastPara="1" wrap="square" lIns="113775" tIns="10150" rIns="10150" bIns="10150" anchor="ctr" anchorCtr="0">
              <a:noAutofit/>
            </a:bodyPr>
            <a:lstStyle/>
            <a:p>
              <a:pPr marL="457200" marR="0" lvl="0" indent="0" algn="l" rtl="0">
                <a:lnSpc>
                  <a:spcPct val="90000"/>
                </a:lnSpc>
                <a:spcBef>
                  <a:spcPts val="24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grpSp>
      <p:sp>
        <p:nvSpPr>
          <p:cNvPr id="373" name="Google Shape;373;g7d489e43f7_3_0"/>
          <p:cNvSpPr txBox="1"/>
          <p:nvPr/>
        </p:nvSpPr>
        <p:spPr>
          <a:xfrm>
            <a:off x="1648777" y="518263"/>
            <a:ext cx="9723900" cy="14922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TETN February 6</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Campuses and districts implement TIPs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Supporting campuses in preparing Mid-year funding reports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TTIPS Conference 2/20-2/21</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Progress #2 Submission Due in ISAM 2/28</a:t>
            </a:r>
            <a:endParaRPr sz="1600" b="0" i="0" u="none" strike="noStrike" cap="none">
              <a:solidFill>
                <a:schemeClr val="dk1"/>
              </a:solidFill>
              <a:latin typeface="Calibri"/>
              <a:ea typeface="Calibri"/>
              <a:cs typeface="Calibri"/>
              <a:sym typeface="Calibri"/>
            </a:endParaRPr>
          </a:p>
        </p:txBody>
      </p:sp>
      <p:sp>
        <p:nvSpPr>
          <p:cNvPr id="374" name="Google Shape;374;g7d489e43f7_3_0"/>
          <p:cNvSpPr txBox="1"/>
          <p:nvPr/>
        </p:nvSpPr>
        <p:spPr>
          <a:xfrm>
            <a:off x="1648779" y="4289887"/>
            <a:ext cx="9723900" cy="14922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TETN </a:t>
            </a:r>
            <a:r>
              <a:rPr lang="en-US" sz="1600">
                <a:solidFill>
                  <a:schemeClr val="dk1"/>
                </a:solidFill>
                <a:latin typeface="Calibri"/>
                <a:ea typeface="Calibri"/>
                <a:cs typeface="Calibri"/>
                <a:sym typeface="Calibri"/>
              </a:rPr>
              <a:t>April 2</a:t>
            </a:r>
            <a:endParaRPr sz="160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TEA calls/emails with DCSIs: Progress Submission #</a:t>
            </a:r>
            <a:r>
              <a:rPr lang="en-US" sz="16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2</a:t>
            </a:r>
            <a:endParaRPr sz="160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Campuses and districts implement TIPs</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TAP approvals and modifications sent to LEAs</a:t>
            </a:r>
            <a:endParaRPr sz="16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p:txBody>
      </p:sp>
      <p:sp>
        <p:nvSpPr>
          <p:cNvPr id="375" name="Google Shape;375;g7d489e43f7_3_0"/>
          <p:cNvSpPr txBox="1"/>
          <p:nvPr/>
        </p:nvSpPr>
        <p:spPr>
          <a:xfrm>
            <a:off x="573000" y="1217600"/>
            <a:ext cx="9849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latin typeface="Calibri"/>
                <a:ea typeface="Calibri"/>
                <a:cs typeface="Calibri"/>
                <a:sym typeface="Calibri"/>
              </a:rPr>
              <a:t>Feb</a:t>
            </a:r>
            <a:endParaRPr sz="3600">
              <a:solidFill>
                <a:srgbClr val="FFFFFF"/>
              </a:solidFill>
              <a:latin typeface="Calibri"/>
              <a:ea typeface="Calibri"/>
              <a:cs typeface="Calibri"/>
              <a:sym typeface="Calibri"/>
            </a:endParaRPr>
          </a:p>
        </p:txBody>
      </p:sp>
      <p:sp>
        <p:nvSpPr>
          <p:cNvPr id="376" name="Google Shape;376;g7d489e43f7_3_0"/>
          <p:cNvSpPr txBox="1"/>
          <p:nvPr/>
        </p:nvSpPr>
        <p:spPr>
          <a:xfrm>
            <a:off x="492625" y="3075000"/>
            <a:ext cx="9849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latin typeface="Calibri"/>
                <a:ea typeface="Calibri"/>
                <a:cs typeface="Calibri"/>
                <a:sym typeface="Calibri"/>
              </a:rPr>
              <a:t>Mar</a:t>
            </a:r>
            <a:endParaRPr sz="3600">
              <a:solidFill>
                <a:srgbClr val="FFFFFF"/>
              </a:solidFill>
              <a:latin typeface="Calibri"/>
              <a:ea typeface="Calibri"/>
              <a:cs typeface="Calibri"/>
              <a:sym typeface="Calibri"/>
            </a:endParaRPr>
          </a:p>
        </p:txBody>
      </p:sp>
      <p:sp>
        <p:nvSpPr>
          <p:cNvPr id="377" name="Google Shape;377;g7d489e43f7_3_0"/>
          <p:cNvSpPr txBox="1"/>
          <p:nvPr/>
        </p:nvSpPr>
        <p:spPr>
          <a:xfrm>
            <a:off x="375625" y="4847525"/>
            <a:ext cx="12189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latin typeface="Calibri"/>
                <a:ea typeface="Calibri"/>
                <a:cs typeface="Calibri"/>
                <a:sym typeface="Calibri"/>
              </a:rPr>
              <a:t>April</a:t>
            </a:r>
            <a:endParaRPr sz="3600">
              <a:solidFill>
                <a:srgbClr val="FFFFFF"/>
              </a:solidFill>
              <a:latin typeface="Calibri"/>
              <a:ea typeface="Calibri"/>
              <a:cs typeface="Calibri"/>
              <a:sym typeface="Calibri"/>
            </a:endParaRPr>
          </a:p>
        </p:txBody>
      </p:sp>
      <p:sp>
        <p:nvSpPr>
          <p:cNvPr id="378" name="Google Shape;378;g7d489e43f7_3_0"/>
          <p:cNvSpPr txBox="1"/>
          <p:nvPr/>
        </p:nvSpPr>
        <p:spPr>
          <a:xfrm>
            <a:off x="1648779" y="2336337"/>
            <a:ext cx="9723900" cy="1492200"/>
          </a:xfrm>
          <a:prstGeom prst="rect">
            <a:avLst/>
          </a:prstGeom>
          <a:noFill/>
          <a:ln>
            <a:noFill/>
          </a:ln>
        </p:spPr>
        <p:txBody>
          <a:bodyPr spcFirstLastPara="1" wrap="square" lIns="113775" tIns="10150" rIns="10150" bIns="10150" anchor="ctr" anchorCtr="0">
            <a:noAutofit/>
          </a:bodyPr>
          <a:lstStyle/>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TETN March 5</a:t>
            </a:r>
            <a:endParaRPr sz="16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TEA calls/emails with DCSIs: Progress Submission #</a:t>
            </a:r>
            <a:r>
              <a:rPr lang="en-US" sz="1600">
                <a:solidFill>
                  <a:schemeClr val="dk1"/>
                </a:solidFill>
                <a:latin typeface="Calibri"/>
                <a:ea typeface="Calibri"/>
                <a:cs typeface="Calibri"/>
                <a:sym typeface="Calibri"/>
              </a:rPr>
              <a:t>2</a:t>
            </a:r>
            <a:endParaRPr sz="1600">
              <a:solidFill>
                <a:schemeClr val="dk1"/>
              </a:solidFill>
              <a:latin typeface="Calibri"/>
              <a:ea typeface="Calibri"/>
              <a:cs typeface="Calibri"/>
              <a:sym typeface="Calibri"/>
            </a:endParaRPr>
          </a:p>
          <a:p>
            <a:pPr marL="457200" marR="0" lvl="0" indent="-330200" algn="l" rtl="0">
              <a:lnSpc>
                <a:spcPct val="9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Campuses and districts implement TIPs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Supporting campuses in preparing Mid-year funding reports</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Turnaround Plan Submission Due 3/2</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Mid-Year Funding Report Due 3/13</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Upcoming Topics</a:t>
            </a:r>
            <a:endParaRPr sz="7200"/>
          </a:p>
        </p:txBody>
      </p:sp>
      <p:sp>
        <p:nvSpPr>
          <p:cNvPr id="786" name="Google Shape;786;p4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Keith Thompson, Lizette Ridgeway</a:t>
            </a:r>
            <a:endParaRPr/>
          </a:p>
        </p:txBody>
      </p:sp>
      <p:sp>
        <p:nvSpPr>
          <p:cNvPr id="787" name="Google Shape;787;p4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4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latin typeface="Arial"/>
                <a:ea typeface="Arial"/>
                <a:cs typeface="Arial"/>
                <a:sym typeface="Arial"/>
              </a:rPr>
              <a:t>TTIPS: Winter Training</a:t>
            </a:r>
            <a:endParaRPr>
              <a:latin typeface="Arial"/>
              <a:ea typeface="Arial"/>
              <a:cs typeface="Arial"/>
              <a:sym typeface="Arial"/>
            </a:endParaRPr>
          </a:p>
        </p:txBody>
      </p:sp>
      <p:sp>
        <p:nvSpPr>
          <p:cNvPr id="795" name="Google Shape;795;p47"/>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90000"/>
              </a:lnSpc>
              <a:spcBef>
                <a:spcPts val="1200"/>
              </a:spcBef>
              <a:spcAft>
                <a:spcPts val="0"/>
              </a:spcAft>
              <a:buClr>
                <a:srgbClr val="000000"/>
              </a:buClr>
              <a:buSzPts val="2400"/>
              <a:buFont typeface="Arial"/>
              <a:buChar char="●"/>
            </a:pPr>
            <a:r>
              <a:rPr lang="en-US" sz="2400">
                <a:latin typeface="Arial"/>
                <a:ea typeface="Arial"/>
                <a:cs typeface="Arial"/>
                <a:sym typeface="Arial"/>
              </a:rPr>
              <a:t>Date: February 20-21, 2020</a:t>
            </a:r>
            <a:br>
              <a:rPr lang="en-US" sz="2400">
                <a:latin typeface="Arial"/>
                <a:ea typeface="Arial"/>
                <a:cs typeface="Arial"/>
                <a:sym typeface="Arial"/>
              </a:rPr>
            </a:br>
            <a:endParaRPr sz="2400">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US" sz="2400">
                <a:latin typeface="Arial"/>
                <a:ea typeface="Arial"/>
                <a:cs typeface="Arial"/>
                <a:sym typeface="Arial"/>
              </a:rPr>
              <a:t>Location: Austin, TX (Hotel information coming soon)</a:t>
            </a:r>
            <a:br>
              <a:rPr lang="en-US" sz="2400">
                <a:latin typeface="Arial"/>
                <a:ea typeface="Arial"/>
                <a:cs typeface="Arial"/>
                <a:sym typeface="Arial"/>
              </a:rPr>
            </a:br>
            <a:endParaRPr sz="2400">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US" sz="2400">
                <a:latin typeface="Arial"/>
                <a:ea typeface="Arial"/>
                <a:cs typeface="Arial"/>
                <a:sym typeface="Arial"/>
              </a:rPr>
              <a:t>Register on E-Campus: #SP2042699</a:t>
            </a:r>
            <a:br>
              <a:rPr lang="en-US" sz="2400">
                <a:latin typeface="Arial"/>
                <a:ea typeface="Arial"/>
                <a:cs typeface="Arial"/>
                <a:sym typeface="Arial"/>
              </a:rPr>
            </a:br>
            <a:endParaRPr sz="2400">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US" sz="2400">
                <a:latin typeface="Arial"/>
                <a:ea typeface="Arial"/>
                <a:cs typeface="Arial"/>
                <a:sym typeface="Arial"/>
              </a:rPr>
              <a:t>DCSIs, Principals, and PSPs are required to attend.</a:t>
            </a:r>
            <a:endParaRPr sz="2400">
              <a:latin typeface="Arial"/>
              <a:ea typeface="Arial"/>
              <a:cs typeface="Arial"/>
              <a:sym typeface="Arial"/>
            </a:endParaRPr>
          </a:p>
        </p:txBody>
      </p:sp>
      <p:sp>
        <p:nvSpPr>
          <p:cNvPr id="796" name="Google Shape;796;p4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7d489e43f7_2_13"/>
          <p:cNvSpPr txBox="1">
            <a:spLocks noGrp="1"/>
          </p:cNvSpPr>
          <p:nvPr>
            <p:ph type="title"/>
          </p:nvPr>
        </p:nvSpPr>
        <p:spPr>
          <a:xfrm>
            <a:off x="1097280" y="286603"/>
            <a:ext cx="100584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TTIPS: Winter Training</a:t>
            </a:r>
            <a:endParaRPr/>
          </a:p>
        </p:txBody>
      </p:sp>
      <p:sp>
        <p:nvSpPr>
          <p:cNvPr id="803" name="Google Shape;803;g7d489e43f7_2_13"/>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Autofit/>
          </a:bodyPr>
          <a:lstStyle/>
          <a:p>
            <a:pPr marL="457200" lvl="0" indent="-381000" algn="l" rtl="0">
              <a:spcBef>
                <a:spcPts val="1200"/>
              </a:spcBef>
              <a:spcAft>
                <a:spcPts val="0"/>
              </a:spcAft>
              <a:buSzPts val="2400"/>
              <a:buChar char="●"/>
            </a:pPr>
            <a:r>
              <a:rPr lang="en-US" sz="2400"/>
              <a:t>Focus will be on sustainability with topics including DDI, building partnership and advocacy, change management, and sustainability planning.</a:t>
            </a:r>
            <a:br>
              <a:rPr lang="en-US" sz="2400"/>
            </a:br>
            <a:endParaRPr sz="2400"/>
          </a:p>
          <a:p>
            <a:pPr marL="457200" lvl="0" indent="-381000" algn="l" rtl="0">
              <a:spcBef>
                <a:spcPts val="0"/>
              </a:spcBef>
              <a:spcAft>
                <a:spcPts val="0"/>
              </a:spcAft>
              <a:buSzPts val="2400"/>
              <a:buChar char="●"/>
            </a:pPr>
            <a:r>
              <a:rPr lang="en-US" sz="2400"/>
              <a:t>The TTIPS Showcase will be held on February 21st.</a:t>
            </a:r>
            <a:br>
              <a:rPr lang="en-US" sz="2400"/>
            </a:br>
            <a:endParaRPr sz="2400"/>
          </a:p>
          <a:p>
            <a:pPr marL="457200" lvl="0" indent="-381000" algn="l" rtl="0">
              <a:spcBef>
                <a:spcPts val="0"/>
              </a:spcBef>
              <a:spcAft>
                <a:spcPts val="0"/>
              </a:spcAft>
              <a:buSzPts val="2400"/>
              <a:buChar char="●"/>
            </a:pPr>
            <a:r>
              <a:rPr lang="en-US" sz="2400"/>
              <a:t>The agenda will be sent out in the next few days.</a:t>
            </a:r>
            <a:br>
              <a:rPr lang="en-US" sz="2400"/>
            </a:br>
            <a:endParaRPr sz="2400"/>
          </a:p>
          <a:p>
            <a:pPr marL="457200" lvl="0" indent="-381000" algn="l" rtl="0">
              <a:spcBef>
                <a:spcPts val="0"/>
              </a:spcBef>
              <a:spcAft>
                <a:spcPts val="0"/>
              </a:spcAft>
              <a:buSzPts val="2400"/>
              <a:buChar char="●"/>
            </a:pPr>
            <a:r>
              <a:rPr lang="en-US" sz="2400"/>
              <a:t>Contact Joe Marks at </a:t>
            </a:r>
            <a:r>
              <a:rPr lang="en-US" sz="2400" u="sng">
                <a:solidFill>
                  <a:schemeClr val="hlink"/>
                </a:solidFill>
                <a:hlinkClick r:id="rId3"/>
              </a:rPr>
              <a:t>joe.marks@esc13.txed.net</a:t>
            </a:r>
            <a:r>
              <a:rPr lang="en-US" sz="2400"/>
              <a:t> with any questions.</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latin typeface="Arial"/>
                <a:ea typeface="Arial"/>
                <a:cs typeface="Arial"/>
                <a:sym typeface="Arial"/>
              </a:rPr>
              <a:t>TTIPS: Pre-work Meeting</a:t>
            </a:r>
            <a:endParaRPr>
              <a:latin typeface="Arial"/>
              <a:ea typeface="Arial"/>
              <a:cs typeface="Arial"/>
              <a:sym typeface="Arial"/>
            </a:endParaRPr>
          </a:p>
        </p:txBody>
      </p:sp>
      <p:sp>
        <p:nvSpPr>
          <p:cNvPr id="810" name="Google Shape;810;p48"/>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1200"/>
              </a:spcBef>
              <a:spcAft>
                <a:spcPts val="0"/>
              </a:spcAft>
              <a:buClr>
                <a:srgbClr val="000000"/>
              </a:buClr>
              <a:buSzPts val="2000"/>
              <a:buFont typeface="Arial"/>
              <a:buChar char="●"/>
            </a:pPr>
            <a:r>
              <a:rPr lang="en-US">
                <a:latin typeface="Arial"/>
                <a:ea typeface="Arial"/>
                <a:cs typeface="Arial"/>
                <a:sym typeface="Arial"/>
              </a:rPr>
              <a:t>A ZOOM meeting was held on December 5th from 2:00-3:00 pm.</a:t>
            </a:r>
            <a:br>
              <a:rPr lang="en-US">
                <a:latin typeface="Arial"/>
                <a:ea typeface="Arial"/>
                <a:cs typeface="Arial"/>
                <a:sym typeface="Arial"/>
              </a:rPr>
            </a:br>
            <a:endParaRPr>
              <a:latin typeface="Arial"/>
              <a:ea typeface="Arial"/>
              <a:cs typeface="Arial"/>
              <a:sym typeface="Arial"/>
            </a:endParaRPr>
          </a:p>
          <a:p>
            <a:pPr marL="457200" lvl="0" indent="-355600" algn="l" rtl="0">
              <a:lnSpc>
                <a:spcPct val="90000"/>
              </a:lnSpc>
              <a:spcBef>
                <a:spcPts val="0"/>
              </a:spcBef>
              <a:spcAft>
                <a:spcPts val="0"/>
              </a:spcAft>
              <a:buClr>
                <a:srgbClr val="000000"/>
              </a:buClr>
              <a:buSzPts val="2000"/>
              <a:buFont typeface="Arial"/>
              <a:buChar char="●"/>
            </a:pPr>
            <a:r>
              <a:rPr lang="en-US">
                <a:latin typeface="Arial"/>
                <a:ea typeface="Arial"/>
                <a:cs typeface="Arial"/>
                <a:sym typeface="Arial"/>
              </a:rPr>
              <a:t>To prepare for the February training and make the best use of time, pre-work templates will be shared with TTIPS teams that focus on ESF alignment and sustainability.  </a:t>
            </a:r>
            <a:endParaRPr>
              <a:latin typeface="Arial"/>
              <a:ea typeface="Arial"/>
              <a:cs typeface="Arial"/>
              <a:sym typeface="Arial"/>
            </a:endParaRPr>
          </a:p>
          <a:p>
            <a:pPr marL="457200" lvl="0" indent="0" algn="l" rtl="0">
              <a:lnSpc>
                <a:spcPct val="90000"/>
              </a:lnSpc>
              <a:spcBef>
                <a:spcPts val="0"/>
              </a:spcBef>
              <a:spcAft>
                <a:spcPts val="0"/>
              </a:spcAft>
              <a:buNone/>
            </a:pPr>
            <a:endParaRPr>
              <a:latin typeface="Arial"/>
              <a:ea typeface="Arial"/>
              <a:cs typeface="Arial"/>
              <a:sym typeface="Arial"/>
            </a:endParaRPr>
          </a:p>
          <a:p>
            <a:pPr marL="457200" lvl="0" indent="-381000" algn="l" rtl="0">
              <a:lnSpc>
                <a:spcPct val="90000"/>
              </a:lnSpc>
              <a:spcBef>
                <a:spcPts val="0"/>
              </a:spcBef>
              <a:spcAft>
                <a:spcPts val="0"/>
              </a:spcAft>
              <a:buClr>
                <a:srgbClr val="000000"/>
              </a:buClr>
              <a:buSzPts val="2400"/>
              <a:buFont typeface="Arial"/>
              <a:buChar char="●"/>
            </a:pPr>
            <a:r>
              <a:rPr lang="en-US">
                <a:latin typeface="Arial"/>
                <a:ea typeface="Arial"/>
                <a:cs typeface="Arial"/>
                <a:sym typeface="Arial"/>
              </a:rPr>
              <a:t>The meeting was recorded and can be viewed at a later time if team members were unable to attend.  A link of the recording will be sent to the TTIPS team.</a:t>
            </a:r>
            <a:br>
              <a:rPr lang="en-US">
                <a:latin typeface="Arial"/>
                <a:ea typeface="Arial"/>
                <a:cs typeface="Arial"/>
                <a:sym typeface="Arial"/>
              </a:rPr>
            </a:br>
            <a:br>
              <a:rPr lang="en-US">
                <a:latin typeface="Arial"/>
                <a:ea typeface="Arial"/>
                <a:cs typeface="Arial"/>
                <a:sym typeface="Arial"/>
              </a:rPr>
            </a:br>
            <a:r>
              <a:rPr lang="en-US" sz="2400">
                <a:highlight>
                  <a:srgbClr val="FFFFFF"/>
                </a:highlight>
                <a:latin typeface="Arial"/>
                <a:ea typeface="Arial"/>
                <a:cs typeface="Arial"/>
                <a:sym typeface="Arial"/>
              </a:rPr>
              <a:t>Recorded Zoom: </a:t>
            </a:r>
            <a:r>
              <a:rPr lang="en-US" sz="1200" u="sng">
                <a:solidFill>
                  <a:schemeClr val="hlink"/>
                </a:solidFill>
                <a:latin typeface="Times New Roman"/>
                <a:ea typeface="Times New Roman"/>
                <a:cs typeface="Times New Roman"/>
                <a:sym typeface="Times New Roman"/>
                <a:hlinkClick r:id="rId3"/>
              </a:rPr>
              <a:t>https://esc13.zoom.us/recording/share/8V1nQyzFxKgvWGgEoIWV9w37gUHEAkgdmvtY5IW71_KwIumekTziMw</a:t>
            </a:r>
            <a:endParaRPr sz="3200" u="sng">
              <a:solidFill>
                <a:schemeClr val="hlink"/>
              </a:solidFill>
              <a:highlight>
                <a:srgbClr val="FFFF00"/>
              </a:highlight>
              <a:latin typeface="Arial"/>
              <a:ea typeface="Arial"/>
              <a:cs typeface="Arial"/>
              <a:sym typeface="Arial"/>
            </a:endParaRPr>
          </a:p>
          <a:p>
            <a:pPr marL="457200" lvl="0" indent="0" algn="l" rtl="0">
              <a:lnSpc>
                <a:spcPct val="90000"/>
              </a:lnSpc>
              <a:spcBef>
                <a:spcPts val="1200"/>
              </a:spcBef>
              <a:spcAft>
                <a:spcPts val="0"/>
              </a:spcAft>
              <a:buSzPts val="1800"/>
              <a:buNone/>
            </a:pPr>
            <a:endParaRPr/>
          </a:p>
        </p:txBody>
      </p:sp>
      <p:sp>
        <p:nvSpPr>
          <p:cNvPr id="811" name="Google Shape;811;p4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4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ESF Best Practices Campus Network </a:t>
            </a:r>
            <a:endParaRPr/>
          </a:p>
        </p:txBody>
      </p:sp>
      <p:sp>
        <p:nvSpPr>
          <p:cNvPr id="818" name="Google Shape;818;p49"/>
          <p:cNvSpPr txBox="1">
            <a:spLocks noGrp="1"/>
          </p:cNvSpPr>
          <p:nvPr>
            <p:ph type="body" idx="1"/>
          </p:nvPr>
        </p:nvSpPr>
        <p:spPr>
          <a:xfrm>
            <a:off x="1243755" y="1951983"/>
            <a:ext cx="10058400" cy="4513200"/>
          </a:xfrm>
          <a:prstGeom prst="rect">
            <a:avLst/>
          </a:prstGeom>
          <a:noFill/>
          <a:ln>
            <a:noFill/>
          </a:ln>
        </p:spPr>
        <p:txBody>
          <a:bodyPr spcFirstLastPara="1" wrap="square" lIns="0" tIns="45700" rIns="0" bIns="45700" anchor="t" anchorCtr="0">
            <a:noAutofit/>
          </a:bodyPr>
          <a:lstStyle/>
          <a:p>
            <a:pPr marL="457200" lvl="0" indent="0" algn="l" rtl="0">
              <a:lnSpc>
                <a:spcPct val="100000"/>
              </a:lnSpc>
              <a:spcBef>
                <a:spcPts val="0"/>
              </a:spcBef>
              <a:spcAft>
                <a:spcPts val="0"/>
              </a:spcAft>
              <a:buSzPts val="1800"/>
              <a:buNone/>
            </a:pPr>
            <a:endParaRPr sz="24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2400">
                <a:solidFill>
                  <a:schemeClr val="dk1"/>
                </a:solidFill>
                <a:latin typeface="Arial"/>
                <a:ea typeface="Arial"/>
                <a:cs typeface="Arial"/>
                <a:sym typeface="Arial"/>
              </a:rPr>
              <a:t>What is the ESF Best Practices Campus Network: </a:t>
            </a:r>
            <a:endParaRPr sz="2400">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Purpose:</a:t>
            </a:r>
            <a:endParaRPr sz="2400">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continued learning about what works in the field</a:t>
            </a:r>
            <a:endParaRPr>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opportunity to gather and share examples of  ESF best practices for continued learning</a:t>
            </a:r>
            <a:endParaRPr>
              <a:solidFill>
                <a:schemeClr val="dk1"/>
              </a:solidFill>
              <a:latin typeface="Arial"/>
              <a:ea typeface="Arial"/>
              <a:cs typeface="Arial"/>
              <a:sym typeface="Arial"/>
            </a:endParaRPr>
          </a:p>
          <a:p>
            <a:pPr marL="914400" lvl="0" indent="0" algn="l" rtl="0">
              <a:lnSpc>
                <a:spcPct val="100000"/>
              </a:lnSpc>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45720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457200" lvl="0" indent="-381000" algn="l" rtl="0">
              <a:lnSpc>
                <a:spcPct val="10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Regional context and insight </a:t>
            </a:r>
            <a:endParaRPr sz="2400">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request for context about schools by region that have demonstrated significant growth</a:t>
            </a:r>
            <a:endParaRPr>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any additional schools</a:t>
            </a:r>
            <a:endParaRPr>
              <a:solidFill>
                <a:schemeClr val="dk1"/>
              </a:solidFill>
              <a:latin typeface="Arial"/>
              <a:ea typeface="Arial"/>
              <a:cs typeface="Arial"/>
              <a:sym typeface="Arial"/>
            </a:endParaRPr>
          </a:p>
          <a:p>
            <a:pPr marL="914400" lvl="1" indent="-342900" algn="l" rtl="0">
              <a:lnSpc>
                <a:spcPct val="100000"/>
              </a:lnSpc>
              <a:spcBef>
                <a:spcPts val="0"/>
              </a:spcBef>
              <a:spcAft>
                <a:spcPts val="0"/>
              </a:spcAft>
              <a:buClr>
                <a:schemeClr val="dk1"/>
              </a:buClr>
              <a:buSzPts val="1800"/>
              <a:buFont typeface="Arial"/>
              <a:buChar char="○"/>
            </a:pPr>
            <a:r>
              <a:rPr lang="en-US">
                <a:solidFill>
                  <a:schemeClr val="dk1"/>
                </a:solidFill>
                <a:latin typeface="Arial"/>
                <a:ea typeface="Arial"/>
                <a:cs typeface="Arial"/>
                <a:sym typeface="Arial"/>
              </a:rPr>
              <a:t>connection to other personnel who may have more context </a:t>
            </a:r>
            <a:endParaRPr>
              <a:solidFill>
                <a:schemeClr val="dk1"/>
              </a:solidFill>
              <a:latin typeface="Arial"/>
              <a:ea typeface="Arial"/>
              <a:cs typeface="Arial"/>
              <a:sym typeface="Arial"/>
            </a:endParaRPr>
          </a:p>
          <a:p>
            <a:pPr marL="914400" lvl="0" indent="0" algn="l" rtl="0">
              <a:lnSpc>
                <a:spcPct val="100000"/>
              </a:lnSpc>
              <a:spcBef>
                <a:spcPts val="0"/>
              </a:spcBef>
              <a:spcAft>
                <a:spcPts val="0"/>
              </a:spcAft>
              <a:buNone/>
            </a:pPr>
            <a:endParaRPr sz="2400">
              <a:solidFill>
                <a:schemeClr val="dk1"/>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2400">
              <a:solidFill>
                <a:srgbClr val="000000"/>
              </a:solidFill>
            </a:endParaRPr>
          </a:p>
        </p:txBody>
      </p:sp>
      <p:sp>
        <p:nvSpPr>
          <p:cNvPr id="819" name="Google Shape;819;p4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4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g6e5d473391_0_2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000"/>
              <a:buFont typeface="Calibri"/>
              <a:buNone/>
            </a:pPr>
            <a:r>
              <a:rPr lang="en-US"/>
              <a:t>Next TETN...</a:t>
            </a:r>
            <a:endParaRPr/>
          </a:p>
        </p:txBody>
      </p:sp>
      <p:sp>
        <p:nvSpPr>
          <p:cNvPr id="827" name="Google Shape;827;g6e5d473391_0_28"/>
          <p:cNvSpPr txBox="1">
            <a:spLocks noGrp="1"/>
          </p:cNvSpPr>
          <p:nvPr>
            <p:ph type="body" idx="1"/>
          </p:nvPr>
        </p:nvSpPr>
        <p:spPr>
          <a:xfrm>
            <a:off x="1243755" y="1951983"/>
            <a:ext cx="10058400" cy="4513200"/>
          </a:xfrm>
          <a:prstGeom prst="rect">
            <a:avLst/>
          </a:prstGeom>
          <a:noFill/>
          <a:ln>
            <a:noFill/>
          </a:ln>
        </p:spPr>
        <p:txBody>
          <a:bodyPr spcFirstLastPara="1" wrap="square" lIns="0" tIns="45700" rIns="0" bIns="45700" anchor="t" anchorCtr="0">
            <a:noAutofit/>
          </a:bodyPr>
          <a:lstStyle/>
          <a:p>
            <a:pPr marL="457200" lvl="0" indent="0" algn="l" rtl="0">
              <a:lnSpc>
                <a:spcPct val="100000"/>
              </a:lnSpc>
              <a:spcBef>
                <a:spcPts val="0"/>
              </a:spcBef>
              <a:spcAft>
                <a:spcPts val="0"/>
              </a:spcAft>
              <a:buSzPts val="1800"/>
              <a:buNone/>
            </a:pPr>
            <a:endParaRPr sz="1400">
              <a:solidFill>
                <a:schemeClr val="dk1"/>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None/>
            </a:pPr>
            <a:endParaRPr sz="3000">
              <a:solidFill>
                <a:schemeClr val="dk1"/>
              </a:solidFill>
              <a:highlight>
                <a:srgbClr val="FFFFFF"/>
              </a:highlight>
              <a:latin typeface="Arial"/>
              <a:ea typeface="Arial"/>
              <a:cs typeface="Arial"/>
              <a:sym typeface="Arial"/>
            </a:endParaRPr>
          </a:p>
          <a:p>
            <a:pPr marL="457200" lvl="0" indent="-419100" algn="l" rtl="0">
              <a:lnSpc>
                <a:spcPct val="100000"/>
              </a:lnSpc>
              <a:spcBef>
                <a:spcPts val="0"/>
              </a:spcBef>
              <a:spcAft>
                <a:spcPts val="0"/>
              </a:spcAft>
              <a:buClr>
                <a:schemeClr val="dk1"/>
              </a:buClr>
              <a:buSzPts val="3000"/>
              <a:buFont typeface="Arial"/>
              <a:buChar char="●"/>
            </a:pPr>
            <a:r>
              <a:rPr lang="en-US" sz="3000">
                <a:solidFill>
                  <a:schemeClr val="dk1"/>
                </a:solidFill>
                <a:highlight>
                  <a:srgbClr val="FFFFFF"/>
                </a:highlight>
                <a:latin typeface="Arial"/>
                <a:ea typeface="Arial"/>
                <a:cs typeface="Arial"/>
                <a:sym typeface="Arial"/>
              </a:rPr>
              <a:t>Update on Progress 3 Submissions</a:t>
            </a:r>
            <a:endParaRPr sz="3000">
              <a:solidFill>
                <a:schemeClr val="dk1"/>
              </a:solidFill>
              <a:highlight>
                <a:srgbClr val="FFFFFF"/>
              </a:highlight>
              <a:latin typeface="Arial"/>
              <a:ea typeface="Arial"/>
              <a:cs typeface="Arial"/>
              <a:sym typeface="Arial"/>
            </a:endParaRPr>
          </a:p>
          <a:p>
            <a:pPr marL="457200" lvl="0" indent="0" algn="l" rtl="0">
              <a:lnSpc>
                <a:spcPct val="100000"/>
              </a:lnSpc>
              <a:spcBef>
                <a:spcPts val="0"/>
              </a:spcBef>
              <a:spcAft>
                <a:spcPts val="0"/>
              </a:spcAft>
              <a:buSzPts val="1800"/>
              <a:buNone/>
            </a:pPr>
            <a:endParaRPr sz="3000">
              <a:solidFill>
                <a:schemeClr val="dk1"/>
              </a:solidFill>
              <a:highlight>
                <a:srgbClr val="FFFFFF"/>
              </a:highlight>
              <a:latin typeface="Arial"/>
              <a:ea typeface="Arial"/>
              <a:cs typeface="Arial"/>
              <a:sym typeface="Arial"/>
            </a:endParaRPr>
          </a:p>
          <a:p>
            <a:pPr marL="457200" lvl="0" indent="-419100" algn="l" rtl="0">
              <a:lnSpc>
                <a:spcPct val="100000"/>
              </a:lnSpc>
              <a:spcBef>
                <a:spcPts val="0"/>
              </a:spcBef>
              <a:spcAft>
                <a:spcPts val="0"/>
              </a:spcAft>
              <a:buClr>
                <a:schemeClr val="dk1"/>
              </a:buClr>
              <a:buSzPts val="3000"/>
              <a:buFont typeface="Arial"/>
              <a:buChar char="●"/>
            </a:pPr>
            <a:r>
              <a:rPr lang="en-US" sz="3000">
                <a:solidFill>
                  <a:schemeClr val="dk1"/>
                </a:solidFill>
                <a:highlight>
                  <a:srgbClr val="FFFFFF"/>
                </a:highlight>
                <a:latin typeface="Arial"/>
                <a:ea typeface="Arial"/>
                <a:cs typeface="Arial"/>
                <a:sym typeface="Arial"/>
              </a:rPr>
              <a:t>SI Updates</a:t>
            </a:r>
            <a:endParaRPr sz="3000">
              <a:solidFill>
                <a:schemeClr val="dk1"/>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400">
              <a:solidFill>
                <a:schemeClr val="dk1"/>
              </a:solidFill>
              <a:highlight>
                <a:srgbClr val="FFFFFF"/>
              </a:highlight>
              <a:latin typeface="Arial"/>
              <a:ea typeface="Arial"/>
              <a:cs typeface="Arial"/>
              <a:sym typeface="Arial"/>
            </a:endParaRPr>
          </a:p>
        </p:txBody>
      </p:sp>
      <p:sp>
        <p:nvSpPr>
          <p:cNvPr id="828" name="Google Shape;828;g6e5d473391_0_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g6e5d473391_0_2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50"/>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800"/>
              <a:buNone/>
            </a:pPr>
            <a:r>
              <a:rPr lang="en-US">
                <a:solidFill>
                  <a:srgbClr val="434343"/>
                </a:solidFill>
              </a:rPr>
              <a:t>General Communication: The Weekly Newsletter </a:t>
            </a:r>
            <a:endParaRPr>
              <a:solidFill>
                <a:srgbClr val="434343"/>
              </a:solidFill>
            </a:endParaRPr>
          </a:p>
        </p:txBody>
      </p:sp>
      <p:sp>
        <p:nvSpPr>
          <p:cNvPr id="836" name="Google Shape;836;p50"/>
          <p:cNvSpPr txBox="1">
            <a:spLocks noGrp="1"/>
          </p:cNvSpPr>
          <p:nvPr>
            <p:ph type="body" idx="1"/>
          </p:nvPr>
        </p:nvSpPr>
        <p:spPr>
          <a:xfrm>
            <a:off x="832680" y="1843058"/>
            <a:ext cx="10058400" cy="4513200"/>
          </a:xfrm>
          <a:prstGeom prst="rect">
            <a:avLst/>
          </a:prstGeom>
          <a:noFill/>
          <a:ln>
            <a:noFill/>
          </a:ln>
        </p:spPr>
        <p:txBody>
          <a:bodyPr spcFirstLastPara="1" wrap="square" lIns="0" tIns="45700" rIns="0" bIns="45700" anchor="t" anchorCtr="0">
            <a:noAutofit/>
          </a:bodyPr>
          <a:lstStyle/>
          <a:p>
            <a:pPr marL="91440" lvl="0" indent="0" algn="l" rtl="0">
              <a:lnSpc>
                <a:spcPct val="100000"/>
              </a:lnSpc>
              <a:spcBef>
                <a:spcPts val="0"/>
              </a:spcBef>
              <a:spcAft>
                <a:spcPts val="0"/>
              </a:spcAft>
              <a:buSzPts val="1800"/>
              <a:buNone/>
            </a:pPr>
            <a:endParaRPr sz="1100" b="1">
              <a:solidFill>
                <a:schemeClr val="dk1"/>
              </a:solidFill>
            </a:endParaRPr>
          </a:p>
          <a:p>
            <a:pPr marL="384048" lvl="1" indent="-220980" algn="l" rtl="0">
              <a:lnSpc>
                <a:spcPct val="100000"/>
              </a:lnSpc>
              <a:spcBef>
                <a:spcPts val="0"/>
              </a:spcBef>
              <a:spcAft>
                <a:spcPts val="0"/>
              </a:spcAft>
              <a:buClr>
                <a:srgbClr val="000000"/>
              </a:buClr>
              <a:buSzPts val="2400"/>
              <a:buChar char="◦"/>
            </a:pPr>
            <a:r>
              <a:rPr lang="en-US" sz="2400">
                <a:solidFill>
                  <a:srgbClr val="000000"/>
                </a:solidFill>
              </a:rPr>
              <a:t>Remember, it is the source of all relevant and timely information.</a:t>
            </a:r>
            <a:endParaRPr sz="2400">
              <a:solidFill>
                <a:srgbClr val="000000"/>
              </a:solidFill>
            </a:endParaRPr>
          </a:p>
          <a:p>
            <a:pPr marL="384048" lvl="0" indent="0" algn="l" rtl="0">
              <a:lnSpc>
                <a:spcPct val="100000"/>
              </a:lnSpc>
              <a:spcBef>
                <a:spcPts val="0"/>
              </a:spcBef>
              <a:spcAft>
                <a:spcPts val="0"/>
              </a:spcAft>
              <a:buSzPts val="1800"/>
              <a:buNone/>
            </a:pPr>
            <a:endParaRPr sz="2400">
              <a:solidFill>
                <a:srgbClr val="000000"/>
              </a:solidFill>
            </a:endParaRPr>
          </a:p>
          <a:p>
            <a:pPr marL="384048" lvl="1" indent="-220980" algn="l" rtl="0">
              <a:lnSpc>
                <a:spcPct val="100000"/>
              </a:lnSpc>
              <a:spcBef>
                <a:spcPts val="0"/>
              </a:spcBef>
              <a:spcAft>
                <a:spcPts val="0"/>
              </a:spcAft>
              <a:buClr>
                <a:srgbClr val="000000"/>
              </a:buClr>
              <a:buSzPts val="2400"/>
              <a:buChar char="◦"/>
            </a:pPr>
            <a:r>
              <a:rPr lang="en-US" sz="2400">
                <a:solidFill>
                  <a:srgbClr val="000000"/>
                </a:solidFill>
              </a:rPr>
              <a:t>It will continue to come from the SI division mailbox in standard email form.</a:t>
            </a:r>
            <a:endParaRPr sz="2400">
              <a:solidFill>
                <a:srgbClr val="000000"/>
              </a:solidFill>
            </a:endParaRPr>
          </a:p>
          <a:p>
            <a:pPr marL="914400" lvl="0" indent="0" algn="l" rtl="0">
              <a:lnSpc>
                <a:spcPct val="100000"/>
              </a:lnSpc>
              <a:spcBef>
                <a:spcPts val="0"/>
              </a:spcBef>
              <a:spcAft>
                <a:spcPts val="0"/>
              </a:spcAft>
              <a:buNone/>
            </a:pPr>
            <a:endParaRPr sz="2400">
              <a:solidFill>
                <a:srgbClr val="000000"/>
              </a:solidFill>
            </a:endParaRPr>
          </a:p>
          <a:p>
            <a:pPr marL="384048" lvl="1" indent="-220980" algn="l" rtl="0">
              <a:lnSpc>
                <a:spcPct val="100000"/>
              </a:lnSpc>
              <a:spcBef>
                <a:spcPts val="0"/>
              </a:spcBef>
              <a:spcAft>
                <a:spcPts val="0"/>
              </a:spcAft>
              <a:buClr>
                <a:srgbClr val="000000"/>
              </a:buClr>
              <a:buSzPts val="2400"/>
              <a:buChar char="◦"/>
            </a:pPr>
            <a:r>
              <a:rPr lang="en-US" sz="2400">
                <a:solidFill>
                  <a:srgbClr val="000000"/>
                </a:solidFill>
              </a:rPr>
              <a:t>It will be sent to SI Leads- who are asked to forward it to ESC SI teams and ESC ESFFs</a:t>
            </a:r>
            <a:endParaRPr sz="2400">
              <a:solidFill>
                <a:srgbClr val="000000"/>
              </a:solidFill>
            </a:endParaRPr>
          </a:p>
          <a:p>
            <a:pPr marL="0" lvl="0" indent="0" algn="l" rtl="0">
              <a:lnSpc>
                <a:spcPct val="100000"/>
              </a:lnSpc>
              <a:spcBef>
                <a:spcPts val="0"/>
              </a:spcBef>
              <a:spcAft>
                <a:spcPts val="0"/>
              </a:spcAft>
              <a:buSzPts val="1800"/>
              <a:buNone/>
            </a:pPr>
            <a:endParaRPr sz="2400"/>
          </a:p>
        </p:txBody>
      </p:sp>
      <p:sp>
        <p:nvSpPr>
          <p:cNvPr id="837" name="Google Shape;837;p5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50"/>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51"/>
          <p:cNvSpPr txBox="1">
            <a:spLocks noGrp="1"/>
          </p:cNvSpPr>
          <p:nvPr>
            <p:ph type="title"/>
          </p:nvPr>
        </p:nvSpPr>
        <p:spPr>
          <a:xfrm>
            <a:off x="174171" y="262998"/>
            <a:ext cx="12017828"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Calibri"/>
              <a:buNone/>
            </a:pPr>
            <a:r>
              <a:rPr lang="en-US" sz="4400"/>
              <a:t>Questions</a:t>
            </a:r>
            <a:endParaRPr/>
          </a:p>
        </p:txBody>
      </p:sp>
      <p:sp>
        <p:nvSpPr>
          <p:cNvPr id="845" name="Google Shape;845;p51"/>
          <p:cNvSpPr/>
          <p:nvPr/>
        </p:nvSpPr>
        <p:spPr>
          <a:xfrm>
            <a:off x="0" y="6243419"/>
            <a:ext cx="12192000"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51"/>
          <p:cNvSpPr txBox="1">
            <a:spLocks noGrp="1"/>
          </p:cNvSpPr>
          <p:nvPr>
            <p:ph type="body" idx="1"/>
          </p:nvPr>
        </p:nvSpPr>
        <p:spPr>
          <a:xfrm>
            <a:off x="1097280" y="1764088"/>
            <a:ext cx="10058400" cy="4479300"/>
          </a:xfrm>
          <a:prstGeom prst="rect">
            <a:avLst/>
          </a:prstGeom>
          <a:noFill/>
          <a:ln>
            <a:noFill/>
          </a:ln>
        </p:spPr>
        <p:txBody>
          <a:bodyPr spcFirstLastPara="1" wrap="square" lIns="0" tIns="45700" rIns="0" bIns="45700" anchor="t" anchorCtr="0">
            <a:noAutofit/>
          </a:bodyPr>
          <a:lstStyle/>
          <a:p>
            <a:pPr marL="91440" lvl="0" indent="-91440" algn="ctr" rtl="0">
              <a:lnSpc>
                <a:spcPct val="90000"/>
              </a:lnSpc>
              <a:spcBef>
                <a:spcPts val="0"/>
              </a:spcBef>
              <a:spcAft>
                <a:spcPts val="0"/>
              </a:spcAft>
              <a:buSzPts val="2400"/>
              <a:buFont typeface="Arial"/>
              <a:buChar char=" "/>
            </a:pPr>
            <a:r>
              <a:rPr lang="en-US" sz="2400">
                <a:latin typeface="Arial"/>
                <a:ea typeface="Arial"/>
                <a:cs typeface="Arial"/>
                <a:sym typeface="Arial"/>
              </a:rPr>
              <a:t>firstname.lastname@tea.texas.gov</a:t>
            </a:r>
            <a:endParaRPr sz="2400">
              <a:latin typeface="Arial"/>
              <a:ea typeface="Arial"/>
              <a:cs typeface="Arial"/>
              <a:sym typeface="Arial"/>
            </a:endParaRPr>
          </a:p>
          <a:p>
            <a:pPr marL="91440" lvl="0" indent="60960" algn="l" rtl="0">
              <a:lnSpc>
                <a:spcPct val="90000"/>
              </a:lnSpc>
              <a:spcBef>
                <a:spcPts val="1400"/>
              </a:spcBef>
              <a:spcAft>
                <a:spcPts val="0"/>
              </a:spcAft>
              <a:buSzPts val="2400"/>
              <a:buFont typeface="Arial"/>
              <a:buNone/>
            </a:pP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Connor Grady: </a:t>
            </a:r>
            <a:r>
              <a:rPr lang="en-US" sz="2400">
                <a:latin typeface="Arial"/>
                <a:ea typeface="Arial"/>
                <a:cs typeface="Arial"/>
                <a:sym typeface="Arial"/>
              </a:rPr>
              <a:t>1, 2, 3, 4, 9, 14, 15</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Michele O’Donnell:</a:t>
            </a:r>
            <a:r>
              <a:rPr lang="en-US" sz="2400">
                <a:latin typeface="Arial"/>
                <a:ea typeface="Arial"/>
                <a:cs typeface="Arial"/>
                <a:sym typeface="Arial"/>
              </a:rPr>
              <a:t> 6, 7, 10, 17</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Joanne Crompton: </a:t>
            </a:r>
            <a:r>
              <a:rPr lang="en-US" sz="2400">
                <a:latin typeface="Arial"/>
                <a:ea typeface="Arial"/>
                <a:cs typeface="Arial"/>
                <a:sym typeface="Arial"/>
              </a:rPr>
              <a:t>8, 13, 18, 19, 20</a:t>
            </a:r>
            <a:endParaRPr sz="2400">
              <a:latin typeface="Arial"/>
              <a:ea typeface="Arial"/>
              <a:cs typeface="Arial"/>
              <a:sym typeface="Arial"/>
            </a:endParaRPr>
          </a:p>
          <a:p>
            <a:pPr marL="91440" lvl="0" indent="-91440" algn="l" rtl="0">
              <a:lnSpc>
                <a:spcPct val="115000"/>
              </a:lnSpc>
              <a:spcBef>
                <a:spcPts val="0"/>
              </a:spcBef>
              <a:spcAft>
                <a:spcPts val="0"/>
              </a:spcAft>
              <a:buClr>
                <a:schemeClr val="dk1"/>
              </a:buClr>
              <a:buSzPts val="2400"/>
              <a:buFont typeface="Arial"/>
              <a:buChar char=" "/>
            </a:pPr>
            <a:r>
              <a:rPr lang="en-US" sz="2400" b="1">
                <a:latin typeface="Arial"/>
                <a:ea typeface="Arial"/>
                <a:cs typeface="Arial"/>
                <a:sym typeface="Arial"/>
              </a:rPr>
              <a:t>Ashley Mezger: </a:t>
            </a:r>
            <a:r>
              <a:rPr lang="en-US" sz="2400">
                <a:latin typeface="Arial"/>
                <a:ea typeface="Arial"/>
                <a:cs typeface="Arial"/>
                <a:sym typeface="Arial"/>
              </a:rPr>
              <a:t> 5, 11, 12, 16</a:t>
            </a:r>
            <a:endParaRPr sz="2400">
              <a:latin typeface="Arial"/>
              <a:ea typeface="Arial"/>
              <a:cs typeface="Arial"/>
              <a:sym typeface="Arial"/>
            </a:endParaRPr>
          </a:p>
          <a:p>
            <a:pPr marL="0" lvl="0" indent="0" algn="l" rtl="0">
              <a:lnSpc>
                <a:spcPct val="90000"/>
              </a:lnSpc>
              <a:spcBef>
                <a:spcPts val="1400"/>
              </a:spcBef>
              <a:spcAft>
                <a:spcPts val="0"/>
              </a:spcAft>
              <a:buSzPts val="1800"/>
              <a:buNone/>
            </a:pPr>
            <a:endParaRPr sz="1400"/>
          </a:p>
          <a:p>
            <a:pPr marL="91440" lvl="0" indent="0" algn="l" rtl="0">
              <a:lnSpc>
                <a:spcPct val="90000"/>
              </a:lnSpc>
              <a:spcBef>
                <a:spcPts val="1400"/>
              </a:spcBef>
              <a:spcAft>
                <a:spcPts val="0"/>
              </a:spcAft>
              <a:buSzPts val="2000"/>
              <a:buNone/>
            </a:pPr>
            <a:endParaRPr sz="1400"/>
          </a:p>
        </p:txBody>
      </p:sp>
      <p:sp>
        <p:nvSpPr>
          <p:cNvPr id="847" name="Google Shape;847;p51"/>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b="0" i="0" u="none" strike="noStrike" cap="none">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
          <p:cNvSpPr txBox="1">
            <a:spLocks noGrp="1"/>
          </p:cNvSpPr>
          <p:nvPr>
            <p:ph type="title"/>
          </p:nvPr>
        </p:nvSpPr>
        <p:spPr>
          <a:xfrm>
            <a:off x="516300" y="286600"/>
            <a:ext cx="112278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2019-2020 SI Lead in person meeting dates</a:t>
            </a:r>
            <a:endParaRPr/>
          </a:p>
        </p:txBody>
      </p:sp>
      <p:graphicFrame>
        <p:nvGraphicFramePr>
          <p:cNvPr id="384" name="Google Shape;384;p6"/>
          <p:cNvGraphicFramePr/>
          <p:nvPr/>
        </p:nvGraphicFramePr>
        <p:xfrm>
          <a:off x="788025" y="1945775"/>
          <a:ext cx="3000000" cy="3000000"/>
        </p:xfrm>
        <a:graphic>
          <a:graphicData uri="http://schemas.openxmlformats.org/drawingml/2006/table">
            <a:tbl>
              <a:tblPr>
                <a:noFill/>
                <a:tableStyleId>{5C60F3B1-FCCC-4852-A7A2-008B562254BC}</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Date</a:t>
                      </a:r>
                      <a:endParaRPr sz="2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Location</a:t>
                      </a:r>
                      <a:endParaRPr sz="2400" b="1"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May 5-6</a:t>
                      </a:r>
                      <a:endParaRPr sz="2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ESC 13</a:t>
                      </a:r>
                      <a:endParaRPr sz="2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None/>
                      </a:pPr>
                      <a:r>
                        <a:rPr lang="en-US" sz="2400"/>
                        <a:t>SPI: July 15-17</a:t>
                      </a:r>
                      <a:endParaRPr sz="2400" u="none" strike="noStrike" cap="none"/>
                    </a:p>
                  </a:txBody>
                  <a:tcPr marL="91425" marR="91425" marT="91425" marB="91425"/>
                </a:tc>
                <a:tc>
                  <a:txBody>
                    <a:bodyPr/>
                    <a:lstStyle/>
                    <a:p>
                      <a:pPr marL="0" lvl="0" indent="0" algn="ctr" rtl="0">
                        <a:spcBef>
                          <a:spcPts val="0"/>
                        </a:spcBef>
                        <a:spcAft>
                          <a:spcPts val="0"/>
                        </a:spcAft>
                        <a:buNone/>
                      </a:pPr>
                      <a:r>
                        <a:rPr lang="en-US" sz="2400">
                          <a:solidFill>
                            <a:schemeClr val="dk1"/>
                          </a:solidFill>
                        </a:rPr>
                        <a:t>Austin, Marriott South</a:t>
                      </a:r>
                      <a:endParaRPr sz="2400">
                        <a:solidFill>
                          <a:schemeClr val="dk1"/>
                        </a:solidFill>
                      </a:endParaRPr>
                    </a:p>
                    <a:p>
                      <a:pPr marL="0" lvl="0" indent="0" algn="ctr" rtl="0">
                        <a:spcBef>
                          <a:spcPts val="0"/>
                        </a:spcBef>
                        <a:spcAft>
                          <a:spcPts val="0"/>
                        </a:spcAft>
                        <a:buClr>
                          <a:schemeClr val="dk1"/>
                        </a:buClr>
                        <a:buSzPts val="1100"/>
                        <a:buFont typeface="Arial"/>
                        <a:buNone/>
                      </a:pPr>
                      <a:r>
                        <a:rPr lang="en-US" sz="2400">
                          <a:solidFill>
                            <a:schemeClr val="dk1"/>
                          </a:solidFill>
                        </a:rPr>
                        <a:t>4415 South IH-35, Austin, TX 78744</a:t>
                      </a:r>
                      <a:endParaRPr sz="2400">
                        <a:solidFill>
                          <a:schemeClr val="dk1"/>
                        </a:solidFill>
                      </a:endParaRPr>
                    </a:p>
                    <a:p>
                      <a:pPr marL="0" marR="0" lvl="0" indent="0" algn="ctr" rtl="0">
                        <a:lnSpc>
                          <a:spcPct val="100000"/>
                        </a:lnSpc>
                        <a:spcBef>
                          <a:spcPts val="0"/>
                        </a:spcBef>
                        <a:spcAft>
                          <a:spcPts val="0"/>
                        </a:spcAft>
                        <a:buNone/>
                      </a:pPr>
                      <a:endParaRPr sz="2400"/>
                    </a:p>
                  </a:txBody>
                  <a:tcPr marL="91425" marR="91425" marT="91425" marB="91425"/>
                </a:tc>
                <a:extLst>
                  <a:ext uri="{0D108BD9-81ED-4DB2-BD59-A6C34878D82A}">
                    <a16:rowId xmlns:a16="http://schemas.microsoft.com/office/drawing/2014/main" val="10002"/>
                  </a:ext>
                </a:extLst>
              </a:tr>
            </a:tbl>
          </a:graphicData>
        </a:graphic>
      </p:graphicFrame>
      <p:sp>
        <p:nvSpPr>
          <p:cNvPr id="385" name="Google Shape;385;p6"/>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2019-2020  TETNs</a:t>
            </a:r>
            <a:endParaRPr/>
          </a:p>
        </p:txBody>
      </p:sp>
      <p:sp>
        <p:nvSpPr>
          <p:cNvPr id="391" name="Google Shape;391;p7"/>
          <p:cNvSpPr txBox="1">
            <a:spLocks noGrp="1"/>
          </p:cNvSpPr>
          <p:nvPr>
            <p:ph type="body" idx="1"/>
          </p:nvPr>
        </p:nvSpPr>
        <p:spPr>
          <a:xfrm>
            <a:off x="952505" y="1795109"/>
            <a:ext cx="10058400" cy="4023300"/>
          </a:xfrm>
          <a:prstGeom prst="rect">
            <a:avLst/>
          </a:prstGeom>
          <a:noFill/>
          <a:ln>
            <a:noFill/>
          </a:ln>
        </p:spPr>
        <p:txBody>
          <a:bodyPr spcFirstLastPara="1" wrap="square" lIns="0" tIns="45700" rIns="0" bIns="45700" anchor="t" anchorCtr="0">
            <a:noAutofit/>
          </a:bodyPr>
          <a:lstStyle/>
          <a:p>
            <a:pPr marL="91440" lvl="0" indent="-91440" algn="l" rtl="0">
              <a:lnSpc>
                <a:spcPct val="90000"/>
              </a:lnSpc>
              <a:spcBef>
                <a:spcPts val="0"/>
              </a:spcBef>
              <a:spcAft>
                <a:spcPts val="0"/>
              </a:spcAft>
              <a:buSzPts val="1800"/>
              <a:buChar char="⮚"/>
            </a:pPr>
            <a:r>
              <a:rPr lang="en-US"/>
              <a:t>* = second Thursday of the month</a:t>
            </a:r>
            <a:endParaRPr/>
          </a:p>
          <a:p>
            <a:pPr marL="0" lvl="0" indent="0" algn="l" rtl="0">
              <a:lnSpc>
                <a:spcPct val="90000"/>
              </a:lnSpc>
              <a:spcBef>
                <a:spcPts val="1400"/>
              </a:spcBef>
              <a:spcAft>
                <a:spcPts val="0"/>
              </a:spcAft>
              <a:buSzPts val="2000"/>
              <a:buNone/>
            </a:pPr>
            <a:endParaRPr/>
          </a:p>
        </p:txBody>
      </p:sp>
      <p:graphicFrame>
        <p:nvGraphicFramePr>
          <p:cNvPr id="392" name="Google Shape;392;p7"/>
          <p:cNvGraphicFramePr/>
          <p:nvPr/>
        </p:nvGraphicFramePr>
        <p:xfrm>
          <a:off x="952500" y="3108450"/>
          <a:ext cx="10287000" cy="2468700"/>
        </p:xfrm>
        <a:graphic>
          <a:graphicData uri="http://schemas.openxmlformats.org/drawingml/2006/table">
            <a:tbl>
              <a:tblPr>
                <a:noFill/>
                <a:tableStyleId>{5C60F3B1-FCCC-4852-A7A2-008B562254BC}</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Fall Dates</a:t>
                      </a:r>
                      <a:endParaRPr sz="1500" b="1" u="none" strike="noStrike" cap="none">
                        <a:solidFill>
                          <a:schemeClr val="lt1"/>
                        </a:solidFill>
                      </a:endParaRPr>
                    </a:p>
                  </a:txBody>
                  <a:tcPr marL="91425" marR="91425" marT="91425" marB="91425">
                    <a:solidFill>
                      <a:srgbClr val="0000F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Spring Dates</a:t>
                      </a:r>
                      <a:endParaRPr sz="1500" b="1" u="none" strike="noStrike" cap="none">
                        <a:solidFill>
                          <a:schemeClr val="lt1"/>
                        </a:solidFill>
                      </a:endParaRPr>
                    </a:p>
                  </a:txBody>
                  <a:tcPr marL="91425" marR="91425" marT="91425" marB="91425">
                    <a:solidFill>
                      <a:srgbClr val="0000F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rPr>
                        <a:t>Summer Dates</a:t>
                      </a:r>
                      <a:endParaRPr sz="1500" b="1" u="none" strike="noStrike" cap="none">
                        <a:solidFill>
                          <a:schemeClr val="lt1"/>
                        </a:solidFill>
                      </a:endParaRPr>
                    </a:p>
                  </a:txBody>
                  <a:tcPr marL="91425" marR="91425" marT="91425" marB="91425">
                    <a:solidFill>
                      <a:srgbClr val="0000FF"/>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sngStrike" cap="none"/>
                        <a:t>October 3</a:t>
                      </a:r>
                      <a:endParaRPr sz="1500" u="none" strike="sng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sngStrike" cap="none">
                          <a:solidFill>
                            <a:schemeClr val="dk1"/>
                          </a:solidFill>
                        </a:rPr>
                        <a:t>January 9*</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June 4</a:t>
                      </a:r>
                      <a:endParaRPr sz="15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sngStrike" cap="none"/>
                        <a:t>November 7</a:t>
                      </a:r>
                      <a:endParaRPr sz="1500" u="none" strike="sngStrike" cap="none"/>
                    </a:p>
                  </a:txBody>
                  <a:tcPr marL="91425" marR="91425" marT="91425" marB="91425"/>
                </a:tc>
                <a:tc>
                  <a:txBody>
                    <a:bodyPr/>
                    <a:lstStyle/>
                    <a:p>
                      <a:pPr marL="0" lvl="0" indent="0" algn="l" rtl="0">
                        <a:spcBef>
                          <a:spcPts val="0"/>
                        </a:spcBef>
                        <a:spcAft>
                          <a:spcPts val="0"/>
                        </a:spcAft>
                        <a:buClr>
                          <a:schemeClr val="dk1"/>
                        </a:buClr>
                        <a:buSzPts val="1500"/>
                        <a:buFont typeface="Arial"/>
                        <a:buNone/>
                      </a:pPr>
                      <a:r>
                        <a:rPr lang="en-US" sz="1500" strike="sngStrike">
                          <a:solidFill>
                            <a:schemeClr val="dk1"/>
                          </a:solidFill>
                        </a:rPr>
                        <a:t>February 6</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July 9*</a:t>
                      </a:r>
                      <a:endParaRPr sz="15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chemeClr val="dk1"/>
                        </a:buClr>
                        <a:buSzPts val="1500"/>
                        <a:buFont typeface="Arial"/>
                        <a:buNone/>
                      </a:pPr>
                      <a:r>
                        <a:rPr lang="en-US" sz="1500" u="none" strike="sngStrike" cap="none">
                          <a:solidFill>
                            <a:schemeClr val="dk1"/>
                          </a:solidFill>
                        </a:rPr>
                        <a:t>December 5</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March 5</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August 6</a:t>
                      </a:r>
                      <a:endParaRPr sz="15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April 2</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September 3</a:t>
                      </a:r>
                      <a:endParaRPr sz="15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t>May 14*</a:t>
                      </a:r>
                      <a:endParaRPr sz="15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25" marR="91425" marT="91425" marB="91425"/>
                </a:tc>
                <a:extLst>
                  <a:ext uri="{0D108BD9-81ED-4DB2-BD59-A6C34878D82A}">
                    <a16:rowId xmlns:a16="http://schemas.microsoft.com/office/drawing/2014/main" val="10005"/>
                  </a:ext>
                </a:extLst>
              </a:tr>
            </a:tbl>
          </a:graphicData>
        </a:graphic>
      </p:graphicFrame>
      <p:sp>
        <p:nvSpPr>
          <p:cNvPr id="393" name="Google Shape;393;p7"/>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sz="7200"/>
              <a:t>ESF Diagnostic and ESF Facilitator Support</a:t>
            </a:r>
            <a:endParaRPr sz="7200"/>
          </a:p>
        </p:txBody>
      </p:sp>
      <p:sp>
        <p:nvSpPr>
          <p:cNvPr id="399" name="Google Shape;399;p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Presenters: Jessica McLoughlin, Melissa Yoder, Keith Thompson</a:t>
            </a:r>
            <a:endParaRPr/>
          </a:p>
        </p:txBody>
      </p:sp>
      <p:sp>
        <p:nvSpPr>
          <p:cNvPr id="400" name="Google Shape;400;p8"/>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1800"/>
              <a:buNone/>
            </a:pPr>
            <a:r>
              <a:rPr lang="en-US"/>
              <a:t>SI Lead Critical Actions: ESF Diagnostic and Facilitator Support </a:t>
            </a:r>
            <a:endParaRPr/>
          </a:p>
        </p:txBody>
      </p:sp>
      <p:sp>
        <p:nvSpPr>
          <p:cNvPr id="407" name="Google Shape;407;p9"/>
          <p:cNvSpPr txBox="1">
            <a:spLocks noGrp="1"/>
          </p:cNvSpPr>
          <p:nvPr>
            <p:ph type="body" idx="1"/>
          </p:nvPr>
        </p:nvSpPr>
        <p:spPr>
          <a:xfrm>
            <a:off x="1097280" y="1978771"/>
            <a:ext cx="10058400" cy="4023300"/>
          </a:xfrm>
          <a:prstGeom prst="rect">
            <a:avLst/>
          </a:prstGeom>
          <a:noFill/>
          <a:ln>
            <a:noFill/>
          </a:ln>
        </p:spPr>
        <p:txBody>
          <a:bodyPr spcFirstLastPara="1" wrap="square" lIns="0" tIns="45700" rIns="0"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Provide ongoing direct support of ESF Facilitators</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Train ESF Facilitators on updates to ESF Diagnostic processes and best practices</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Coordinate campus deployment logistics </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Monitor all diagnostic process steps and document submission for all ESF Facilitators (ISAM)</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Maintain ISAM data quality control and make ongoing adjustments as needed</a:t>
            </a:r>
            <a:endParaRPr sz="1800"/>
          </a:p>
        </p:txBody>
      </p:sp>
      <p:sp>
        <p:nvSpPr>
          <p:cNvPr id="408" name="Google Shape;408;p9"/>
          <p:cNvSpPr/>
          <p:nvPr/>
        </p:nvSpPr>
        <p:spPr>
          <a:xfrm>
            <a:off x="0" y="6243419"/>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SLIDO.COM EVENT CODE: </a:t>
            </a:r>
            <a:r>
              <a:rPr lang="en-US" sz="4000">
                <a:solidFill>
                  <a:schemeClr val="lt1"/>
                </a:solidFill>
                <a:latin typeface="Calibri"/>
                <a:ea typeface="Calibri"/>
                <a:cs typeface="Calibri"/>
                <a:sym typeface="Calibri"/>
              </a:rPr>
              <a:t>A021</a:t>
            </a:r>
            <a:endParaRPr>
              <a:solidFill>
                <a:schemeClr val="dk1"/>
              </a:solidFill>
            </a:endParaRPr>
          </a:p>
          <a:p>
            <a:pPr marL="0" marR="0" lvl="0" indent="0" algn="ctr" rtl="0">
              <a:lnSpc>
                <a:spcPct val="100000"/>
              </a:lnSpc>
              <a:spcBef>
                <a:spcPts val="0"/>
              </a:spcBef>
              <a:spcAft>
                <a:spcPts val="0"/>
              </a:spcAft>
              <a:buClr>
                <a:srgbClr val="000000"/>
              </a:buClr>
              <a:buSzPts val="4000"/>
              <a:buFont typeface="Arial"/>
              <a:buNone/>
            </a:pPr>
            <a:endParaRPr sz="4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 Main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3135</Words>
  <Application>Microsoft Office PowerPoint</Application>
  <PresentationFormat>Widescreen</PresentationFormat>
  <Paragraphs>510</Paragraphs>
  <Slides>57</Slides>
  <Notes>57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57</vt:i4>
      </vt:variant>
    </vt:vector>
  </HeadingPairs>
  <TitlesOfParts>
    <vt:vector size="66" baseType="lpstr">
      <vt:lpstr>Calibri</vt:lpstr>
      <vt:lpstr>Open Sans</vt:lpstr>
      <vt:lpstr>Times New Roman</vt:lpstr>
      <vt:lpstr>Noto Sans Symbols</vt:lpstr>
      <vt:lpstr>Open Sans Light</vt:lpstr>
      <vt:lpstr>Arial</vt:lpstr>
      <vt:lpstr>Roboto</vt:lpstr>
      <vt:lpstr>Retrospect</vt:lpstr>
      <vt:lpstr>TEA Main Slide</vt:lpstr>
      <vt:lpstr>Division of School Improvement </vt:lpstr>
      <vt:lpstr>Agenda</vt:lpstr>
      <vt:lpstr>Celebrations</vt:lpstr>
      <vt:lpstr>Calendar</vt:lpstr>
      <vt:lpstr>PowerPoint Presentation</vt:lpstr>
      <vt:lpstr>2019-2020 SI Lead in person meeting dates</vt:lpstr>
      <vt:lpstr>2019-2020  TETNs</vt:lpstr>
      <vt:lpstr>ESF Diagnostic and ESF Facilitator Support</vt:lpstr>
      <vt:lpstr>SI Lead Critical Actions: ESF Diagnostic and Facilitator Support </vt:lpstr>
      <vt:lpstr>External ESF Facilitator Support</vt:lpstr>
      <vt:lpstr>External ESF Facilitators </vt:lpstr>
      <vt:lpstr>ESF Diagnostic Updates Training:  All ESF Facilitators </vt:lpstr>
      <vt:lpstr>ESF Diagnostic Updates Training:  Online Module</vt:lpstr>
      <vt:lpstr>ESF Facilitator Fidelity of Implementation (ESFF FOI) Updates: Identified Areas for Support  </vt:lpstr>
      <vt:lpstr>ESF Facilitator Fidelity of Implementation (ESFF FOI) Updates: the time sensitive data challenge   </vt:lpstr>
      <vt:lpstr>ESF Facilitator Fidelity of Implementation (ESFF FOI) Updates: Blended Report Model    </vt:lpstr>
      <vt:lpstr>ESF Facilitator Fidelity of Implementation (ESFF FOI) Updates: Proposed Blended Report Model  </vt:lpstr>
      <vt:lpstr>ESF Facilitator Fidelity of Implementation (ESFF FOI) Updates: Other report refinement   </vt:lpstr>
      <vt:lpstr>ESF Facilitator Fidelity of Implementation (FOI) Processes: Communication Next Steps   </vt:lpstr>
      <vt:lpstr>ESF Facilitator Fidelity of Implementation (FOI) Processes: Two Week Submission Window</vt:lpstr>
      <vt:lpstr>ESF Facilitator Fidelity of Implementation (FOI) Processes: Two Week Submission Window   </vt:lpstr>
      <vt:lpstr>ESF Facilitator Fidelity of Implementation (FOI) Processes: General Updates  </vt:lpstr>
      <vt:lpstr>ESF Spring Diagnostics- Logistics Update</vt:lpstr>
      <vt:lpstr>Plan Development and SI Facilitator Support</vt:lpstr>
      <vt:lpstr>SI Lead Critical Actions: Plan Development and SI Facilitator Support</vt:lpstr>
      <vt:lpstr>Turnaround Plan Submissions</vt:lpstr>
      <vt:lpstr>Turnaround Plan Process  </vt:lpstr>
      <vt:lpstr>Turnaround Plan Rubric</vt:lpstr>
      <vt:lpstr>PowerPoint Presentation</vt:lpstr>
      <vt:lpstr>PowerPoint Presentation</vt:lpstr>
      <vt:lpstr>PowerPoint Presentation</vt:lpstr>
      <vt:lpstr>PowerPoint Presentation</vt:lpstr>
      <vt:lpstr>PowerPoint Presentation</vt:lpstr>
      <vt:lpstr>PowerPoint Presentation</vt:lpstr>
      <vt:lpstr>Turnaround Plans- Next Steps</vt:lpstr>
      <vt:lpstr>Feedback from in-Person Meeting</vt:lpstr>
      <vt:lpstr>Feedback from in-Person Meeting</vt:lpstr>
      <vt:lpstr>Intervention Submissions                               </vt:lpstr>
      <vt:lpstr>4th year F correspondence</vt:lpstr>
      <vt:lpstr>Turnaround Correspondence</vt:lpstr>
      <vt:lpstr>Grants Updates</vt:lpstr>
      <vt:lpstr>SI Lead Critical Actions: Grant Updates</vt:lpstr>
      <vt:lpstr>Comprehensive Funding Report</vt:lpstr>
      <vt:lpstr>Comprehensive Mid-year Funding Training</vt:lpstr>
      <vt:lpstr>Grant Funding Update</vt:lpstr>
      <vt:lpstr>Grant Performance Metrics</vt:lpstr>
      <vt:lpstr>Grant Performance Metrics</vt:lpstr>
      <vt:lpstr>Grant Performance Metrics</vt:lpstr>
      <vt:lpstr>Grant Funding Update</vt:lpstr>
      <vt:lpstr>Upcoming Topics</vt:lpstr>
      <vt:lpstr>TTIPS: Winter Training</vt:lpstr>
      <vt:lpstr>TTIPS: Winter Training</vt:lpstr>
      <vt:lpstr>TTIPS: Pre-work Meeting</vt:lpstr>
      <vt:lpstr>ESF Best Practices Campus Network </vt:lpstr>
      <vt:lpstr>Next TETN...</vt:lpstr>
      <vt:lpstr>General Communication: The Weekly Newsletter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School Improvement </dc:title>
  <cp:lastModifiedBy>Seltman, Nicole</cp:lastModifiedBy>
  <cp:revision>1</cp:revision>
  <dcterms:modified xsi:type="dcterms:W3CDTF">2020-02-07T20:48:50Z</dcterms:modified>
</cp:coreProperties>
</file>