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3" r:id="rId2"/>
    <p:sldId id="297" r:id="rId3"/>
    <p:sldId id="298" r:id="rId4"/>
    <p:sldId id="293" r:id="rId5"/>
    <p:sldId id="282" r:id="rId6"/>
    <p:sldId id="301" r:id="rId7"/>
    <p:sldId id="299" r:id="rId8"/>
    <p:sldId id="302" r:id="rId9"/>
    <p:sldId id="303" r:id="rId10"/>
    <p:sldId id="300" r:id="rId11"/>
    <p:sldId id="304" r:id="rId12"/>
    <p:sldId id="305" r:id="rId13"/>
    <p:sldId id="306" r:id="rId14"/>
    <p:sldId id="307" r:id="rId15"/>
    <p:sldId id="308" r:id="rId16"/>
    <p:sldId id="309" r:id="rId17"/>
    <p:sldId id="31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133"/>
    <a:srgbClr val="00496F"/>
    <a:srgbClr val="3082C5"/>
    <a:srgbClr val="1882A7"/>
    <a:srgbClr val="F5F5F5"/>
    <a:srgbClr val="28174B"/>
    <a:srgbClr val="00003F"/>
    <a:srgbClr val="004588"/>
    <a:srgbClr val="0060BC"/>
    <a:srgbClr val="2E6A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9"/>
    <p:restoredTop sz="94849"/>
  </p:normalViewPr>
  <p:slideViewPr>
    <p:cSldViewPr snapToGrid="0" snapToObjects="1">
      <p:cViewPr varScale="1">
        <p:scale>
          <a:sx n="120" d="100"/>
          <a:sy n="120" d="100"/>
        </p:scale>
        <p:origin x="512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0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D68F6-C1D4-4389-88E4-0651626A2C99}" type="datetimeFigureOut">
              <a:rPr lang="en-US" smtClean="0"/>
              <a:t>10/4/19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DFBEE-637C-4C6A-BBB9-5CE73E760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62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12C2F2-C6D2-7D49-A991-B9AB2D8AA4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0" r="-52" b="4389"/>
          <a:stretch/>
        </p:blipFill>
        <p:spPr>
          <a:xfrm>
            <a:off x="0" y="0"/>
            <a:ext cx="12198285" cy="68519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CDC1DC-9190-4D4F-8DC0-7B54EAC1E326}"/>
              </a:ext>
            </a:extLst>
          </p:cNvPr>
          <p:cNvSpPr/>
          <p:nvPr userDrawn="1"/>
        </p:nvSpPr>
        <p:spPr>
          <a:xfrm>
            <a:off x="-6285" y="1"/>
            <a:ext cx="12198285" cy="6857999"/>
          </a:xfrm>
          <a:prstGeom prst="rect">
            <a:avLst/>
          </a:prstGeom>
          <a:gradFill flip="none" rotWithShape="1">
            <a:gsLst>
              <a:gs pos="0">
                <a:srgbClr val="0C496D"/>
              </a:gs>
              <a:gs pos="50000">
                <a:srgbClr val="0C496D">
                  <a:alpha val="80000"/>
                </a:srgbClr>
              </a:gs>
              <a:gs pos="100000">
                <a:srgbClr val="0C496D">
                  <a:alpha val="0"/>
                </a:srgbClr>
              </a:gs>
            </a:gsLst>
            <a:lin ang="4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1830" y="3747923"/>
            <a:ext cx="10363200" cy="97738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8115" y="4725311"/>
            <a:ext cx="9455085" cy="913491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AFEB0D-24AC-8C41-86B2-44FD80EE48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446835"/>
            <a:ext cx="4281922" cy="167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86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75372EB-0CCB-6E44-BAB1-78A66534C3EC}"/>
              </a:ext>
            </a:extLst>
          </p:cNvPr>
          <p:cNvGrpSpPr/>
          <p:nvPr userDrawn="1"/>
        </p:nvGrpSpPr>
        <p:grpSpPr>
          <a:xfrm>
            <a:off x="0" y="0"/>
            <a:ext cx="12192001" cy="6296628"/>
            <a:chOff x="0" y="0"/>
            <a:chExt cx="12192001" cy="629662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3126F6-B582-A344-85F8-51B6CFA549DE}"/>
                </a:ext>
              </a:extLst>
            </p:cNvPr>
            <p:cNvSpPr/>
            <p:nvPr userDrawn="1"/>
          </p:nvSpPr>
          <p:spPr>
            <a:xfrm>
              <a:off x="0" y="0"/>
              <a:ext cx="12192000" cy="25699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60DB8D6-CC39-154E-AC47-F281BBFF2D26}"/>
                </a:ext>
              </a:extLst>
            </p:cNvPr>
            <p:cNvSpPr/>
            <p:nvPr userDrawn="1"/>
          </p:nvSpPr>
          <p:spPr>
            <a:xfrm>
              <a:off x="1" y="2569952"/>
              <a:ext cx="12192000" cy="37266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14DF900D-07E8-0347-9E7B-ED282C69F8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1" y="2863069"/>
            <a:ext cx="6790267" cy="3097893"/>
          </a:xfrm>
        </p:spPr>
        <p:txBody>
          <a:bodyPr>
            <a:normAutofit/>
          </a:bodyPr>
          <a:lstStyle>
            <a:lvl1pPr marL="171450" marR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suscript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</a:t>
            </a:r>
            <a:r>
              <a:rPr lang="en-US" dirty="0" err="1"/>
              <a:t>Preaesent</a:t>
            </a:r>
            <a:r>
              <a:rPr lang="en-US" dirty="0"/>
              <a:t> Lorem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consecteture</a:t>
            </a:r>
            <a:r>
              <a:rPr lang="en-US" dirty="0"/>
              <a:t> </a:t>
            </a:r>
            <a:r>
              <a:rPr lang="en-US" dirty="0" err="1"/>
              <a:t>adipising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29EA364-C5FB-8746-8D72-553886F1B64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36886" y="3625269"/>
            <a:ext cx="3345516" cy="233569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50" baseline="0"/>
            </a:lvl1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suscript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</a:t>
            </a:r>
            <a:r>
              <a:rPr lang="en-US" dirty="0" err="1"/>
              <a:t>Preaesent</a:t>
            </a:r>
            <a:r>
              <a:rPr lang="en-US" dirty="0"/>
              <a:t> Lorem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consecteture</a:t>
            </a:r>
            <a:r>
              <a:rPr lang="en-US" dirty="0"/>
              <a:t> </a:t>
            </a:r>
            <a:r>
              <a:rPr lang="en-US" dirty="0" err="1"/>
              <a:t>adipising</a:t>
            </a:r>
            <a:r>
              <a:rPr lang="en-US" dirty="0"/>
              <a:t>. Lorem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suscript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</a:t>
            </a:r>
            <a:r>
              <a:rPr lang="en-US" dirty="0" err="1"/>
              <a:t>Preaesent</a:t>
            </a:r>
            <a:r>
              <a:rPr lang="en-US" dirty="0"/>
              <a:t> Lorem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consecteture</a:t>
            </a:r>
            <a:r>
              <a:rPr lang="en-US" dirty="0"/>
              <a:t> </a:t>
            </a:r>
            <a:r>
              <a:rPr lang="en-US" dirty="0" err="1"/>
              <a:t>adipising</a:t>
            </a:r>
            <a:r>
              <a:rPr lang="en-US" dirty="0"/>
              <a:t>. 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2EA08FB-5248-794F-8E79-C24DE748BD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6886" y="2864642"/>
            <a:ext cx="3345516" cy="18880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8B6DF32-5859-064C-9559-435001D6D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087730"/>
            <a:ext cx="10972800" cy="435264"/>
          </a:xfrm>
        </p:spPr>
        <p:txBody>
          <a:bodyPr anchor="b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B73BB7B7-55AA-CB4E-981A-25A344985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92219"/>
            <a:ext cx="10972800" cy="1687448"/>
          </a:xfrm>
        </p:spPr>
        <p:txBody>
          <a:bodyPr>
            <a:noAutofit/>
          </a:bodyPr>
          <a:lstStyle>
            <a:lvl1pPr algn="ctr"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B2131A-E2EE-F044-ADFD-BF5B216F234F}"/>
              </a:ext>
            </a:extLst>
          </p:cNvPr>
          <p:cNvCxnSpPr>
            <a:cxnSpLocks/>
          </p:cNvCxnSpPr>
          <p:nvPr userDrawn="1"/>
        </p:nvCxnSpPr>
        <p:spPr>
          <a:xfrm>
            <a:off x="7850909" y="2755144"/>
            <a:ext cx="0" cy="3205818"/>
          </a:xfrm>
          <a:prstGeom prst="line">
            <a:avLst/>
          </a:prstGeom>
          <a:ln w="15875" cmpd="sng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03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9D7C7B4-27CE-AC45-92BA-4ABF03344943}"/>
              </a:ext>
            </a:extLst>
          </p:cNvPr>
          <p:cNvGrpSpPr/>
          <p:nvPr userDrawn="1"/>
        </p:nvGrpSpPr>
        <p:grpSpPr>
          <a:xfrm>
            <a:off x="0" y="0"/>
            <a:ext cx="12192001" cy="6308203"/>
            <a:chOff x="0" y="0"/>
            <a:chExt cx="12192001" cy="630820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4461EAF-A1DB-B14E-A641-1D0F798C1C66}"/>
                </a:ext>
              </a:extLst>
            </p:cNvPr>
            <p:cNvSpPr/>
            <p:nvPr userDrawn="1"/>
          </p:nvSpPr>
          <p:spPr>
            <a:xfrm>
              <a:off x="0" y="0"/>
              <a:ext cx="12192000" cy="2569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EEC517B-564B-734C-9371-58ED6E0ED234}"/>
                </a:ext>
              </a:extLst>
            </p:cNvPr>
            <p:cNvSpPr/>
            <p:nvPr userDrawn="1"/>
          </p:nvSpPr>
          <p:spPr>
            <a:xfrm>
              <a:off x="1" y="2569952"/>
              <a:ext cx="12192000" cy="37382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Oval 13"/>
          <p:cNvSpPr/>
          <p:nvPr userDrawn="1"/>
        </p:nvSpPr>
        <p:spPr>
          <a:xfrm>
            <a:off x="1115029" y="2929738"/>
            <a:ext cx="357755" cy="357844"/>
          </a:xfrm>
          <a:prstGeom prst="ellipse">
            <a:avLst/>
          </a:prstGeom>
          <a:solidFill>
            <a:schemeClr val="tx2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baseline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90CEC27D-70A0-D04A-9468-3FAF83B369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13053" y="2929738"/>
            <a:ext cx="5663665" cy="64173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400" baseline="0"/>
            </a:lvl1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suscript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</a:t>
            </a:r>
            <a:r>
              <a:rPr lang="en-US" dirty="0" err="1"/>
              <a:t>Preaesent</a:t>
            </a:r>
            <a:r>
              <a:rPr lang="en-US" dirty="0"/>
              <a:t> Lorem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consecteture</a:t>
            </a:r>
            <a:r>
              <a:rPr lang="en-US" dirty="0"/>
              <a:t> </a:t>
            </a:r>
            <a:r>
              <a:rPr lang="en-US" dirty="0" err="1"/>
              <a:t>adipising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38" name="Text Placeholder 18">
            <a:extLst>
              <a:ext uri="{FF2B5EF4-FFF2-40B4-BE49-F238E27FC236}">
                <a16:creationId xmlns:a16="http://schemas.microsoft.com/office/drawing/2014/main" id="{EB2A7EEA-ED9D-FA4F-BA36-DAD719648B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36886" y="3625269"/>
            <a:ext cx="3345516" cy="233569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50" baseline="0"/>
            </a:lvl1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suscript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</a:t>
            </a:r>
            <a:r>
              <a:rPr lang="en-US" dirty="0" err="1"/>
              <a:t>Preaesent</a:t>
            </a:r>
            <a:r>
              <a:rPr lang="en-US" dirty="0"/>
              <a:t> Lorem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consecteture</a:t>
            </a:r>
            <a:r>
              <a:rPr lang="en-US" dirty="0"/>
              <a:t> </a:t>
            </a:r>
            <a:r>
              <a:rPr lang="en-US" dirty="0" err="1"/>
              <a:t>adipising</a:t>
            </a:r>
            <a:r>
              <a:rPr lang="en-US" dirty="0"/>
              <a:t>. Lorem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suscript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</a:t>
            </a:r>
            <a:r>
              <a:rPr lang="en-US" dirty="0" err="1"/>
              <a:t>Preaesent</a:t>
            </a:r>
            <a:r>
              <a:rPr lang="en-US" dirty="0"/>
              <a:t> Lorem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consecteture</a:t>
            </a:r>
            <a:r>
              <a:rPr lang="en-US" dirty="0"/>
              <a:t> </a:t>
            </a:r>
            <a:r>
              <a:rPr lang="en-US" dirty="0" err="1"/>
              <a:t>adipising</a:t>
            </a:r>
            <a:r>
              <a:rPr lang="en-US" dirty="0"/>
              <a:t>. </a:t>
            </a:r>
          </a:p>
        </p:txBody>
      </p:sp>
      <p:sp>
        <p:nvSpPr>
          <p:cNvPr id="39" name="Text Placeholder 18">
            <a:extLst>
              <a:ext uri="{FF2B5EF4-FFF2-40B4-BE49-F238E27FC236}">
                <a16:creationId xmlns:a16="http://schemas.microsoft.com/office/drawing/2014/main" id="{079C3AD0-A933-5C44-B764-552BE592428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6886" y="2864642"/>
            <a:ext cx="3345516" cy="18880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3" name="Text Placeholder 18">
            <a:extLst>
              <a:ext uri="{FF2B5EF4-FFF2-40B4-BE49-F238E27FC236}">
                <a16:creationId xmlns:a16="http://schemas.microsoft.com/office/drawing/2014/main" id="{022A45BD-EC55-194C-B313-BFE64BFA4E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13052" y="3673140"/>
            <a:ext cx="5663665" cy="64173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400" baseline="0"/>
            </a:lvl1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suscript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</a:t>
            </a:r>
            <a:r>
              <a:rPr lang="en-US" dirty="0" err="1"/>
              <a:t>Preaesent</a:t>
            </a:r>
            <a:r>
              <a:rPr lang="en-US" dirty="0"/>
              <a:t> Lorem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consecteture</a:t>
            </a:r>
            <a:r>
              <a:rPr lang="en-US" dirty="0"/>
              <a:t> </a:t>
            </a:r>
            <a:r>
              <a:rPr lang="en-US" dirty="0" err="1"/>
              <a:t>adipising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44" name="Text Placeholder 18">
            <a:extLst>
              <a:ext uri="{FF2B5EF4-FFF2-40B4-BE49-F238E27FC236}">
                <a16:creationId xmlns:a16="http://schemas.microsoft.com/office/drawing/2014/main" id="{A16ADDE6-3EC9-3D4C-BFA0-6CD65033F40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13051" y="4397172"/>
            <a:ext cx="5663665" cy="64173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400" baseline="0"/>
            </a:lvl1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suscript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</a:t>
            </a:r>
            <a:r>
              <a:rPr lang="en-US" dirty="0" err="1"/>
              <a:t>Preaesent</a:t>
            </a:r>
            <a:r>
              <a:rPr lang="en-US" dirty="0"/>
              <a:t> Lorem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consecteture</a:t>
            </a:r>
            <a:r>
              <a:rPr lang="en-US" dirty="0"/>
              <a:t> </a:t>
            </a:r>
            <a:r>
              <a:rPr lang="en-US" dirty="0" err="1"/>
              <a:t>adipising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45" name="Text Placeholder 18">
            <a:extLst>
              <a:ext uri="{FF2B5EF4-FFF2-40B4-BE49-F238E27FC236}">
                <a16:creationId xmlns:a16="http://schemas.microsoft.com/office/drawing/2014/main" id="{E9748398-3EFE-D54E-B90B-0607D62CDD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13051" y="5131527"/>
            <a:ext cx="5663665" cy="64173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400" baseline="0"/>
            </a:lvl1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suscript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</a:t>
            </a:r>
            <a:r>
              <a:rPr lang="en-US" dirty="0" err="1"/>
              <a:t>Preaesent</a:t>
            </a:r>
            <a:r>
              <a:rPr lang="en-US" dirty="0"/>
              <a:t> Lorem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consecteture</a:t>
            </a:r>
            <a:r>
              <a:rPr lang="en-US" dirty="0"/>
              <a:t> </a:t>
            </a:r>
            <a:r>
              <a:rPr lang="en-US" dirty="0" err="1"/>
              <a:t>adipising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3D5720A-CFD6-824F-8A2A-D5A2B60FE06F}"/>
              </a:ext>
            </a:extLst>
          </p:cNvPr>
          <p:cNvCxnSpPr>
            <a:cxnSpLocks/>
          </p:cNvCxnSpPr>
          <p:nvPr userDrawn="1"/>
        </p:nvCxnSpPr>
        <p:spPr>
          <a:xfrm>
            <a:off x="7850909" y="2755144"/>
            <a:ext cx="0" cy="3205818"/>
          </a:xfrm>
          <a:prstGeom prst="line">
            <a:avLst/>
          </a:prstGeom>
          <a:ln w="15875" cmpd="sng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82AB3E42-B8B0-CD41-BD09-16C999BE1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087730"/>
            <a:ext cx="10972800" cy="435264"/>
          </a:xfrm>
        </p:spPr>
        <p:txBody>
          <a:bodyPr anchor="b"/>
          <a:lstStyle>
            <a:lvl1pPr marL="0" indent="0" algn="ctr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itle 8">
            <a:extLst>
              <a:ext uri="{FF2B5EF4-FFF2-40B4-BE49-F238E27FC236}">
                <a16:creationId xmlns:a16="http://schemas.microsoft.com/office/drawing/2014/main" id="{8CB08C6D-F28E-5240-9B52-6159772EF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92219"/>
            <a:ext cx="10972800" cy="1687448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EDBA08B-73A6-5A46-8235-AFD132BA1DEA}"/>
              </a:ext>
            </a:extLst>
          </p:cNvPr>
          <p:cNvSpPr/>
          <p:nvPr userDrawn="1"/>
        </p:nvSpPr>
        <p:spPr>
          <a:xfrm>
            <a:off x="1115029" y="3673140"/>
            <a:ext cx="357755" cy="357844"/>
          </a:xfrm>
          <a:prstGeom prst="ellipse">
            <a:avLst/>
          </a:prstGeom>
          <a:solidFill>
            <a:schemeClr val="tx2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baseline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DF3A66A-0C79-224C-9DDF-646333B3EE4C}"/>
              </a:ext>
            </a:extLst>
          </p:cNvPr>
          <p:cNvSpPr/>
          <p:nvPr userDrawn="1"/>
        </p:nvSpPr>
        <p:spPr>
          <a:xfrm>
            <a:off x="1115029" y="4397172"/>
            <a:ext cx="357755" cy="357844"/>
          </a:xfrm>
          <a:prstGeom prst="ellipse">
            <a:avLst/>
          </a:prstGeom>
          <a:solidFill>
            <a:schemeClr val="tx2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baseline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56EB6B8-5844-AB45-939F-45DA3B42CEB3}"/>
              </a:ext>
            </a:extLst>
          </p:cNvPr>
          <p:cNvSpPr/>
          <p:nvPr userDrawn="1"/>
        </p:nvSpPr>
        <p:spPr>
          <a:xfrm>
            <a:off x="1115029" y="5131527"/>
            <a:ext cx="357755" cy="357844"/>
          </a:xfrm>
          <a:prstGeom prst="ellipse">
            <a:avLst/>
          </a:prstGeom>
          <a:solidFill>
            <a:schemeClr val="tx2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baseline="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49982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8747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6CF4-D645-834E-9B4D-0CB6DB884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14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6880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929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176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49C847-C61A-4443-BAA6-2C55404101C6}"/>
              </a:ext>
            </a:extLst>
          </p:cNvPr>
          <p:cNvSpPr/>
          <p:nvPr userDrawn="1"/>
        </p:nvSpPr>
        <p:spPr>
          <a:xfrm>
            <a:off x="0" y="485030"/>
            <a:ext cx="12192000" cy="58839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861447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614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130950"/>
            <a:ext cx="4011084" cy="39952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919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C77D09-0B3D-7B4E-B806-C0B2F520D181}"/>
              </a:ext>
            </a:extLst>
          </p:cNvPr>
          <p:cNvSpPr/>
          <p:nvPr userDrawn="1"/>
        </p:nvSpPr>
        <p:spPr>
          <a:xfrm>
            <a:off x="0" y="485030"/>
            <a:ext cx="12192000" cy="58839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486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819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D54EC7-26F0-274C-BF61-66EB90DC5CE6}"/>
              </a:ext>
            </a:extLst>
          </p:cNvPr>
          <p:cNvSpPr/>
          <p:nvPr userDrawn="1"/>
        </p:nvSpPr>
        <p:spPr>
          <a:xfrm>
            <a:off x="0" y="0"/>
            <a:ext cx="12192000" cy="629743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63118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725311"/>
            <a:ext cx="8534400" cy="913491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93675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4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246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A680816-39B5-5145-BF8F-3C26396AA6AF}"/>
              </a:ext>
            </a:extLst>
          </p:cNvPr>
          <p:cNvGrpSpPr/>
          <p:nvPr userDrawn="1"/>
        </p:nvGrpSpPr>
        <p:grpSpPr>
          <a:xfrm>
            <a:off x="1" y="-2"/>
            <a:ext cx="12191999" cy="6308205"/>
            <a:chOff x="1" y="-2"/>
            <a:chExt cx="12191999" cy="630820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B9E741D-CC21-F249-A8F8-FDDE18014BBD}"/>
                </a:ext>
              </a:extLst>
            </p:cNvPr>
            <p:cNvSpPr/>
            <p:nvPr userDrawn="1"/>
          </p:nvSpPr>
          <p:spPr>
            <a:xfrm>
              <a:off x="1" y="-1"/>
              <a:ext cx="4803494" cy="63082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8BED10-32A8-8442-855A-73CF71F505A0}"/>
                </a:ext>
              </a:extLst>
            </p:cNvPr>
            <p:cNvSpPr/>
            <p:nvPr userDrawn="1"/>
          </p:nvSpPr>
          <p:spPr>
            <a:xfrm>
              <a:off x="4803495" y="-2"/>
              <a:ext cx="7388505" cy="63082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689660"/>
            <a:ext cx="3556000" cy="1482009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 Title </a:t>
            </a:r>
            <a:br>
              <a:rPr lang="en-US" dirty="0"/>
            </a:br>
            <a:r>
              <a:rPr lang="en-US" dirty="0"/>
              <a:t>About Contents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1163031"/>
            <a:ext cx="5613400" cy="1099878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dolorsuscripit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</a:t>
            </a:r>
            <a:r>
              <a:rPr lang="en-US" dirty="0" err="1"/>
              <a:t>Preaesent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magna </a:t>
            </a:r>
            <a:r>
              <a:rPr lang="en-US" dirty="0" err="1"/>
              <a:t>emim</a:t>
            </a:r>
            <a:r>
              <a:rPr lang="en-US" dirty="0"/>
              <a:t>, ultrices id </a:t>
            </a:r>
            <a:r>
              <a:rPr lang="en-US" dirty="0" err="1"/>
              <a:t>suscripit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magna </a:t>
            </a:r>
            <a:r>
              <a:rPr lang="en-US" dirty="0" err="1"/>
              <a:t>emim</a:t>
            </a:r>
            <a:r>
              <a:rPr lang="en-US" dirty="0"/>
              <a:t>, </a:t>
            </a:r>
            <a:r>
              <a:rPr lang="en-US" dirty="0" err="1"/>
              <a:t>ultrices</a:t>
            </a:r>
            <a:r>
              <a:rPr lang="en-US" dirty="0"/>
              <a:t> id </a:t>
            </a:r>
            <a:r>
              <a:rPr lang="en-US" dirty="0" err="1"/>
              <a:t>Preaesent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5791689" y="862139"/>
            <a:ext cx="5612913" cy="385763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5791687" y="2803930"/>
            <a:ext cx="5613400" cy="109843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dolorsuscripit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</a:t>
            </a:r>
            <a:r>
              <a:rPr lang="en-US" dirty="0" err="1"/>
              <a:t>Preaesent</a:t>
            </a:r>
            <a:r>
              <a:rPr lang="en-US" dirty="0"/>
              <a:t> Lorem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magna </a:t>
            </a:r>
            <a:r>
              <a:rPr lang="en-US" dirty="0" err="1"/>
              <a:t>emim</a:t>
            </a:r>
            <a:r>
              <a:rPr lang="en-US" dirty="0"/>
              <a:t>, ultrices id suscripit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magna </a:t>
            </a:r>
            <a:r>
              <a:rPr lang="en-US" dirty="0" err="1"/>
              <a:t>emim</a:t>
            </a:r>
            <a:r>
              <a:rPr lang="en-US" dirty="0"/>
              <a:t>, ultrices id </a:t>
            </a:r>
            <a:r>
              <a:rPr lang="en-US" dirty="0" err="1"/>
              <a:t>Preaesent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5792176" y="2503043"/>
            <a:ext cx="5612913" cy="385763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5792173" y="4467931"/>
            <a:ext cx="5613400" cy="10876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dolorsuscripit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</a:t>
            </a:r>
            <a:r>
              <a:rPr lang="en-US" dirty="0" err="1"/>
              <a:t>Preaesent</a:t>
            </a:r>
            <a:r>
              <a:rPr lang="en-US" dirty="0"/>
              <a:t> Lorem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magna </a:t>
            </a:r>
            <a:r>
              <a:rPr lang="en-US" dirty="0" err="1"/>
              <a:t>emim</a:t>
            </a:r>
            <a:r>
              <a:rPr lang="en-US" dirty="0"/>
              <a:t>, ultrices id suscripit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magna </a:t>
            </a:r>
            <a:r>
              <a:rPr lang="en-US" dirty="0" err="1"/>
              <a:t>emim</a:t>
            </a:r>
            <a:r>
              <a:rPr lang="en-US" dirty="0"/>
              <a:t>, ultrices id </a:t>
            </a:r>
            <a:r>
              <a:rPr lang="en-US" dirty="0" err="1"/>
              <a:t>Preaesent</a:t>
            </a: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5792662" y="4143946"/>
            <a:ext cx="5612913" cy="38576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0" y="2503488"/>
            <a:ext cx="2422967" cy="34544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Lorem ipsum dolor </a:t>
            </a:r>
            <a:r>
              <a:rPr lang="en-US" dirty="0" err="1"/>
              <a:t>suscript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pareta</a:t>
            </a:r>
            <a:r>
              <a:rPr lang="en-US" dirty="0"/>
              <a:t> vitae ante.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05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43E3183-5FD0-3141-B5DD-C845FDB77154}"/>
              </a:ext>
            </a:extLst>
          </p:cNvPr>
          <p:cNvGrpSpPr/>
          <p:nvPr userDrawn="1"/>
        </p:nvGrpSpPr>
        <p:grpSpPr>
          <a:xfrm>
            <a:off x="1" y="-2"/>
            <a:ext cx="12191999" cy="6308205"/>
            <a:chOff x="1" y="-2"/>
            <a:chExt cx="12191999" cy="630820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2C09D4-8EB5-2443-BFF0-6BE42EE18E8F}"/>
                </a:ext>
              </a:extLst>
            </p:cNvPr>
            <p:cNvSpPr/>
            <p:nvPr userDrawn="1"/>
          </p:nvSpPr>
          <p:spPr>
            <a:xfrm>
              <a:off x="1" y="-1"/>
              <a:ext cx="4803494" cy="63082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DA232AB-C61A-AF4D-BE26-FF0783A61B9C}"/>
                </a:ext>
              </a:extLst>
            </p:cNvPr>
            <p:cNvSpPr/>
            <p:nvPr userDrawn="1"/>
          </p:nvSpPr>
          <p:spPr>
            <a:xfrm>
              <a:off x="4803495" y="-2"/>
              <a:ext cx="7388505" cy="63082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689660"/>
            <a:ext cx="3556000" cy="1482009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 Title </a:t>
            </a:r>
            <a:br>
              <a:rPr lang="en-US" dirty="0"/>
            </a:br>
            <a:r>
              <a:rPr lang="en-US" dirty="0"/>
              <a:t>About Contents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EA68DA99-B7A5-744C-9FE3-7CD0FEF5CD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" y="2503488"/>
            <a:ext cx="2422967" cy="34544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Lorem ipsum dolor </a:t>
            </a:r>
            <a:r>
              <a:rPr lang="en-US" dirty="0" err="1"/>
              <a:t>suscript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pareta</a:t>
            </a:r>
            <a:r>
              <a:rPr lang="en-US" dirty="0"/>
              <a:t> vitae ante.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892CEBA7-7578-5948-9284-A786D003C6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1163031"/>
            <a:ext cx="5613400" cy="1099878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dolorsuscripit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</a:t>
            </a:r>
            <a:r>
              <a:rPr lang="en-US" dirty="0" err="1"/>
              <a:t>Preaesent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magna </a:t>
            </a:r>
            <a:r>
              <a:rPr lang="en-US" dirty="0" err="1"/>
              <a:t>emim</a:t>
            </a:r>
            <a:r>
              <a:rPr lang="en-US" dirty="0"/>
              <a:t>, ultrices id </a:t>
            </a:r>
            <a:r>
              <a:rPr lang="en-US" dirty="0" err="1"/>
              <a:t>suscripit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magna </a:t>
            </a:r>
            <a:r>
              <a:rPr lang="en-US" dirty="0" err="1"/>
              <a:t>emim</a:t>
            </a:r>
            <a:r>
              <a:rPr lang="en-US" dirty="0"/>
              <a:t>, </a:t>
            </a:r>
            <a:r>
              <a:rPr lang="en-US" dirty="0" err="1"/>
              <a:t>ultrices</a:t>
            </a:r>
            <a:r>
              <a:rPr lang="en-US" dirty="0"/>
              <a:t> id </a:t>
            </a:r>
            <a:r>
              <a:rPr lang="en-US" dirty="0" err="1"/>
              <a:t>Preaesent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44751939-E7F5-0743-8DDA-88F9DEF31D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1689" y="862139"/>
            <a:ext cx="5612913" cy="385763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EDEB3F1C-7F95-AD46-B2DB-2EFB79C2B9F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91687" y="2803930"/>
            <a:ext cx="5613400" cy="109843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dolorsuscripit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</a:t>
            </a:r>
            <a:r>
              <a:rPr lang="en-US" dirty="0" err="1"/>
              <a:t>Preaesent</a:t>
            </a:r>
            <a:r>
              <a:rPr lang="en-US" dirty="0"/>
              <a:t> Lorem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magna </a:t>
            </a:r>
            <a:r>
              <a:rPr lang="en-US" dirty="0" err="1"/>
              <a:t>emim</a:t>
            </a:r>
            <a:r>
              <a:rPr lang="en-US" dirty="0"/>
              <a:t>, ultrices id suscripit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magna </a:t>
            </a:r>
            <a:r>
              <a:rPr lang="en-US" dirty="0" err="1"/>
              <a:t>emim</a:t>
            </a:r>
            <a:r>
              <a:rPr lang="en-US" dirty="0"/>
              <a:t>, ultrices id </a:t>
            </a:r>
            <a:r>
              <a:rPr lang="en-US" dirty="0" err="1"/>
              <a:t>Preaesent</a:t>
            </a:r>
            <a:endParaRPr lang="en-US" dirty="0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628D324-9F65-8445-99E4-46E0217C265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92176" y="2503043"/>
            <a:ext cx="5612913" cy="385763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CE06EC04-7D02-2B4D-B04F-103E40B640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92173" y="4467931"/>
            <a:ext cx="5613400" cy="10876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dolorsuscripit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</a:t>
            </a:r>
            <a:r>
              <a:rPr lang="en-US" dirty="0" err="1"/>
              <a:t>Preaesent</a:t>
            </a:r>
            <a:r>
              <a:rPr lang="en-US" dirty="0"/>
              <a:t> Lorem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magna </a:t>
            </a:r>
            <a:r>
              <a:rPr lang="en-US" dirty="0" err="1"/>
              <a:t>emim</a:t>
            </a:r>
            <a:r>
              <a:rPr lang="en-US" dirty="0"/>
              <a:t>, ultrices id suscripit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magna </a:t>
            </a:r>
            <a:r>
              <a:rPr lang="en-US" dirty="0" err="1"/>
              <a:t>emim</a:t>
            </a:r>
            <a:r>
              <a:rPr lang="en-US" dirty="0"/>
              <a:t>, ultrices id </a:t>
            </a:r>
            <a:r>
              <a:rPr lang="en-US" dirty="0" err="1"/>
              <a:t>Preaesent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0D5210B1-D0F1-1846-85A3-DE915E73BD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92662" y="4143946"/>
            <a:ext cx="5612913" cy="38576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47046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F090275-9DCD-6947-9EEC-7B1F6FF5CA40}"/>
              </a:ext>
            </a:extLst>
          </p:cNvPr>
          <p:cNvGrpSpPr/>
          <p:nvPr userDrawn="1"/>
        </p:nvGrpSpPr>
        <p:grpSpPr>
          <a:xfrm rot="10800000">
            <a:off x="-1" y="-1"/>
            <a:ext cx="12192000" cy="6308203"/>
            <a:chOff x="1" y="-162046"/>
            <a:chExt cx="12192000" cy="630820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38504-18A2-B54A-B87B-859E312E47B9}"/>
                </a:ext>
              </a:extLst>
            </p:cNvPr>
            <p:cNvSpPr/>
            <p:nvPr userDrawn="1"/>
          </p:nvSpPr>
          <p:spPr>
            <a:xfrm>
              <a:off x="1" y="-162046"/>
              <a:ext cx="4803494" cy="63082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C7A29C-B5AB-FF48-9ED2-E0BF52F73B7D}"/>
                </a:ext>
              </a:extLst>
            </p:cNvPr>
            <p:cNvSpPr/>
            <p:nvPr userDrawn="1"/>
          </p:nvSpPr>
          <p:spPr>
            <a:xfrm>
              <a:off x="4803496" y="-162045"/>
              <a:ext cx="7388505" cy="63082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1303" y="689660"/>
            <a:ext cx="3556000" cy="1482009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 Title </a:t>
            </a:r>
            <a:br>
              <a:rPr lang="en-US" dirty="0"/>
            </a:br>
            <a:r>
              <a:rPr lang="en-US" dirty="0"/>
              <a:t>About Contents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1163031"/>
            <a:ext cx="5613400" cy="1099878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dolorsuscripit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</a:t>
            </a:r>
            <a:r>
              <a:rPr lang="en-US" dirty="0" err="1"/>
              <a:t>Preaesent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magna </a:t>
            </a:r>
            <a:r>
              <a:rPr lang="en-US" dirty="0" err="1"/>
              <a:t>emim</a:t>
            </a:r>
            <a:r>
              <a:rPr lang="en-US" dirty="0"/>
              <a:t>, ultrices id </a:t>
            </a:r>
            <a:r>
              <a:rPr lang="en-US" dirty="0" err="1"/>
              <a:t>suscripit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magna </a:t>
            </a:r>
            <a:r>
              <a:rPr lang="en-US" dirty="0" err="1"/>
              <a:t>emim</a:t>
            </a:r>
            <a:r>
              <a:rPr lang="en-US" dirty="0"/>
              <a:t>, </a:t>
            </a:r>
            <a:r>
              <a:rPr lang="en-US" dirty="0" err="1"/>
              <a:t>ultrices</a:t>
            </a:r>
            <a:r>
              <a:rPr lang="en-US" dirty="0"/>
              <a:t> id </a:t>
            </a:r>
            <a:r>
              <a:rPr lang="en-US" dirty="0" err="1"/>
              <a:t>Preaesent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10090" y="862139"/>
            <a:ext cx="5612913" cy="385763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610088" y="2803930"/>
            <a:ext cx="5613400" cy="109843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dolorsuscripit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</a:t>
            </a:r>
            <a:r>
              <a:rPr lang="en-US" dirty="0" err="1"/>
              <a:t>Preaesent</a:t>
            </a:r>
            <a:r>
              <a:rPr lang="en-US" dirty="0"/>
              <a:t> Lorem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magna </a:t>
            </a:r>
            <a:r>
              <a:rPr lang="en-US" dirty="0" err="1"/>
              <a:t>emim</a:t>
            </a:r>
            <a:r>
              <a:rPr lang="en-US" dirty="0"/>
              <a:t>, ultrices id suscripit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magna </a:t>
            </a:r>
            <a:r>
              <a:rPr lang="en-US" dirty="0" err="1"/>
              <a:t>emim</a:t>
            </a:r>
            <a:r>
              <a:rPr lang="en-US" dirty="0"/>
              <a:t>, ultrices id </a:t>
            </a:r>
            <a:r>
              <a:rPr lang="en-US" dirty="0" err="1"/>
              <a:t>Preaesent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610577" y="2503043"/>
            <a:ext cx="5612913" cy="385763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610575" y="4467931"/>
            <a:ext cx="5613400" cy="10876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dolorsuscripit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</a:t>
            </a:r>
            <a:r>
              <a:rPr lang="en-US" dirty="0" err="1"/>
              <a:t>Preaesent</a:t>
            </a:r>
            <a:r>
              <a:rPr lang="en-US" dirty="0"/>
              <a:t> Lorem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magna </a:t>
            </a:r>
            <a:r>
              <a:rPr lang="en-US" dirty="0" err="1"/>
              <a:t>emim</a:t>
            </a:r>
            <a:r>
              <a:rPr lang="en-US" dirty="0"/>
              <a:t>, ultrices id suscripit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magna </a:t>
            </a:r>
            <a:r>
              <a:rPr lang="en-US" dirty="0" err="1"/>
              <a:t>emim</a:t>
            </a:r>
            <a:r>
              <a:rPr lang="en-US" dirty="0"/>
              <a:t>, ultrices id </a:t>
            </a:r>
            <a:r>
              <a:rPr lang="en-US" dirty="0" err="1"/>
              <a:t>Preaesent</a:t>
            </a: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611063" y="4143946"/>
            <a:ext cx="5612913" cy="385763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42966EF2-A35B-5E43-ADEC-A14085FA51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50813" y="2503488"/>
            <a:ext cx="2422967" cy="34544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Lorem ipsum dolor </a:t>
            </a:r>
            <a:r>
              <a:rPr lang="en-US" dirty="0" err="1"/>
              <a:t>suscript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pareta</a:t>
            </a:r>
            <a:r>
              <a:rPr lang="en-US" dirty="0"/>
              <a:t> vitae ante.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65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F090275-9DCD-6947-9EEC-7B1F6FF5CA40}"/>
              </a:ext>
            </a:extLst>
          </p:cNvPr>
          <p:cNvGrpSpPr/>
          <p:nvPr userDrawn="1"/>
        </p:nvGrpSpPr>
        <p:grpSpPr>
          <a:xfrm rot="10800000">
            <a:off x="-1" y="-1"/>
            <a:ext cx="12192000" cy="6319777"/>
            <a:chOff x="1" y="-173620"/>
            <a:chExt cx="12192000" cy="631977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38504-18A2-B54A-B87B-859E312E47B9}"/>
                </a:ext>
              </a:extLst>
            </p:cNvPr>
            <p:cNvSpPr/>
            <p:nvPr userDrawn="1"/>
          </p:nvSpPr>
          <p:spPr>
            <a:xfrm>
              <a:off x="1" y="-173620"/>
              <a:ext cx="4803494" cy="63197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C7A29C-B5AB-FF48-9ED2-E0BF52F73B7D}"/>
                </a:ext>
              </a:extLst>
            </p:cNvPr>
            <p:cNvSpPr/>
            <p:nvPr userDrawn="1"/>
          </p:nvSpPr>
          <p:spPr>
            <a:xfrm>
              <a:off x="4803496" y="-173619"/>
              <a:ext cx="7388505" cy="6319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1303" y="689660"/>
            <a:ext cx="3556000" cy="1482009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 Title </a:t>
            </a:r>
            <a:br>
              <a:rPr lang="en-US" dirty="0"/>
            </a:br>
            <a:r>
              <a:rPr lang="en-US" dirty="0"/>
              <a:t>About Contents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1163031"/>
            <a:ext cx="5613400" cy="1099878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dolorsuscripit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</a:t>
            </a:r>
            <a:r>
              <a:rPr lang="en-US" dirty="0" err="1"/>
              <a:t>Preaesent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magna </a:t>
            </a:r>
            <a:r>
              <a:rPr lang="en-US" dirty="0" err="1"/>
              <a:t>emim</a:t>
            </a:r>
            <a:r>
              <a:rPr lang="en-US" dirty="0"/>
              <a:t>, ultrices id </a:t>
            </a:r>
            <a:r>
              <a:rPr lang="en-US" dirty="0" err="1"/>
              <a:t>suscripit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magna </a:t>
            </a:r>
            <a:r>
              <a:rPr lang="en-US" dirty="0" err="1"/>
              <a:t>emim</a:t>
            </a:r>
            <a:r>
              <a:rPr lang="en-US" dirty="0"/>
              <a:t>, </a:t>
            </a:r>
            <a:r>
              <a:rPr lang="en-US" dirty="0" err="1"/>
              <a:t>ultrices</a:t>
            </a:r>
            <a:r>
              <a:rPr lang="en-US" dirty="0"/>
              <a:t> id </a:t>
            </a:r>
            <a:r>
              <a:rPr lang="en-US" dirty="0" err="1"/>
              <a:t>Preaesent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10090" y="862139"/>
            <a:ext cx="5612913" cy="385763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610088" y="2803930"/>
            <a:ext cx="5613400" cy="109843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dolorsuscripit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</a:t>
            </a:r>
            <a:r>
              <a:rPr lang="en-US" dirty="0" err="1"/>
              <a:t>Preaesent</a:t>
            </a:r>
            <a:r>
              <a:rPr lang="en-US" dirty="0"/>
              <a:t> Lorem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magna </a:t>
            </a:r>
            <a:r>
              <a:rPr lang="en-US" dirty="0" err="1"/>
              <a:t>emim</a:t>
            </a:r>
            <a:r>
              <a:rPr lang="en-US" dirty="0"/>
              <a:t>, ultrices id suscripit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magna </a:t>
            </a:r>
            <a:r>
              <a:rPr lang="en-US" dirty="0" err="1"/>
              <a:t>emim</a:t>
            </a:r>
            <a:r>
              <a:rPr lang="en-US" dirty="0"/>
              <a:t>, ultrices id </a:t>
            </a:r>
            <a:r>
              <a:rPr lang="en-US" dirty="0" err="1"/>
              <a:t>Preaesent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610577" y="2503043"/>
            <a:ext cx="5612913" cy="385763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610575" y="4467931"/>
            <a:ext cx="5613400" cy="10876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dolorsuscripit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</a:t>
            </a:r>
            <a:r>
              <a:rPr lang="en-US" dirty="0" err="1"/>
              <a:t>Preaesent</a:t>
            </a:r>
            <a:r>
              <a:rPr lang="en-US" dirty="0"/>
              <a:t> Lorem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magna </a:t>
            </a:r>
            <a:r>
              <a:rPr lang="en-US" dirty="0" err="1"/>
              <a:t>emim</a:t>
            </a:r>
            <a:r>
              <a:rPr lang="en-US" dirty="0"/>
              <a:t>, ultrices id suscripit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magna </a:t>
            </a:r>
            <a:r>
              <a:rPr lang="en-US" dirty="0" err="1"/>
              <a:t>emim</a:t>
            </a:r>
            <a:r>
              <a:rPr lang="en-US" dirty="0"/>
              <a:t>, ultrices id </a:t>
            </a:r>
            <a:r>
              <a:rPr lang="en-US" dirty="0" err="1"/>
              <a:t>Preaesent</a:t>
            </a: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611063" y="4143946"/>
            <a:ext cx="5612913" cy="385763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42966EF2-A35B-5E43-ADEC-A14085FA51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50813" y="2503488"/>
            <a:ext cx="2422967" cy="34544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Lorem ipsum dolor </a:t>
            </a:r>
            <a:r>
              <a:rPr lang="en-US" dirty="0" err="1"/>
              <a:t>suscript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pareta</a:t>
            </a:r>
            <a:r>
              <a:rPr lang="en-US" dirty="0"/>
              <a:t> vitae ante.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954061-4C58-294D-8289-E6DB20610079}"/>
              </a:ext>
            </a:extLst>
          </p:cNvPr>
          <p:cNvGrpSpPr/>
          <p:nvPr userDrawn="1"/>
        </p:nvGrpSpPr>
        <p:grpSpPr>
          <a:xfrm>
            <a:off x="0" y="0"/>
            <a:ext cx="12192001" cy="6296628"/>
            <a:chOff x="0" y="0"/>
            <a:chExt cx="12192001" cy="629662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5E98D0-58D9-BA4E-8EC5-249024B50900}"/>
                </a:ext>
              </a:extLst>
            </p:cNvPr>
            <p:cNvSpPr/>
            <p:nvPr userDrawn="1"/>
          </p:nvSpPr>
          <p:spPr>
            <a:xfrm>
              <a:off x="0" y="0"/>
              <a:ext cx="12192000" cy="25699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3082A7-9FAB-AF4A-ADB3-BBE060A6C2A3}"/>
                </a:ext>
              </a:extLst>
            </p:cNvPr>
            <p:cNvSpPr/>
            <p:nvPr userDrawn="1"/>
          </p:nvSpPr>
          <p:spPr>
            <a:xfrm>
              <a:off x="1" y="2569952"/>
              <a:ext cx="12192000" cy="37266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1" y="2863069"/>
            <a:ext cx="6790267" cy="3097893"/>
          </a:xfrm>
        </p:spPr>
        <p:txBody>
          <a:bodyPr>
            <a:normAutofit/>
          </a:bodyPr>
          <a:lstStyle>
            <a:lvl1pPr marL="171450" marR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suscript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</a:t>
            </a:r>
            <a:r>
              <a:rPr lang="en-US" dirty="0" err="1"/>
              <a:t>Preaesent</a:t>
            </a:r>
            <a:r>
              <a:rPr lang="en-US" dirty="0"/>
              <a:t> Lorem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consecteture</a:t>
            </a:r>
            <a:r>
              <a:rPr lang="en-US" dirty="0"/>
              <a:t> </a:t>
            </a:r>
            <a:r>
              <a:rPr lang="en-US" dirty="0" err="1"/>
              <a:t>adipising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cxnSp>
        <p:nvCxnSpPr>
          <p:cNvPr id="29" name="Straight Connector 28"/>
          <p:cNvCxnSpPr>
            <a:cxnSpLocks/>
          </p:cNvCxnSpPr>
          <p:nvPr userDrawn="1"/>
        </p:nvCxnSpPr>
        <p:spPr>
          <a:xfrm>
            <a:off x="7850909" y="2755144"/>
            <a:ext cx="0" cy="3205818"/>
          </a:xfrm>
          <a:prstGeom prst="line">
            <a:avLst/>
          </a:prstGeom>
          <a:ln w="15875" cmpd="sng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8236886" y="3625269"/>
            <a:ext cx="3345516" cy="233569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50" baseline="0"/>
            </a:lvl1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suscript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</a:t>
            </a:r>
            <a:r>
              <a:rPr lang="en-US" dirty="0" err="1"/>
              <a:t>Preaesent</a:t>
            </a:r>
            <a:r>
              <a:rPr lang="en-US" dirty="0"/>
              <a:t> Lorem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consecteture</a:t>
            </a:r>
            <a:r>
              <a:rPr lang="en-US" dirty="0"/>
              <a:t> </a:t>
            </a:r>
            <a:r>
              <a:rPr lang="en-US" dirty="0" err="1"/>
              <a:t>adipising</a:t>
            </a:r>
            <a:r>
              <a:rPr lang="en-US" dirty="0"/>
              <a:t>. Lorem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suscript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</a:t>
            </a:r>
            <a:r>
              <a:rPr lang="en-US" dirty="0" err="1"/>
              <a:t>Preaesent</a:t>
            </a:r>
            <a:r>
              <a:rPr lang="en-US" dirty="0"/>
              <a:t> Lorem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consecteture</a:t>
            </a:r>
            <a:r>
              <a:rPr lang="en-US" dirty="0"/>
              <a:t> </a:t>
            </a:r>
            <a:r>
              <a:rPr lang="en-US" dirty="0" err="1"/>
              <a:t>adipising</a:t>
            </a:r>
            <a:r>
              <a:rPr lang="en-US" dirty="0"/>
              <a:t>. </a:t>
            </a:r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8236886" y="2864642"/>
            <a:ext cx="3345516" cy="18880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BB97D55-4B63-4C42-99FD-D4EF5FAA2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087730"/>
            <a:ext cx="10972800" cy="435264"/>
          </a:xfrm>
        </p:spPr>
        <p:txBody>
          <a:bodyPr anchor="b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8">
            <a:extLst>
              <a:ext uri="{FF2B5EF4-FFF2-40B4-BE49-F238E27FC236}">
                <a16:creationId xmlns:a16="http://schemas.microsoft.com/office/drawing/2014/main" id="{C8EFAD6F-5C3B-0847-A976-600AFA832D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92219"/>
            <a:ext cx="10972800" cy="1687448"/>
          </a:xfrm>
        </p:spPr>
        <p:txBody>
          <a:bodyPr>
            <a:noAutofit/>
          </a:bodyPr>
          <a:lstStyle>
            <a:lvl1pPr algn="ctr"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885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225D9A3-E840-6A40-BD3A-2868D1F20676}"/>
              </a:ext>
            </a:extLst>
          </p:cNvPr>
          <p:cNvGrpSpPr/>
          <p:nvPr userDrawn="1"/>
        </p:nvGrpSpPr>
        <p:grpSpPr>
          <a:xfrm>
            <a:off x="0" y="0"/>
            <a:ext cx="12192001" cy="6319777"/>
            <a:chOff x="0" y="0"/>
            <a:chExt cx="12192001" cy="63197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96F13C-A5F9-824F-AE2A-AF600399F5DB}"/>
                </a:ext>
              </a:extLst>
            </p:cNvPr>
            <p:cNvSpPr/>
            <p:nvPr userDrawn="1"/>
          </p:nvSpPr>
          <p:spPr>
            <a:xfrm>
              <a:off x="0" y="0"/>
              <a:ext cx="12192000" cy="2569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AF33BC-E481-7340-AB9E-993ED57DFFA6}"/>
                </a:ext>
              </a:extLst>
            </p:cNvPr>
            <p:cNvSpPr/>
            <p:nvPr userDrawn="1"/>
          </p:nvSpPr>
          <p:spPr>
            <a:xfrm>
              <a:off x="1" y="2569952"/>
              <a:ext cx="12192000" cy="37498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87730"/>
            <a:ext cx="10972800" cy="435264"/>
          </a:xfrm>
        </p:spPr>
        <p:txBody>
          <a:bodyPr anchor="b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09600" y="392219"/>
            <a:ext cx="10972800" cy="1687448"/>
          </a:xfrm>
        </p:spPr>
        <p:txBody>
          <a:bodyPr>
            <a:noAutofit/>
          </a:bodyPr>
          <a:lstStyle>
            <a:lvl1pPr algn="ctr"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3EEED06-48CD-FC49-A88D-0103FA875C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1" y="2863069"/>
            <a:ext cx="6790267" cy="3097893"/>
          </a:xfrm>
        </p:spPr>
        <p:txBody>
          <a:bodyPr>
            <a:normAutofit/>
          </a:bodyPr>
          <a:lstStyle>
            <a:lvl1pPr marL="171450" marR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suscript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</a:t>
            </a:r>
            <a:r>
              <a:rPr lang="en-US" dirty="0" err="1"/>
              <a:t>Preaesent</a:t>
            </a:r>
            <a:r>
              <a:rPr lang="en-US" dirty="0"/>
              <a:t> Lorem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consecteture</a:t>
            </a:r>
            <a:r>
              <a:rPr lang="en-US" dirty="0"/>
              <a:t> </a:t>
            </a:r>
            <a:r>
              <a:rPr lang="en-US" dirty="0" err="1"/>
              <a:t>adipising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0CB464BB-5B5C-1C47-8AA7-1DC509EAAD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36886" y="3625269"/>
            <a:ext cx="3345516" cy="233569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50" baseline="0"/>
            </a:lvl1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suscript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</a:t>
            </a:r>
            <a:r>
              <a:rPr lang="en-US" dirty="0" err="1"/>
              <a:t>Preaesent</a:t>
            </a:r>
            <a:r>
              <a:rPr lang="en-US" dirty="0"/>
              <a:t> Lorem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consecteture</a:t>
            </a:r>
            <a:r>
              <a:rPr lang="en-US" dirty="0"/>
              <a:t> </a:t>
            </a:r>
            <a:r>
              <a:rPr lang="en-US" dirty="0" err="1"/>
              <a:t>adipising</a:t>
            </a:r>
            <a:r>
              <a:rPr lang="en-US" dirty="0"/>
              <a:t>. Lorem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suscript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paretra</a:t>
            </a:r>
            <a:r>
              <a:rPr lang="en-US" dirty="0"/>
              <a:t> vitae ante. </a:t>
            </a:r>
            <a:r>
              <a:rPr lang="en-US" dirty="0" err="1"/>
              <a:t>Preaesent</a:t>
            </a:r>
            <a:r>
              <a:rPr lang="en-US" dirty="0"/>
              <a:t> Lorem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consecteture</a:t>
            </a:r>
            <a:r>
              <a:rPr lang="en-US" dirty="0"/>
              <a:t> </a:t>
            </a:r>
            <a:r>
              <a:rPr lang="en-US" dirty="0" err="1"/>
              <a:t>adipising</a:t>
            </a:r>
            <a:r>
              <a:rPr lang="en-US" dirty="0"/>
              <a:t>. 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DD729BD-9FF5-7D4A-980B-F4DD689A15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6886" y="2864642"/>
            <a:ext cx="3345516" cy="18880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30C3BB-48AE-AC4A-BDD3-A3B0AB7A6C76}"/>
              </a:ext>
            </a:extLst>
          </p:cNvPr>
          <p:cNvCxnSpPr>
            <a:cxnSpLocks/>
          </p:cNvCxnSpPr>
          <p:nvPr userDrawn="1"/>
        </p:nvCxnSpPr>
        <p:spPr>
          <a:xfrm>
            <a:off x="7850909" y="2755144"/>
            <a:ext cx="0" cy="3205818"/>
          </a:xfrm>
          <a:prstGeom prst="line">
            <a:avLst/>
          </a:prstGeom>
          <a:ln w="15875" cmpd="sng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60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B82AA90-CCBC-E747-ACD6-31A3CFA2F0F4}"/>
              </a:ext>
            </a:extLst>
          </p:cNvPr>
          <p:cNvSpPr/>
          <p:nvPr userDrawn="1"/>
        </p:nvSpPr>
        <p:spPr>
          <a:xfrm>
            <a:off x="0" y="469197"/>
            <a:ext cx="12192000" cy="5844547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04EC57-082D-6E41-B42F-8ADB63F36F37}"/>
              </a:ext>
            </a:extLst>
          </p:cNvPr>
          <p:cNvSpPr/>
          <p:nvPr userDrawn="1"/>
        </p:nvSpPr>
        <p:spPr>
          <a:xfrm>
            <a:off x="0" y="-5256"/>
            <a:ext cx="12192000" cy="47445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92218"/>
            <a:ext cx="10972800" cy="1025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76CF4-D645-834E-9B4D-0CB6DB88475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89BAD1-93B5-5848-9DC8-1BA3112E951D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09600" y="6424408"/>
            <a:ext cx="773906" cy="229013"/>
          </a:xfrm>
          <a:prstGeom prst="rect">
            <a:avLst/>
          </a:prstGeom>
        </p:spPr>
      </p:pic>
      <p:pic>
        <p:nvPicPr>
          <p:cNvPr id="12" name="Picture 11" descr="Texas Education Agency">
            <a:extLst>
              <a:ext uri="{FF2B5EF4-FFF2-40B4-BE49-F238E27FC236}">
                <a16:creationId xmlns:a16="http://schemas.microsoft.com/office/drawing/2014/main" id="{7A0EE732-D635-A14C-A82B-E9DABE1B7985}"/>
              </a:ext>
            </a:extLst>
          </p:cNvPr>
          <p:cNvPicPr/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326" y="6377134"/>
            <a:ext cx="773906" cy="38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9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50" r:id="rId3"/>
    <p:sldLayoutId id="2147483663" r:id="rId4"/>
    <p:sldLayoutId id="2147483666" r:id="rId5"/>
    <p:sldLayoutId id="2147483671" r:id="rId6"/>
    <p:sldLayoutId id="2147483680" r:id="rId7"/>
    <p:sldLayoutId id="2147483664" r:id="rId8"/>
    <p:sldLayoutId id="2147483668" r:id="rId9"/>
    <p:sldLayoutId id="2147483669" r:id="rId10"/>
    <p:sldLayoutId id="2147483665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60" r:id="rId17"/>
    <p:sldLayoutId id="2147483657" r:id="rId18"/>
    <p:sldLayoutId id="2147483658" r:id="rId19"/>
    <p:sldLayoutId id="2147483678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1">
              <a:lumMod val="75000"/>
              <a:lumOff val="2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881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47;p210"/>
          <p:cNvSpPr txBox="1">
            <a:spLocks/>
          </p:cNvSpPr>
          <p:nvPr/>
        </p:nvSpPr>
        <p:spPr>
          <a:xfrm>
            <a:off x="1755912" y="243951"/>
            <a:ext cx="9597900" cy="710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312E933-533B-2C4E-8AF1-31999912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55" y="696567"/>
            <a:ext cx="4157431" cy="1216316"/>
          </a:xfrm>
        </p:spPr>
        <p:txBody>
          <a:bodyPr/>
          <a:lstStyle/>
          <a:p>
            <a:r>
              <a:rPr lang="en-US" b="1" dirty="0">
                <a:solidFill>
                  <a:srgbClr val="00496F"/>
                </a:solidFill>
                <a:latin typeface="+mj-lt"/>
              </a:rPr>
              <a:t>ESF Self-Assessment: 3 Components </a:t>
            </a:r>
          </a:p>
        </p:txBody>
      </p:sp>
      <p:sp>
        <p:nvSpPr>
          <p:cNvPr id="23" name="Google Shape;2549;p210">
            <a:extLst>
              <a:ext uri="{FF2B5EF4-FFF2-40B4-BE49-F238E27FC236}">
                <a16:creationId xmlns:a16="http://schemas.microsoft.com/office/drawing/2014/main" id="{E58DBFDB-8791-AE41-8631-A9247959AB09}"/>
              </a:ext>
            </a:extLst>
          </p:cNvPr>
          <p:cNvSpPr/>
          <p:nvPr/>
        </p:nvSpPr>
        <p:spPr>
          <a:xfrm rot="-3280512">
            <a:off x="5319948" y="2548453"/>
            <a:ext cx="1764582" cy="1761093"/>
          </a:xfrm>
          <a:prstGeom prst="ellipse">
            <a:avLst/>
          </a:prstGeom>
          <a:solidFill>
            <a:srgbClr val="A1C3FA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4" name="Google Shape;2550;p210">
            <a:extLst>
              <a:ext uri="{FF2B5EF4-FFF2-40B4-BE49-F238E27FC236}">
                <a16:creationId xmlns:a16="http://schemas.microsoft.com/office/drawing/2014/main" id="{BE9EA88F-1595-2942-A99F-B8EDB4628CDB}"/>
              </a:ext>
            </a:extLst>
          </p:cNvPr>
          <p:cNvGrpSpPr/>
          <p:nvPr/>
        </p:nvGrpSpPr>
        <p:grpSpPr>
          <a:xfrm>
            <a:off x="5691761" y="2033013"/>
            <a:ext cx="3944507" cy="4397686"/>
            <a:chOff x="4184863" y="1520198"/>
            <a:chExt cx="2958454" cy="3298347"/>
          </a:xfrm>
        </p:grpSpPr>
        <p:sp>
          <p:nvSpPr>
            <p:cNvPr id="41" name="Google Shape;2551;p210">
              <a:extLst>
                <a:ext uri="{FF2B5EF4-FFF2-40B4-BE49-F238E27FC236}">
                  <a16:creationId xmlns:a16="http://schemas.microsoft.com/office/drawing/2014/main" id="{17F2763A-8C1A-1F48-BF7C-8FDA74BC0CDC}"/>
                </a:ext>
              </a:extLst>
            </p:cNvPr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3082C5">
                <a:alpha val="50000"/>
              </a:srgbClr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2552;p210">
              <a:extLst>
                <a:ext uri="{FF2B5EF4-FFF2-40B4-BE49-F238E27FC236}">
                  <a16:creationId xmlns:a16="http://schemas.microsoft.com/office/drawing/2014/main" id="{28F24C5F-1D3C-5140-AE48-F786ECEBCB8A}"/>
                </a:ext>
              </a:extLst>
            </p:cNvPr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3082C5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2553;p210">
              <a:extLst>
                <a:ext uri="{FF2B5EF4-FFF2-40B4-BE49-F238E27FC236}">
                  <a16:creationId xmlns:a16="http://schemas.microsoft.com/office/drawing/2014/main" id="{B0F318D0-3DA7-8F4E-83CD-64F8604C04D2}"/>
                </a:ext>
              </a:extLst>
            </p:cNvPr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ESF Campus Self-Assessment </a:t>
              </a:r>
              <a:endParaRPr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" name="Google Shape;2554;p210">
            <a:extLst>
              <a:ext uri="{FF2B5EF4-FFF2-40B4-BE49-F238E27FC236}">
                <a16:creationId xmlns:a16="http://schemas.microsoft.com/office/drawing/2014/main" id="{170F9C6B-B42C-0A40-A642-70711B7AD45D}"/>
              </a:ext>
            </a:extLst>
          </p:cNvPr>
          <p:cNvGrpSpPr/>
          <p:nvPr/>
        </p:nvGrpSpPr>
        <p:grpSpPr>
          <a:xfrm>
            <a:off x="3922297" y="-88975"/>
            <a:ext cx="4391326" cy="4297113"/>
            <a:chOff x="2857731" y="-71332"/>
            <a:chExt cx="3293577" cy="3222916"/>
          </a:xfrm>
        </p:grpSpPr>
        <p:sp>
          <p:nvSpPr>
            <p:cNvPr id="45" name="Google Shape;2555;p210">
              <a:extLst>
                <a:ext uri="{FF2B5EF4-FFF2-40B4-BE49-F238E27FC236}">
                  <a16:creationId xmlns:a16="http://schemas.microsoft.com/office/drawing/2014/main" id="{2F9EE7C1-216B-824F-86FA-17BFE5D3E7E9}"/>
                </a:ext>
              </a:extLst>
            </p:cNvPr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3082C5">
                <a:alpha val="50000"/>
              </a:srgbClr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2556;p210">
              <a:extLst>
                <a:ext uri="{FF2B5EF4-FFF2-40B4-BE49-F238E27FC236}">
                  <a16:creationId xmlns:a16="http://schemas.microsoft.com/office/drawing/2014/main" id="{10EE9366-8408-3040-A5C1-544900D7F8D0}"/>
                </a:ext>
              </a:extLst>
            </p:cNvPr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EC6133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2557;p210">
              <a:extLst>
                <a:ext uri="{FF2B5EF4-FFF2-40B4-BE49-F238E27FC236}">
                  <a16:creationId xmlns:a16="http://schemas.microsoft.com/office/drawing/2014/main" id="{379EAE73-2EE0-BB46-9BE4-7D2325A59D96}"/>
                </a:ext>
              </a:extLst>
            </p:cNvPr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Campus Data Reflection</a:t>
              </a:r>
              <a:endParaRPr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2558;p210">
            <a:extLst>
              <a:ext uri="{FF2B5EF4-FFF2-40B4-BE49-F238E27FC236}">
                <a16:creationId xmlns:a16="http://schemas.microsoft.com/office/drawing/2014/main" id="{101763B7-56DF-FB45-AC85-3009CDBB1718}"/>
              </a:ext>
            </a:extLst>
          </p:cNvPr>
          <p:cNvGrpSpPr/>
          <p:nvPr/>
        </p:nvGrpSpPr>
        <p:grpSpPr>
          <a:xfrm>
            <a:off x="2725201" y="2252304"/>
            <a:ext cx="4565797" cy="4162934"/>
            <a:chOff x="1959887" y="1684671"/>
            <a:chExt cx="3424433" cy="3122279"/>
          </a:xfrm>
        </p:grpSpPr>
        <p:sp>
          <p:nvSpPr>
            <p:cNvPr id="49" name="Google Shape;2559;p210">
              <a:extLst>
                <a:ext uri="{FF2B5EF4-FFF2-40B4-BE49-F238E27FC236}">
                  <a16:creationId xmlns:a16="http://schemas.microsoft.com/office/drawing/2014/main" id="{F0F6E759-B229-DD47-9159-5441BCA7C076}"/>
                </a:ext>
              </a:extLst>
            </p:cNvPr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3082C5">
                <a:alpha val="50000"/>
              </a:srgbClr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2560;p210">
              <a:extLst>
                <a:ext uri="{FF2B5EF4-FFF2-40B4-BE49-F238E27FC236}">
                  <a16:creationId xmlns:a16="http://schemas.microsoft.com/office/drawing/2014/main" id="{0A3BBF64-6E71-194C-AF1F-8D833BAD27A2}"/>
                </a:ext>
              </a:extLst>
            </p:cNvPr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00496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2561;p210">
              <a:extLst>
                <a:ext uri="{FF2B5EF4-FFF2-40B4-BE49-F238E27FC236}">
                  <a16:creationId xmlns:a16="http://schemas.microsoft.com/office/drawing/2014/main" id="{09D47B3E-D9BD-3540-B537-48ABBF579E94}"/>
                </a:ext>
              </a:extLst>
            </p:cNvPr>
            <p:cNvSpPr txBox="1"/>
            <p:nvPr/>
          </p:nvSpPr>
          <p:spPr>
            <a:xfrm rot="3725110" flipH="1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District Commitments Theory of Action</a:t>
              </a:r>
              <a:endParaRPr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2562;p210">
            <a:extLst>
              <a:ext uri="{FF2B5EF4-FFF2-40B4-BE49-F238E27FC236}">
                <a16:creationId xmlns:a16="http://schemas.microsoft.com/office/drawing/2014/main" id="{C8A980B8-AE53-4044-9B0B-75106DB4BBD1}"/>
              </a:ext>
            </a:extLst>
          </p:cNvPr>
          <p:cNvSpPr txBox="1"/>
          <p:nvPr/>
        </p:nvSpPr>
        <p:spPr>
          <a:xfrm>
            <a:off x="5286584" y="2872207"/>
            <a:ext cx="18351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ESF Self-Assessment 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Left Arrow 52">
            <a:extLst>
              <a:ext uri="{FF2B5EF4-FFF2-40B4-BE49-F238E27FC236}">
                <a16:creationId xmlns:a16="http://schemas.microsoft.com/office/drawing/2014/main" id="{E6433096-53C7-CE40-82E1-3E0C56DD7704}"/>
              </a:ext>
            </a:extLst>
          </p:cNvPr>
          <p:cNvSpPr/>
          <p:nvPr/>
        </p:nvSpPr>
        <p:spPr>
          <a:xfrm rot="10800000">
            <a:off x="1166889" y="3957959"/>
            <a:ext cx="2192275" cy="547794"/>
          </a:xfrm>
          <a:prstGeom prst="leftArrow">
            <a:avLst/>
          </a:prstGeom>
          <a:solidFill>
            <a:srgbClr val="EC6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3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74781"/>
            <a:ext cx="10972800" cy="1025419"/>
          </a:xfrm>
        </p:spPr>
        <p:txBody>
          <a:bodyPr/>
          <a:lstStyle/>
          <a:p>
            <a:r>
              <a:rPr lang="en-US" b="1" dirty="0">
                <a:solidFill>
                  <a:srgbClr val="00496F"/>
                </a:solidFill>
                <a:latin typeface="+mj-lt"/>
              </a:rPr>
              <a:t>District Commitments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13214" y="1947044"/>
            <a:ext cx="5016938" cy="4525963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600" b="1" dirty="0">
                <a:latin typeface="Calibri"/>
                <a:ea typeface="Calibri"/>
                <a:cs typeface="Calibri"/>
                <a:sym typeface="Calibri"/>
              </a:rPr>
              <a:t>Reread the District Commitments for each Prioritized Lever.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600" b="1" dirty="0">
                <a:latin typeface="Calibri"/>
                <a:ea typeface="Calibri"/>
                <a:cs typeface="Calibri"/>
                <a:sym typeface="Calibri"/>
              </a:rPr>
              <a:t>As you read, consider: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600" b="1" i="1" dirty="0">
                <a:solidFill>
                  <a:srgbClr val="EC6133"/>
                </a:solidFill>
                <a:latin typeface="Calibri"/>
                <a:ea typeface="Calibri"/>
                <a:cs typeface="Calibri"/>
                <a:sym typeface="Calibri"/>
              </a:rPr>
              <a:t>What impact would the district commitments have on the implementation of the Foundational Essential Actions (and DDI) in each lever?</a:t>
            </a:r>
          </a:p>
          <a:p>
            <a:endParaRPr lang="en-US" dirty="0"/>
          </a:p>
        </p:txBody>
      </p:sp>
      <p:pic>
        <p:nvPicPr>
          <p:cNvPr id="7" name="Google Shape;3767;p323"/>
          <p:cNvPicPr preferRelativeResize="0">
            <a:picLocks noGrp="1"/>
          </p:cNvPicPr>
          <p:nvPr>
            <p:ph sz="half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211375" y="1600200"/>
            <a:ext cx="4181249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276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60384"/>
            <a:ext cx="10972800" cy="1025419"/>
          </a:xfrm>
        </p:spPr>
        <p:txBody>
          <a:bodyPr/>
          <a:lstStyle/>
          <a:p>
            <a:r>
              <a:rPr lang="en-US" b="1" dirty="0">
                <a:solidFill>
                  <a:srgbClr val="00496F"/>
                </a:solidFill>
                <a:latin typeface="+mn-lt"/>
              </a:rPr>
              <a:t>ESF Diagnostic</a:t>
            </a:r>
          </a:p>
        </p:txBody>
      </p:sp>
      <p:pic>
        <p:nvPicPr>
          <p:cNvPr id="6" name="Google Shape;2180;p1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61337" y="164682"/>
            <a:ext cx="7269325" cy="6528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83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74784"/>
            <a:ext cx="10972800" cy="1025419"/>
          </a:xfrm>
        </p:spPr>
        <p:txBody>
          <a:bodyPr/>
          <a:lstStyle/>
          <a:p>
            <a:r>
              <a:rPr lang="en-US" b="1" dirty="0">
                <a:solidFill>
                  <a:srgbClr val="00496F"/>
                </a:solidFill>
                <a:latin typeface="+mj-lt"/>
              </a:rPr>
              <a:t>Goal of the ESF Diagnostic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759884"/>
            <a:ext cx="6159062" cy="4525963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 sz="2400" dirty="0">
                <a:latin typeface="+mn-lt"/>
              </a:rPr>
              <a:t>Deeply reflect on campus practices and survey results to develop a shared vision of current practice</a:t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 sz="2400" dirty="0">
                <a:latin typeface="+mn-lt"/>
              </a:rPr>
              <a:t>Identify campus and district strengths and areas for growth in alignment with ESF essential actions </a:t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 sz="2400" dirty="0">
                <a:latin typeface="+mn-lt"/>
              </a:rPr>
              <a:t>Determine 2-3 highest leverage focus areas for long-term, sustainable improvement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5E92BE-0BAC-F84D-B154-3588409F2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73" t="31217" r="10963" b="917"/>
          <a:stretch/>
        </p:blipFill>
        <p:spPr>
          <a:xfrm>
            <a:off x="7147034" y="1885951"/>
            <a:ext cx="4435366" cy="327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15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612935"/>
            <a:ext cx="10972800" cy="1025419"/>
          </a:xfrm>
        </p:spPr>
        <p:txBody>
          <a:bodyPr/>
          <a:lstStyle/>
          <a:p>
            <a:r>
              <a:rPr lang="en-US" b="1" dirty="0">
                <a:solidFill>
                  <a:srgbClr val="00496F"/>
                </a:solidFill>
                <a:latin typeface="+mj-lt"/>
              </a:rPr>
              <a:t>What does the diagnostic process entail?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400" dirty="0">
                <a:latin typeface="+mn-lt"/>
              </a:rPr>
              <a:t>ESF Facilitator spends approximately 3 weeks with a district/campus working collaboratively with the Principal Supervisor/DCSI and Principal to conduct the diagnostic process </a:t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sz="2400" dirty="0">
                <a:latin typeface="+mn-lt"/>
              </a:rPr>
              <a:t>Diagnostic activities include:</a:t>
            </a:r>
          </a:p>
          <a:p>
            <a:pPr marL="1143000" lvl="1" indent="-457200">
              <a:lnSpc>
                <a:spcPct val="90000"/>
              </a:lnSpc>
              <a:spcBef>
                <a:spcPts val="500"/>
              </a:spcBef>
              <a:buSzPts val="2400"/>
              <a:buFont typeface="Arial"/>
              <a:buChar char="•"/>
            </a:pPr>
            <a:r>
              <a:rPr lang="en-US" b="1" dirty="0">
                <a:latin typeface="+mn-lt"/>
              </a:rPr>
              <a:t>Pre-visit: </a:t>
            </a:r>
            <a:r>
              <a:rPr lang="en-US" dirty="0">
                <a:latin typeface="+mn-lt"/>
              </a:rPr>
              <a:t>Evidence and artifact collection and analysis aligned to ESF foundational essential actions </a:t>
            </a:r>
          </a:p>
          <a:p>
            <a:pPr marL="1143000" lvl="1" indent="-457200">
              <a:lnSpc>
                <a:spcPct val="90000"/>
              </a:lnSpc>
              <a:spcBef>
                <a:spcPts val="500"/>
              </a:spcBef>
              <a:buSzPts val="2400"/>
              <a:buFont typeface="Arial"/>
              <a:buChar char="•"/>
            </a:pPr>
            <a:r>
              <a:rPr lang="en-US" b="1" dirty="0">
                <a:latin typeface="+mn-lt"/>
              </a:rPr>
              <a:t>On-campus visit: </a:t>
            </a:r>
            <a:r>
              <a:rPr lang="en-US" dirty="0">
                <a:latin typeface="+mn-lt"/>
              </a:rPr>
              <a:t>ESF Facilitator, DSCI/Principal Supervisor, and Principal conduct a shared diagnostic of campus practices</a:t>
            </a:r>
          </a:p>
          <a:p>
            <a:pPr marL="1143000" lvl="1" indent="-457200">
              <a:lnSpc>
                <a:spcPct val="90000"/>
              </a:lnSpc>
              <a:spcBef>
                <a:spcPts val="500"/>
              </a:spcBef>
              <a:buSzPts val="2400"/>
              <a:buFont typeface="Arial"/>
              <a:buChar char="•"/>
            </a:pPr>
            <a:r>
              <a:rPr lang="en-US" b="1" dirty="0">
                <a:latin typeface="+mn-lt"/>
              </a:rPr>
              <a:t>Post-visit: </a:t>
            </a:r>
            <a:r>
              <a:rPr lang="en-US" dirty="0">
                <a:latin typeface="+mn-lt"/>
              </a:rPr>
              <a:t>Debrief conversation during which ESF Facilitator, DCSI/Principal Supervisor, and Principal analyze the evidence and conduct a process to determine highest leverage focus areas for improvement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9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267;p364"/>
          <p:cNvSpPr txBox="1">
            <a:spLocks/>
          </p:cNvSpPr>
          <p:nvPr/>
        </p:nvSpPr>
        <p:spPr>
          <a:xfrm>
            <a:off x="631359" y="669281"/>
            <a:ext cx="10722441" cy="84939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496F"/>
                </a:solidFill>
                <a:latin typeface="+mj-lt"/>
              </a:rPr>
              <a:t>Diagnostic Process</a:t>
            </a:r>
          </a:p>
        </p:txBody>
      </p:sp>
      <p:sp>
        <p:nvSpPr>
          <p:cNvPr id="7" name="Google Shape;4269;p364"/>
          <p:cNvSpPr/>
          <p:nvPr/>
        </p:nvSpPr>
        <p:spPr>
          <a:xfrm>
            <a:off x="2886617" y="2997483"/>
            <a:ext cx="792300" cy="49200"/>
          </a:xfrm>
          <a:prstGeom prst="roundRect">
            <a:avLst>
              <a:gd name="adj" fmla="val 50000"/>
            </a:avLst>
          </a:prstGeom>
          <a:solidFill>
            <a:srgbClr val="3082C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" name="Google Shape;4270;p364"/>
          <p:cNvGrpSpPr/>
          <p:nvPr/>
        </p:nvGrpSpPr>
        <p:grpSpPr>
          <a:xfrm>
            <a:off x="762028" y="2609468"/>
            <a:ext cx="2339942" cy="2530573"/>
            <a:chOff x="571536" y="1957150"/>
            <a:chExt cx="1755000" cy="1897977"/>
          </a:xfrm>
        </p:grpSpPr>
        <p:sp>
          <p:nvSpPr>
            <p:cNvPr id="9" name="Google Shape;4271;p364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3082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4272;p364"/>
            <p:cNvSpPr txBox="1"/>
            <p:nvPr/>
          </p:nvSpPr>
          <p:spPr>
            <a:xfrm>
              <a:off x="1230636" y="2094676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2400" b="1" dirty="0">
                  <a:solidFill>
                    <a:srgbClr val="EC6133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 b="1" dirty="0">
                <a:solidFill>
                  <a:srgbClr val="EC61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273;p364"/>
            <p:cNvSpPr txBox="1"/>
            <p:nvPr/>
          </p:nvSpPr>
          <p:spPr>
            <a:xfrm>
              <a:off x="594488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Pre-Work</a:t>
              </a:r>
              <a:endParaRPr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274;p364"/>
            <p:cNvSpPr txBox="1"/>
            <p:nvPr/>
          </p:nvSpPr>
          <p:spPr>
            <a:xfrm>
              <a:off x="571536" y="3117727"/>
              <a:ext cx="17550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Gather artifacts and data sources to provide background context on campus practices</a:t>
              </a:r>
              <a:endPara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Google Shape;4275;p364"/>
          <p:cNvGrpSpPr/>
          <p:nvPr/>
        </p:nvGrpSpPr>
        <p:grpSpPr>
          <a:xfrm>
            <a:off x="3599141" y="2609468"/>
            <a:ext cx="2278746" cy="2662648"/>
            <a:chOff x="2699423" y="1957150"/>
            <a:chExt cx="1709102" cy="1997036"/>
          </a:xfrm>
        </p:grpSpPr>
        <p:sp>
          <p:nvSpPr>
            <p:cNvPr id="14" name="Google Shape;4276;p364"/>
            <p:cNvSpPr/>
            <p:nvPr/>
          </p:nvSpPr>
          <p:spPr>
            <a:xfrm>
              <a:off x="3256822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3082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277;p364"/>
            <p:cNvSpPr txBox="1"/>
            <p:nvPr/>
          </p:nvSpPr>
          <p:spPr>
            <a:xfrm>
              <a:off x="2699425" y="2871493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Pre-Visit Conversation</a:t>
              </a:r>
              <a:endParaRPr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278;p364"/>
            <p:cNvSpPr txBox="1"/>
            <p:nvPr/>
          </p:nvSpPr>
          <p:spPr>
            <a:xfrm>
              <a:off x="2699423" y="3216786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Provide ESF Facilitator with additional campus context and plan campus visit logistics</a:t>
              </a:r>
              <a:endPara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4279;p364"/>
            <p:cNvSpPr txBox="1"/>
            <p:nvPr/>
          </p:nvSpPr>
          <p:spPr>
            <a:xfrm>
              <a:off x="3335573" y="209467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2400" b="1" dirty="0">
                  <a:solidFill>
                    <a:srgbClr val="EC6133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400" b="1" dirty="0">
                <a:solidFill>
                  <a:srgbClr val="EC61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4280;p364"/>
          <p:cNvGrpSpPr/>
          <p:nvPr/>
        </p:nvGrpSpPr>
        <p:grpSpPr>
          <a:xfrm>
            <a:off x="6375052" y="2609468"/>
            <a:ext cx="2278749" cy="2530570"/>
            <a:chOff x="4781408" y="1957150"/>
            <a:chExt cx="1709105" cy="1897975"/>
          </a:xfrm>
        </p:grpSpPr>
        <p:sp>
          <p:nvSpPr>
            <p:cNvPr id="19" name="Google Shape;4281;p364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3082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282;p364"/>
            <p:cNvSpPr txBox="1"/>
            <p:nvPr/>
          </p:nvSpPr>
          <p:spPr>
            <a:xfrm>
              <a:off x="4781413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Campus Visit</a:t>
              </a:r>
              <a:endParaRPr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4283;p364"/>
            <p:cNvSpPr txBox="1"/>
            <p:nvPr/>
          </p:nvSpPr>
          <p:spPr>
            <a:xfrm>
              <a:off x="4781408" y="3117725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Collaboratively observe campus practices in relation to the ESF</a:t>
              </a:r>
              <a:endPara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284;p364"/>
            <p:cNvSpPr txBox="1"/>
            <p:nvPr/>
          </p:nvSpPr>
          <p:spPr>
            <a:xfrm>
              <a:off x="5417558" y="209467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2400" b="1" dirty="0">
                  <a:solidFill>
                    <a:srgbClr val="EC6133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400" b="1" dirty="0">
                <a:solidFill>
                  <a:srgbClr val="EC61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4285;p364"/>
          <p:cNvGrpSpPr/>
          <p:nvPr/>
        </p:nvGrpSpPr>
        <p:grpSpPr>
          <a:xfrm>
            <a:off x="9150976" y="2609468"/>
            <a:ext cx="2278747" cy="2530573"/>
            <a:chOff x="6863404" y="1957150"/>
            <a:chExt cx="1709103" cy="1897977"/>
          </a:xfrm>
        </p:grpSpPr>
        <p:sp>
          <p:nvSpPr>
            <p:cNvPr id="24" name="Google Shape;4286;p364"/>
            <p:cNvSpPr/>
            <p:nvPr/>
          </p:nvSpPr>
          <p:spPr>
            <a:xfrm>
              <a:off x="7420786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3082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4287;p364"/>
            <p:cNvSpPr txBox="1"/>
            <p:nvPr/>
          </p:nvSpPr>
          <p:spPr>
            <a:xfrm>
              <a:off x="6863407" y="280183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Post-Visit Conversation</a:t>
              </a:r>
              <a:endParaRPr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4288;p364"/>
            <p:cNvSpPr txBox="1"/>
            <p:nvPr/>
          </p:nvSpPr>
          <p:spPr>
            <a:xfrm>
              <a:off x="6863404" y="311772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Determine highest leverage focus areas for improvement based on diagnostic results</a:t>
              </a:r>
              <a:endPara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4289;p364"/>
            <p:cNvSpPr txBox="1"/>
            <p:nvPr/>
          </p:nvSpPr>
          <p:spPr>
            <a:xfrm>
              <a:off x="7499536" y="2094676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2400" b="1" dirty="0">
                  <a:solidFill>
                    <a:srgbClr val="EC6133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2400" b="1" dirty="0">
                <a:solidFill>
                  <a:srgbClr val="EC61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Google Shape;4290;p364"/>
          <p:cNvSpPr/>
          <p:nvPr/>
        </p:nvSpPr>
        <p:spPr>
          <a:xfrm>
            <a:off x="5782900" y="2997483"/>
            <a:ext cx="792300" cy="49200"/>
          </a:xfrm>
          <a:prstGeom prst="roundRect">
            <a:avLst>
              <a:gd name="adj" fmla="val 50000"/>
            </a:avLst>
          </a:prstGeom>
          <a:solidFill>
            <a:srgbClr val="3082C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" name="Google Shape;4291;p364"/>
          <p:cNvSpPr/>
          <p:nvPr/>
        </p:nvSpPr>
        <p:spPr>
          <a:xfrm>
            <a:off x="8558867" y="2997483"/>
            <a:ext cx="792300" cy="49200"/>
          </a:xfrm>
          <a:prstGeom prst="roundRect">
            <a:avLst>
              <a:gd name="adj" fmla="val 50000"/>
            </a:avLst>
          </a:prstGeom>
          <a:solidFill>
            <a:srgbClr val="3082C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4292;p364"/>
          <p:cNvSpPr/>
          <p:nvPr/>
        </p:nvSpPr>
        <p:spPr>
          <a:xfrm rot="5400000">
            <a:off x="6994525" y="-997425"/>
            <a:ext cx="1039800" cy="6699900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rgbClr val="3082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4293;p364"/>
          <p:cNvSpPr txBox="1"/>
          <p:nvPr/>
        </p:nvSpPr>
        <p:spPr>
          <a:xfrm>
            <a:off x="4331275" y="1243475"/>
            <a:ext cx="63663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Diagnostic Process with ESF Facilitator</a:t>
            </a:r>
            <a:endParaRPr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840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350;p371"/>
          <p:cNvSpPr txBox="1">
            <a:spLocks/>
          </p:cNvSpPr>
          <p:nvPr/>
        </p:nvSpPr>
        <p:spPr>
          <a:xfrm>
            <a:off x="646746" y="710448"/>
            <a:ext cx="12140054" cy="80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25" rIns="0" bIns="52725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Arial"/>
              <a:buNone/>
            </a:pPr>
            <a:r>
              <a:rPr lang="en-US" b="1" dirty="0">
                <a:solidFill>
                  <a:srgbClr val="00496F"/>
                </a:solidFill>
                <a:latin typeface="+mj-lt"/>
              </a:rPr>
              <a:t>Moving to Action</a:t>
            </a:r>
          </a:p>
        </p:txBody>
      </p:sp>
      <p:grpSp>
        <p:nvGrpSpPr>
          <p:cNvPr id="4" name="Google Shape;4351;p371"/>
          <p:cNvGrpSpPr/>
          <p:nvPr/>
        </p:nvGrpSpPr>
        <p:grpSpPr>
          <a:xfrm>
            <a:off x="586747" y="1877714"/>
            <a:ext cx="6632267" cy="4269838"/>
            <a:chOff x="338087" y="-23621"/>
            <a:chExt cx="5495938" cy="4354905"/>
          </a:xfrm>
        </p:grpSpPr>
        <p:sp>
          <p:nvSpPr>
            <p:cNvPr id="5" name="Google Shape;4352;p371"/>
            <p:cNvSpPr/>
            <p:nvPr/>
          </p:nvSpPr>
          <p:spPr>
            <a:xfrm>
              <a:off x="924354" y="-23621"/>
              <a:ext cx="4323600" cy="432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498" y="5701"/>
                  </a:moveTo>
                  <a:lnTo>
                    <a:pt x="75498" y="5701"/>
                  </a:lnTo>
                  <a:cubicBezTo>
                    <a:pt x="101335" y="12903"/>
                    <a:pt x="118604" y="36921"/>
                    <a:pt x="116986" y="63401"/>
                  </a:cubicBezTo>
                  <a:cubicBezTo>
                    <a:pt x="115367" y="89882"/>
                    <a:pt x="95299" y="111671"/>
                    <a:pt x="68772" y="115748"/>
                  </a:cubicBezTo>
                  <a:cubicBezTo>
                    <a:pt x="42246" y="119824"/>
                    <a:pt x="16430" y="105087"/>
                    <a:pt x="6750" y="80342"/>
                  </a:cubicBezTo>
                  <a:cubicBezTo>
                    <a:pt x="-2929" y="55598"/>
                    <a:pt x="6144" y="27531"/>
                    <a:pt x="28548" y="12916"/>
                  </a:cubicBezTo>
                  <a:lnTo>
                    <a:pt x="26914" y="9958"/>
                  </a:lnTo>
                  <a:lnTo>
                    <a:pt x="34183" y="13271"/>
                  </a:lnTo>
                  <a:lnTo>
                    <a:pt x="33226" y="21384"/>
                  </a:lnTo>
                  <a:lnTo>
                    <a:pt x="31592" y="18426"/>
                  </a:lnTo>
                  <a:lnTo>
                    <a:pt x="31592" y="18426"/>
                  </a:lnTo>
                  <a:cubicBezTo>
                    <a:pt x="11256" y="31309"/>
                    <a:pt x="3013" y="56110"/>
                    <a:pt x="11802" y="77968"/>
                  </a:cubicBezTo>
                  <a:cubicBezTo>
                    <a:pt x="20591" y="99826"/>
                    <a:pt x="44030" y="112816"/>
                    <a:pt x="68074" y="109154"/>
                  </a:cubicBezTo>
                  <a:cubicBezTo>
                    <a:pt x="92119" y="105492"/>
                    <a:pt x="110250" y="86172"/>
                    <a:pt x="111604" y="62769"/>
                  </a:cubicBezTo>
                  <a:cubicBezTo>
                    <a:pt x="112959" y="39366"/>
                    <a:pt x="97169" y="18225"/>
                    <a:pt x="73696" y="12014"/>
                  </a:cubicBezTo>
                  <a:close/>
                </a:path>
              </a:pathLst>
            </a:custGeom>
            <a:solidFill>
              <a:srgbClr val="3082C5">
                <a:alpha val="50000"/>
              </a:srgbClr>
            </a:solidFill>
            <a:ln>
              <a:noFill/>
            </a:ln>
          </p:spPr>
          <p:txBody>
            <a:bodyPr spcFirstLastPara="1" wrap="square" lIns="105500" tIns="105500" rIns="105500" bIns="1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353;p371"/>
            <p:cNvSpPr/>
            <p:nvPr/>
          </p:nvSpPr>
          <p:spPr>
            <a:xfrm>
              <a:off x="2091556" y="1487"/>
              <a:ext cx="1989000" cy="994500"/>
            </a:xfrm>
            <a:prstGeom prst="roundRect">
              <a:avLst>
                <a:gd name="adj" fmla="val 16667"/>
              </a:avLst>
            </a:prstGeom>
            <a:solidFill>
              <a:srgbClr val="1882A7"/>
            </a:solidFill>
            <a:ln>
              <a:noFill/>
            </a:ln>
          </p:spPr>
          <p:txBody>
            <a:bodyPr spcFirstLastPara="1" wrap="square" lIns="105500" tIns="105500" rIns="105500" bIns="1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4354;p371"/>
            <p:cNvSpPr txBox="1"/>
            <p:nvPr/>
          </p:nvSpPr>
          <p:spPr>
            <a:xfrm>
              <a:off x="2185047" y="61516"/>
              <a:ext cx="1802018" cy="892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700" tIns="74700" rIns="74700" bIns="74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16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Build a common vision of the</a:t>
              </a:r>
              <a:r>
                <a:rPr lang="en-US" sz="160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highest leverage school practices</a:t>
              </a:r>
              <a:endParaRPr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355;p371"/>
            <p:cNvSpPr/>
            <p:nvPr/>
          </p:nvSpPr>
          <p:spPr>
            <a:xfrm>
              <a:off x="3845025" y="1275457"/>
              <a:ext cx="1989000" cy="994500"/>
            </a:xfrm>
            <a:prstGeom prst="roundRect">
              <a:avLst>
                <a:gd name="adj" fmla="val 16667"/>
              </a:avLst>
            </a:prstGeom>
            <a:solidFill>
              <a:srgbClr val="3082C5"/>
            </a:solidFill>
            <a:ln>
              <a:noFill/>
            </a:ln>
          </p:spPr>
          <p:txBody>
            <a:bodyPr spcFirstLastPara="1" wrap="square" lIns="105500" tIns="105500" rIns="105500" bIns="1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4356;p371"/>
            <p:cNvSpPr txBox="1"/>
            <p:nvPr/>
          </p:nvSpPr>
          <p:spPr>
            <a:xfrm>
              <a:off x="3927259" y="1324007"/>
              <a:ext cx="1819836" cy="897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700" tIns="74700" rIns="74700" bIns="74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160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Assess current state of school practice in relation to that vision </a:t>
              </a:r>
              <a:endParaRPr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357;p371"/>
            <p:cNvSpPr/>
            <p:nvPr/>
          </p:nvSpPr>
          <p:spPr>
            <a:xfrm>
              <a:off x="3175259" y="3336784"/>
              <a:ext cx="1989000" cy="994500"/>
            </a:xfrm>
            <a:prstGeom prst="roundRect">
              <a:avLst>
                <a:gd name="adj" fmla="val 16667"/>
              </a:avLst>
            </a:prstGeom>
            <a:solidFill>
              <a:srgbClr val="00496F"/>
            </a:solidFill>
            <a:ln>
              <a:noFill/>
            </a:ln>
          </p:spPr>
          <p:txBody>
            <a:bodyPr spcFirstLastPara="1" wrap="square" lIns="105500" tIns="105500" rIns="105500" bIns="1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4358;p371"/>
            <p:cNvSpPr txBox="1"/>
            <p:nvPr/>
          </p:nvSpPr>
          <p:spPr>
            <a:xfrm>
              <a:off x="3291499" y="3385334"/>
              <a:ext cx="1775417" cy="897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700" tIns="74700" rIns="74700" bIns="74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160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Prioritize gaps </a:t>
              </a:r>
              <a:r>
                <a:rPr lang="en-US" sz="16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in systems and practices</a:t>
              </a:r>
              <a:endParaRPr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359;p371"/>
            <p:cNvSpPr/>
            <p:nvPr/>
          </p:nvSpPr>
          <p:spPr>
            <a:xfrm>
              <a:off x="1007852" y="3336784"/>
              <a:ext cx="1989000" cy="994500"/>
            </a:xfrm>
            <a:prstGeom prst="roundRect">
              <a:avLst>
                <a:gd name="adj" fmla="val 16667"/>
              </a:avLst>
            </a:prstGeom>
            <a:solidFill>
              <a:srgbClr val="EC6133"/>
            </a:solidFill>
            <a:ln>
              <a:noFill/>
            </a:ln>
          </p:spPr>
          <p:txBody>
            <a:bodyPr spcFirstLastPara="1" wrap="square" lIns="105500" tIns="105500" rIns="105500" bIns="1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4360;p371"/>
            <p:cNvSpPr txBox="1"/>
            <p:nvPr/>
          </p:nvSpPr>
          <p:spPr>
            <a:xfrm>
              <a:off x="1056402" y="3385334"/>
              <a:ext cx="1892100" cy="8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700" tIns="74700" rIns="74700" bIns="74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160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Connect to effective </a:t>
              </a:r>
              <a:br>
                <a:rPr lang="en-US" sz="160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&amp; specialized </a:t>
              </a:r>
              <a:br>
                <a:rPr lang="en-US" sz="160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capacity builders</a:t>
              </a:r>
              <a:endParaRPr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4361;p371"/>
            <p:cNvSpPr/>
            <p:nvPr/>
          </p:nvSpPr>
          <p:spPr>
            <a:xfrm>
              <a:off x="338087" y="1275457"/>
              <a:ext cx="1989000" cy="994500"/>
            </a:xfrm>
            <a:prstGeom prst="roundRect">
              <a:avLst>
                <a:gd name="adj" fmla="val 16667"/>
              </a:avLst>
            </a:prstGeom>
            <a:solidFill>
              <a:srgbClr val="EC6133"/>
            </a:solidFill>
            <a:ln>
              <a:noFill/>
            </a:ln>
          </p:spPr>
          <p:txBody>
            <a:bodyPr spcFirstLastPara="1" wrap="square" lIns="105500" tIns="105500" rIns="105500" bIns="1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4362;p371"/>
            <p:cNvSpPr txBox="1"/>
            <p:nvPr/>
          </p:nvSpPr>
          <p:spPr>
            <a:xfrm>
              <a:off x="468774" y="1338678"/>
              <a:ext cx="1705031" cy="897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700" tIns="74700" rIns="74700" bIns="74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160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Improve school syst</a:t>
              </a:r>
              <a:r>
                <a:rPr lang="en-US" sz="16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ems and </a:t>
              </a:r>
              <a:r>
                <a:rPr lang="en-US" sz="160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practices  </a:t>
              </a:r>
              <a:endParaRPr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4364;p371"/>
          <p:cNvSpPr txBox="1"/>
          <p:nvPr/>
        </p:nvSpPr>
        <p:spPr>
          <a:xfrm>
            <a:off x="413033" y="1362678"/>
            <a:ext cx="676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500" tIns="52725" rIns="105500" bIns="527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If districts and schools...</a:t>
            </a:r>
            <a:r>
              <a:rPr lang="en-US" sz="2400" i="0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4365;p371"/>
          <p:cNvSpPr txBox="1"/>
          <p:nvPr/>
        </p:nvSpPr>
        <p:spPr>
          <a:xfrm>
            <a:off x="7880142" y="1362678"/>
            <a:ext cx="36681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500" tIns="52725" rIns="105500" bIns="527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Then school and student 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outcomes will improve  </a:t>
            </a:r>
            <a:endParaRPr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4366;p371"/>
          <p:cNvSpPr/>
          <p:nvPr/>
        </p:nvSpPr>
        <p:spPr>
          <a:xfrm>
            <a:off x="7406559" y="3199018"/>
            <a:ext cx="1203900" cy="93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C6133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5500" tIns="52725" rIns="105500" bIns="52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368;p371"/>
          <p:cNvSpPr/>
          <p:nvPr/>
        </p:nvSpPr>
        <p:spPr>
          <a:xfrm>
            <a:off x="194515" y="2782244"/>
            <a:ext cx="775200" cy="73834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496F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5500" tIns="52725" rIns="105500" bIns="52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4368;p371">
            <a:extLst>
              <a:ext uri="{FF2B5EF4-FFF2-40B4-BE49-F238E27FC236}">
                <a16:creationId xmlns:a16="http://schemas.microsoft.com/office/drawing/2014/main" id="{1450DF38-3B3A-A046-A6F8-16EF72359696}"/>
              </a:ext>
            </a:extLst>
          </p:cNvPr>
          <p:cNvSpPr/>
          <p:nvPr/>
        </p:nvSpPr>
        <p:spPr>
          <a:xfrm>
            <a:off x="977340" y="4803306"/>
            <a:ext cx="775200" cy="73834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496F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5500" tIns="52725" rIns="105500" bIns="52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ECDCA83-3EC6-2F43-A52A-6576D3E72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919" y="2829706"/>
            <a:ext cx="24384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78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84450" y="754530"/>
            <a:ext cx="10602685" cy="114070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1" dirty="0">
                <a:solidFill>
                  <a:srgbClr val="00496F"/>
                </a:solidFill>
                <a:latin typeface="+mj-lt"/>
              </a:rPr>
              <a:t>Further Information and Resources  </a:t>
            </a:r>
            <a:r>
              <a:rPr lang="en-US" sz="2400" dirty="0" err="1">
                <a:solidFill>
                  <a:schemeClr val="accent5"/>
                </a:solidFill>
                <a:latin typeface="+mj-lt"/>
              </a:rPr>
              <a:t>www.texasesf.org</a:t>
            </a:r>
            <a:endParaRPr lang="en-US" sz="24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4" name="Google Shape;4501;p3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543771"/>
            <a:ext cx="12191999" cy="531422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0540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12" y="591915"/>
            <a:ext cx="10972800" cy="1025419"/>
          </a:xfrm>
        </p:spPr>
        <p:txBody>
          <a:bodyPr/>
          <a:lstStyle/>
          <a:p>
            <a:r>
              <a:rPr lang="en-US" b="1" dirty="0">
                <a:solidFill>
                  <a:srgbClr val="00496F"/>
                </a:solidFill>
                <a:latin typeface="+mj-lt"/>
              </a:rPr>
              <a:t>Purpose of the Effective Schools Framework </a:t>
            </a:r>
          </a:p>
        </p:txBody>
      </p:sp>
      <p:sp>
        <p:nvSpPr>
          <p:cNvPr id="7" name="Google Shape;2312;p197"/>
          <p:cNvSpPr txBox="1"/>
          <p:nvPr/>
        </p:nvSpPr>
        <p:spPr>
          <a:xfrm>
            <a:off x="466612" y="4107682"/>
            <a:ext cx="3305100" cy="1699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Common Language</a:t>
            </a:r>
            <a:endParaRPr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Build a common language around the best practices effective schools and district engage in daily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313;p197"/>
          <p:cNvSpPr txBox="1"/>
          <p:nvPr/>
        </p:nvSpPr>
        <p:spPr>
          <a:xfrm>
            <a:off x="3955931" y="4107682"/>
            <a:ext cx="428013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Continuous Improvement</a:t>
            </a:r>
            <a:endParaRPr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Support campus and district continuous improvement, particularly low performing campuses, through an aligned diagnostic process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314;p197"/>
          <p:cNvSpPr txBox="1"/>
          <p:nvPr/>
        </p:nvSpPr>
        <p:spPr>
          <a:xfrm>
            <a:off x="8287796" y="4107682"/>
            <a:ext cx="369864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Alignment</a:t>
            </a:r>
            <a:endParaRPr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Coordinate the alignment of statewide and regional systems and supports to the needs of districts and campuses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7A2F54-68CC-DD49-B980-3ABC10767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71" y="1960808"/>
            <a:ext cx="1612900" cy="1790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63E176-F869-B244-87CD-28AB94E7C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1954458"/>
            <a:ext cx="1600200" cy="177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63258C-DFEC-9841-83BA-C182ACCA8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8376" y="1954458"/>
            <a:ext cx="152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475" y="570894"/>
            <a:ext cx="10972800" cy="1025419"/>
          </a:xfrm>
        </p:spPr>
        <p:txBody>
          <a:bodyPr/>
          <a:lstStyle/>
          <a:p>
            <a:r>
              <a:rPr lang="en-US" b="1" dirty="0">
                <a:solidFill>
                  <a:srgbClr val="00496F"/>
                </a:solidFill>
                <a:latin typeface="+mj-lt"/>
              </a:rPr>
              <a:t>5 Prioritized Levers with 13 Essential Actions</a:t>
            </a:r>
          </a:p>
        </p:txBody>
      </p:sp>
      <p:sp>
        <p:nvSpPr>
          <p:cNvPr id="4" name="Google Shape;2185;p188"/>
          <p:cNvSpPr txBox="1">
            <a:spLocks noGrp="1"/>
          </p:cNvSpPr>
          <p:nvPr>
            <p:ph idx="1"/>
          </p:nvPr>
        </p:nvSpPr>
        <p:spPr>
          <a:xfrm>
            <a:off x="609600" y="1596313"/>
            <a:ext cx="10972800" cy="4813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2" spcCol="36576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Prioritized Lever 1: Strong School Leadership and Planning</a:t>
            </a:r>
            <a:endParaRPr sz="1800" b="1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❑"/>
            </a:pPr>
            <a:r>
              <a:rPr lang="en-US" sz="1500" b="0" i="1" u="none" strike="noStrike" cap="none" dirty="0">
                <a:latin typeface="+mj-lt"/>
                <a:ea typeface="Arial"/>
                <a:cs typeface="Arial"/>
                <a:sym typeface="Arial"/>
              </a:rPr>
              <a:t>Develop campus instructional leaders (principal, assistant principal, counselors, teacher leaders) with clear roles and responsibilities</a:t>
            </a:r>
            <a:endParaRPr sz="15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❑"/>
            </a:pPr>
            <a:r>
              <a:rPr lang="en-US" sz="1500" b="0" i="1" u="none" strike="noStrike" cap="none" dirty="0">
                <a:latin typeface="+mj-lt"/>
                <a:ea typeface="Arial"/>
                <a:cs typeface="Arial"/>
                <a:sym typeface="Arial"/>
              </a:rPr>
              <a:t>Focused plan development and regular monitoring of implementation and outcomes</a:t>
            </a:r>
            <a:endParaRPr sz="15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4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Prioritized Lever 2: Effective, Well-Supported Teachers</a:t>
            </a:r>
            <a:endParaRPr sz="1800" b="0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❑"/>
            </a:pPr>
            <a:r>
              <a:rPr lang="en-US" sz="1500" b="0" i="1" u="none" strike="noStrike" cap="none" dirty="0">
                <a:latin typeface="+mn-lt"/>
                <a:ea typeface="Arial"/>
                <a:cs typeface="Arial"/>
                <a:sym typeface="Arial"/>
              </a:rPr>
              <a:t>Recruit, select, assign, induct, and retain a full staff of highly qualified educators</a:t>
            </a:r>
            <a:endParaRPr sz="1500" b="0" i="0" u="none" strike="noStrike" cap="none" dirty="0">
              <a:latin typeface="+mn-lt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❑"/>
            </a:pPr>
            <a:r>
              <a:rPr lang="en-US" sz="1500" b="0" i="1" u="none" strike="noStrike" cap="none" dirty="0">
                <a:latin typeface="+mn-lt"/>
                <a:ea typeface="Arial"/>
                <a:cs typeface="Arial"/>
                <a:sym typeface="Arial"/>
              </a:rPr>
              <a:t>Build teacher capacity through observation and feedback cycles</a:t>
            </a:r>
            <a:endParaRPr sz="1500" b="0" i="0" u="none" strike="noStrike" cap="none" dirty="0"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Prioritized Lever 3: Positive School Culture</a:t>
            </a:r>
            <a:endParaRPr sz="1800" b="0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❑"/>
            </a:pPr>
            <a:r>
              <a:rPr lang="en-US" sz="1500" b="0" i="1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Compelling and aligned vision, mission, goals, values focused on </a:t>
            </a:r>
            <a:r>
              <a:rPr lang="en-US" sz="1500" b="0" i="1" u="none" strike="noStrike" cap="none" dirty="0">
                <a:latin typeface="+mn-lt"/>
                <a:ea typeface="Arial"/>
                <a:cs typeface="Arial"/>
                <a:sym typeface="Arial"/>
              </a:rPr>
              <a:t>a safe environment and high expectations</a:t>
            </a:r>
            <a:endParaRPr sz="1500" b="0" i="0" u="none" strike="noStrike" cap="none" dirty="0">
              <a:latin typeface="+mn-lt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❑"/>
            </a:pPr>
            <a:r>
              <a:rPr lang="en-US" sz="1500" b="0" i="1" u="none" strike="noStrike" cap="none" dirty="0">
                <a:latin typeface="+mn-lt"/>
                <a:ea typeface="Arial"/>
                <a:cs typeface="Arial"/>
                <a:sym typeface="Arial"/>
              </a:rPr>
              <a:t>Explicit behavioral expectations and management systems for students and staff</a:t>
            </a:r>
            <a:endParaRPr sz="1500" b="0" i="0" u="none" strike="noStrike" cap="none" dirty="0">
              <a:latin typeface="+mn-lt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❑"/>
            </a:pPr>
            <a:r>
              <a:rPr lang="en-US" sz="1500" b="0" i="1" u="none" strike="noStrike" cap="none" dirty="0">
                <a:latin typeface="+mn-lt"/>
                <a:ea typeface="Arial"/>
                <a:cs typeface="Arial"/>
                <a:sym typeface="Arial"/>
              </a:rPr>
              <a:t>Proactive and responsive student support services</a:t>
            </a:r>
            <a:endParaRPr sz="1500" b="0" i="0" u="none" strike="noStrike" cap="none" dirty="0">
              <a:latin typeface="+mn-lt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❑"/>
            </a:pPr>
            <a:r>
              <a:rPr lang="en-US" sz="1500" b="0" i="1" u="none" strike="noStrike" cap="none" dirty="0">
                <a:latin typeface="+mn-lt"/>
                <a:ea typeface="Arial"/>
                <a:cs typeface="Arial"/>
                <a:sym typeface="Arial"/>
              </a:rPr>
              <a:t>Involving families and community</a:t>
            </a:r>
            <a:endParaRPr sz="1500" b="0" i="0" u="none" strike="noStrike" cap="none" dirty="0"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Prioritized Lever 4: High-Quality Curriculum</a:t>
            </a:r>
            <a:endParaRPr lang="en-US" sz="1800" b="0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❑"/>
            </a:pPr>
            <a:r>
              <a:rPr lang="en-US" sz="1500" b="0" i="1" u="none" strike="noStrike" cap="none" dirty="0">
                <a:latin typeface="+mn-lt"/>
                <a:ea typeface="Arial"/>
                <a:cs typeface="Arial"/>
                <a:sym typeface="Arial"/>
              </a:rPr>
              <a:t>Curriculum and assessments aligned to TEKS with a year-long scope and sequence</a:t>
            </a:r>
            <a:endParaRPr lang="en-US" sz="1500" b="0" i="0" u="none" strike="noStrike" cap="none" dirty="0"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Prioritized Lever 5: Effective Instruction</a:t>
            </a:r>
            <a:endParaRPr sz="1800" b="0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❑"/>
            </a:pPr>
            <a:r>
              <a:rPr lang="en-US" sz="1500" b="0" i="1" u="none" strike="noStrike" cap="none" dirty="0">
                <a:latin typeface="+mn-lt"/>
                <a:ea typeface="Arial"/>
                <a:cs typeface="Arial"/>
                <a:sym typeface="Arial"/>
              </a:rPr>
              <a:t>Objective-driven daily lesson plans with formative assessments</a:t>
            </a:r>
            <a:endParaRPr sz="1500" b="0" i="0" u="none" strike="noStrike" cap="none" dirty="0">
              <a:latin typeface="+mn-lt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❑"/>
            </a:pPr>
            <a:r>
              <a:rPr lang="en-US" sz="1500" b="0" i="1" u="none" strike="noStrike" cap="none" dirty="0">
                <a:latin typeface="+mn-lt"/>
                <a:ea typeface="Arial"/>
                <a:cs typeface="Arial"/>
                <a:sym typeface="Arial"/>
              </a:rPr>
              <a:t>Effective classroom routines and instructional strategies</a:t>
            </a:r>
            <a:endParaRPr sz="1500" b="0" i="0" u="none" strike="noStrike" cap="none" dirty="0">
              <a:latin typeface="+mn-lt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❑"/>
            </a:pPr>
            <a:r>
              <a:rPr lang="en-US" sz="1500" b="0" i="1" u="none" strike="noStrike" cap="none" dirty="0">
                <a:latin typeface="+mn-lt"/>
                <a:ea typeface="Arial"/>
                <a:cs typeface="Arial"/>
                <a:sym typeface="Arial"/>
              </a:rPr>
              <a:t>Data-driven instruction</a:t>
            </a:r>
            <a:endParaRPr sz="1500" b="0" i="0" u="none" strike="noStrike" cap="none" dirty="0">
              <a:latin typeface="+mn-lt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❑"/>
            </a:pPr>
            <a:r>
              <a:rPr lang="en-US" sz="1500" b="0" i="1" u="none" strike="noStrike" cap="none" dirty="0">
                <a:latin typeface="+mn-lt"/>
                <a:ea typeface="Arial"/>
                <a:cs typeface="Arial"/>
                <a:sym typeface="Arial"/>
              </a:rPr>
              <a:t>RTI for students with learning gaps</a:t>
            </a:r>
            <a:endParaRPr sz="1500" b="0" i="0" u="none" strike="noStrike" cap="none" dirty="0"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1250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71C758B-5E52-C84C-A433-BEA58BB6D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68917"/>
            <a:ext cx="10363200" cy="1470025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j-lt"/>
              </a:rPr>
              <a:t>The ESF Process</a:t>
            </a:r>
          </a:p>
        </p:txBody>
      </p:sp>
    </p:spTree>
    <p:extLst>
      <p:ext uri="{BB962C8B-B14F-4D97-AF65-F5344CB8AC3E}">
        <p14:creationId xmlns:p14="http://schemas.microsoft.com/office/powerpoint/2010/main" val="2662849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55" y="696567"/>
            <a:ext cx="4157431" cy="1216316"/>
          </a:xfrm>
        </p:spPr>
        <p:txBody>
          <a:bodyPr/>
          <a:lstStyle/>
          <a:p>
            <a:r>
              <a:rPr lang="en-US" b="1" dirty="0">
                <a:solidFill>
                  <a:srgbClr val="00496F"/>
                </a:solidFill>
                <a:latin typeface="+mj-lt"/>
              </a:rPr>
              <a:t>ESF Self-Assessment: 3 Components </a:t>
            </a:r>
          </a:p>
        </p:txBody>
      </p:sp>
      <p:sp>
        <p:nvSpPr>
          <p:cNvPr id="25" name="Google Shape;2547;p210"/>
          <p:cNvSpPr txBox="1">
            <a:spLocks/>
          </p:cNvSpPr>
          <p:nvPr/>
        </p:nvSpPr>
        <p:spPr>
          <a:xfrm>
            <a:off x="1755912" y="243951"/>
            <a:ext cx="9597900" cy="710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7" name="Google Shape;2549;p210"/>
          <p:cNvSpPr/>
          <p:nvPr/>
        </p:nvSpPr>
        <p:spPr>
          <a:xfrm rot="-3280512">
            <a:off x="5319948" y="2548453"/>
            <a:ext cx="1764582" cy="1761093"/>
          </a:xfrm>
          <a:prstGeom prst="ellipse">
            <a:avLst/>
          </a:prstGeom>
          <a:solidFill>
            <a:srgbClr val="A1C3FA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8" name="Google Shape;2550;p210"/>
          <p:cNvGrpSpPr/>
          <p:nvPr/>
        </p:nvGrpSpPr>
        <p:grpSpPr>
          <a:xfrm>
            <a:off x="5691761" y="2033013"/>
            <a:ext cx="3944507" cy="4397686"/>
            <a:chOff x="4184863" y="1520198"/>
            <a:chExt cx="2958454" cy="3298347"/>
          </a:xfrm>
        </p:grpSpPr>
        <p:sp>
          <p:nvSpPr>
            <p:cNvPr id="29" name="Google Shape;2551;p210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3082C5">
                <a:alpha val="50000"/>
              </a:srgbClr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552;p210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3082C5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553;p210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ESF Campus Self-Assessment </a:t>
              </a:r>
              <a:endParaRPr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oogle Shape;2554;p210"/>
          <p:cNvGrpSpPr/>
          <p:nvPr/>
        </p:nvGrpSpPr>
        <p:grpSpPr>
          <a:xfrm>
            <a:off x="3922297" y="-88975"/>
            <a:ext cx="4391326" cy="4297113"/>
            <a:chOff x="2857731" y="-71332"/>
            <a:chExt cx="3293577" cy="3222916"/>
          </a:xfrm>
        </p:grpSpPr>
        <p:sp>
          <p:nvSpPr>
            <p:cNvPr id="33" name="Google Shape;2555;p210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3082C5">
                <a:alpha val="50000"/>
              </a:srgbClr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556;p210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EC6133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557;p210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Campus Data Reflection</a:t>
              </a:r>
              <a:endParaRPr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2558;p210"/>
          <p:cNvGrpSpPr/>
          <p:nvPr/>
        </p:nvGrpSpPr>
        <p:grpSpPr>
          <a:xfrm>
            <a:off x="2725201" y="2252304"/>
            <a:ext cx="4565797" cy="4162934"/>
            <a:chOff x="1959887" y="1684671"/>
            <a:chExt cx="3424433" cy="3122279"/>
          </a:xfrm>
        </p:grpSpPr>
        <p:sp>
          <p:nvSpPr>
            <p:cNvPr id="37" name="Google Shape;2559;p210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3082C5">
                <a:alpha val="50000"/>
              </a:srgbClr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560;p210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00496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561;p210"/>
            <p:cNvSpPr txBox="1"/>
            <p:nvPr/>
          </p:nvSpPr>
          <p:spPr>
            <a:xfrm rot="3725110" flipH="1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District Commitments Theory of Action</a:t>
              </a:r>
              <a:endParaRPr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2562;p210"/>
          <p:cNvSpPr txBox="1"/>
          <p:nvPr/>
        </p:nvSpPr>
        <p:spPr>
          <a:xfrm>
            <a:off x="5286584" y="2872207"/>
            <a:ext cx="18351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ESF Self-Assessment 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Left Arrow 40"/>
          <p:cNvSpPr/>
          <p:nvPr/>
        </p:nvSpPr>
        <p:spPr>
          <a:xfrm rot="10800000" flipH="1">
            <a:off x="8313624" y="1165655"/>
            <a:ext cx="2982311" cy="547794"/>
          </a:xfrm>
          <a:prstGeom prst="leftArrow">
            <a:avLst/>
          </a:prstGeom>
          <a:solidFill>
            <a:srgbClr val="EC6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7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C6E3AA-EBCE-A641-AA6B-8D04ABE4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1915"/>
            <a:ext cx="10972800" cy="1025419"/>
          </a:xfrm>
        </p:spPr>
        <p:txBody>
          <a:bodyPr/>
          <a:lstStyle/>
          <a:p>
            <a:r>
              <a:rPr lang="en-US" b="1" dirty="0">
                <a:solidFill>
                  <a:srgbClr val="00496F"/>
                </a:solidFill>
                <a:latin typeface="+mj-lt"/>
              </a:rPr>
              <a:t>Campus Data Reflection Tool </a:t>
            </a:r>
          </a:p>
        </p:txBody>
      </p:sp>
      <p:sp>
        <p:nvSpPr>
          <p:cNvPr id="7" name="Google Shape;2608;p213"/>
          <p:cNvSpPr txBox="1">
            <a:spLocks noGrp="1"/>
          </p:cNvSpPr>
          <p:nvPr>
            <p:ph sz="half" idx="1"/>
          </p:nvPr>
        </p:nvSpPr>
        <p:spPr>
          <a:xfrm>
            <a:off x="609600" y="1600203"/>
            <a:ext cx="5255172" cy="45259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0" dirty="0">
                <a:latin typeface="+mn-lt"/>
              </a:rPr>
              <a:t>Tool to support campuses in reviewing student outcomes</a:t>
            </a:r>
            <a:br>
              <a:rPr lang="en-US" sz="2400" b="0" dirty="0">
                <a:latin typeface="+mn-lt"/>
              </a:rPr>
            </a:br>
            <a:r>
              <a:rPr lang="en-US" sz="2400" b="0" dirty="0">
                <a:latin typeface="+mn-lt"/>
              </a:rPr>
              <a:t> </a:t>
            </a:r>
            <a:endParaRPr sz="2400" b="0" dirty="0">
              <a:latin typeface="+mn-l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0" dirty="0">
                <a:latin typeface="+mn-lt"/>
              </a:rPr>
              <a:t>Goal: Have a common understanding of the outcomes the adult-led systems are yielding</a:t>
            </a:r>
            <a:br>
              <a:rPr lang="en-US" sz="2400" b="0" dirty="0">
                <a:latin typeface="+mn-lt"/>
              </a:rPr>
            </a:br>
            <a:endParaRPr sz="2400" b="0" dirty="0">
              <a:latin typeface="+mn-l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0" dirty="0">
                <a:latin typeface="+mn-lt"/>
              </a:rPr>
              <a:t>Tool retained locally, with outcome included in the Targeted Improvement Plan </a:t>
            </a:r>
            <a:endParaRPr sz="2400" b="0" dirty="0">
              <a:latin typeface="+mn-lt"/>
            </a:endParaRPr>
          </a:p>
        </p:txBody>
      </p:sp>
      <p:pic>
        <p:nvPicPr>
          <p:cNvPr id="8" name="Google Shape;2609;p213"/>
          <p:cNvPicPr preferRelativeResize="0">
            <a:picLocks noGrp="1"/>
          </p:cNvPicPr>
          <p:nvPr>
            <p:ph sz="half" idx="2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6000" y="1743898"/>
            <a:ext cx="5384800" cy="407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321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47;p210"/>
          <p:cNvSpPr txBox="1">
            <a:spLocks/>
          </p:cNvSpPr>
          <p:nvPr/>
        </p:nvSpPr>
        <p:spPr>
          <a:xfrm>
            <a:off x="1755912" y="243951"/>
            <a:ext cx="9597900" cy="710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CC79291-C06E-3144-9742-08113551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55" y="696567"/>
            <a:ext cx="4157431" cy="1216316"/>
          </a:xfrm>
        </p:spPr>
        <p:txBody>
          <a:bodyPr/>
          <a:lstStyle/>
          <a:p>
            <a:r>
              <a:rPr lang="en-US" b="1" dirty="0">
                <a:solidFill>
                  <a:srgbClr val="00496F"/>
                </a:solidFill>
                <a:latin typeface="+mj-lt"/>
              </a:rPr>
              <a:t>ESF Self-Assessment: 3 Components </a:t>
            </a:r>
          </a:p>
        </p:txBody>
      </p:sp>
      <p:sp>
        <p:nvSpPr>
          <p:cNvPr id="23" name="Google Shape;2549;p210">
            <a:extLst>
              <a:ext uri="{FF2B5EF4-FFF2-40B4-BE49-F238E27FC236}">
                <a16:creationId xmlns:a16="http://schemas.microsoft.com/office/drawing/2014/main" id="{59032CE2-D7B4-294A-9AA1-6EE24C1B52E4}"/>
              </a:ext>
            </a:extLst>
          </p:cNvPr>
          <p:cNvSpPr/>
          <p:nvPr/>
        </p:nvSpPr>
        <p:spPr>
          <a:xfrm rot="-3280512">
            <a:off x="5319948" y="2548453"/>
            <a:ext cx="1764582" cy="1761093"/>
          </a:xfrm>
          <a:prstGeom prst="ellipse">
            <a:avLst/>
          </a:prstGeom>
          <a:solidFill>
            <a:srgbClr val="A1C3FA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4" name="Google Shape;2550;p210">
            <a:extLst>
              <a:ext uri="{FF2B5EF4-FFF2-40B4-BE49-F238E27FC236}">
                <a16:creationId xmlns:a16="http://schemas.microsoft.com/office/drawing/2014/main" id="{D739B188-2A5F-A849-8747-BF59246526F5}"/>
              </a:ext>
            </a:extLst>
          </p:cNvPr>
          <p:cNvGrpSpPr/>
          <p:nvPr/>
        </p:nvGrpSpPr>
        <p:grpSpPr>
          <a:xfrm>
            <a:off x="5691761" y="2033013"/>
            <a:ext cx="3944507" cy="4397686"/>
            <a:chOff x="4184863" y="1520198"/>
            <a:chExt cx="2958454" cy="3298347"/>
          </a:xfrm>
        </p:grpSpPr>
        <p:sp>
          <p:nvSpPr>
            <p:cNvPr id="41" name="Google Shape;2551;p210">
              <a:extLst>
                <a:ext uri="{FF2B5EF4-FFF2-40B4-BE49-F238E27FC236}">
                  <a16:creationId xmlns:a16="http://schemas.microsoft.com/office/drawing/2014/main" id="{72574056-CC72-8448-9353-FE565BB2E95A}"/>
                </a:ext>
              </a:extLst>
            </p:cNvPr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3082C5">
                <a:alpha val="50000"/>
              </a:srgbClr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2552;p210">
              <a:extLst>
                <a:ext uri="{FF2B5EF4-FFF2-40B4-BE49-F238E27FC236}">
                  <a16:creationId xmlns:a16="http://schemas.microsoft.com/office/drawing/2014/main" id="{921995A4-68BC-2748-ACFE-D000292E85C5}"/>
                </a:ext>
              </a:extLst>
            </p:cNvPr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3082C5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2553;p210">
              <a:extLst>
                <a:ext uri="{FF2B5EF4-FFF2-40B4-BE49-F238E27FC236}">
                  <a16:creationId xmlns:a16="http://schemas.microsoft.com/office/drawing/2014/main" id="{113AECA0-7EDF-5446-B92E-3DEE9F4B3432}"/>
                </a:ext>
              </a:extLst>
            </p:cNvPr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ESF Campus Self-Assessment </a:t>
              </a:r>
              <a:endParaRPr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" name="Google Shape;2554;p210">
            <a:extLst>
              <a:ext uri="{FF2B5EF4-FFF2-40B4-BE49-F238E27FC236}">
                <a16:creationId xmlns:a16="http://schemas.microsoft.com/office/drawing/2014/main" id="{F822CAD8-AC22-D743-9FC5-BBB4B9CB11E8}"/>
              </a:ext>
            </a:extLst>
          </p:cNvPr>
          <p:cNvGrpSpPr/>
          <p:nvPr/>
        </p:nvGrpSpPr>
        <p:grpSpPr>
          <a:xfrm>
            <a:off x="3922297" y="-88975"/>
            <a:ext cx="4391326" cy="4297113"/>
            <a:chOff x="2857731" y="-71332"/>
            <a:chExt cx="3293577" cy="3222916"/>
          </a:xfrm>
        </p:grpSpPr>
        <p:sp>
          <p:nvSpPr>
            <p:cNvPr id="45" name="Google Shape;2555;p210">
              <a:extLst>
                <a:ext uri="{FF2B5EF4-FFF2-40B4-BE49-F238E27FC236}">
                  <a16:creationId xmlns:a16="http://schemas.microsoft.com/office/drawing/2014/main" id="{93774772-E12C-1448-844A-F31779E43856}"/>
                </a:ext>
              </a:extLst>
            </p:cNvPr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3082C5">
                <a:alpha val="50000"/>
              </a:srgbClr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2556;p210">
              <a:extLst>
                <a:ext uri="{FF2B5EF4-FFF2-40B4-BE49-F238E27FC236}">
                  <a16:creationId xmlns:a16="http://schemas.microsoft.com/office/drawing/2014/main" id="{9F5769F6-31DB-464F-8B5C-043613386D50}"/>
                </a:ext>
              </a:extLst>
            </p:cNvPr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EC6133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2557;p210">
              <a:extLst>
                <a:ext uri="{FF2B5EF4-FFF2-40B4-BE49-F238E27FC236}">
                  <a16:creationId xmlns:a16="http://schemas.microsoft.com/office/drawing/2014/main" id="{5C7E4833-D39B-C54B-A666-0DE588BB554D}"/>
                </a:ext>
              </a:extLst>
            </p:cNvPr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Campus Data Reflection</a:t>
              </a:r>
              <a:endParaRPr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2558;p210">
            <a:extLst>
              <a:ext uri="{FF2B5EF4-FFF2-40B4-BE49-F238E27FC236}">
                <a16:creationId xmlns:a16="http://schemas.microsoft.com/office/drawing/2014/main" id="{763AB396-CC92-164B-A73E-4DC81E335AF7}"/>
              </a:ext>
            </a:extLst>
          </p:cNvPr>
          <p:cNvGrpSpPr/>
          <p:nvPr/>
        </p:nvGrpSpPr>
        <p:grpSpPr>
          <a:xfrm>
            <a:off x="2725201" y="2252304"/>
            <a:ext cx="4565797" cy="4162934"/>
            <a:chOff x="1959887" y="1684671"/>
            <a:chExt cx="3424433" cy="3122279"/>
          </a:xfrm>
        </p:grpSpPr>
        <p:sp>
          <p:nvSpPr>
            <p:cNvPr id="49" name="Google Shape;2559;p210">
              <a:extLst>
                <a:ext uri="{FF2B5EF4-FFF2-40B4-BE49-F238E27FC236}">
                  <a16:creationId xmlns:a16="http://schemas.microsoft.com/office/drawing/2014/main" id="{294659BB-B320-2043-B96D-4990D481FF86}"/>
                </a:ext>
              </a:extLst>
            </p:cNvPr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3082C5">
                <a:alpha val="50000"/>
              </a:srgbClr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2560;p210">
              <a:extLst>
                <a:ext uri="{FF2B5EF4-FFF2-40B4-BE49-F238E27FC236}">
                  <a16:creationId xmlns:a16="http://schemas.microsoft.com/office/drawing/2014/main" id="{07C56E0F-DD7C-DB45-85B8-49C69D827BF1}"/>
                </a:ext>
              </a:extLst>
            </p:cNvPr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00496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2561;p210">
              <a:extLst>
                <a:ext uri="{FF2B5EF4-FFF2-40B4-BE49-F238E27FC236}">
                  <a16:creationId xmlns:a16="http://schemas.microsoft.com/office/drawing/2014/main" id="{258C7F54-1B6E-774B-A46C-13C60D174389}"/>
                </a:ext>
              </a:extLst>
            </p:cNvPr>
            <p:cNvSpPr txBox="1"/>
            <p:nvPr/>
          </p:nvSpPr>
          <p:spPr>
            <a:xfrm rot="3725110" flipH="1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District Commitments Theory of Action</a:t>
              </a:r>
              <a:endParaRPr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2562;p210">
            <a:extLst>
              <a:ext uri="{FF2B5EF4-FFF2-40B4-BE49-F238E27FC236}">
                <a16:creationId xmlns:a16="http://schemas.microsoft.com/office/drawing/2014/main" id="{57C92F37-5A5A-1A41-B09C-EA4966C4250E}"/>
              </a:ext>
            </a:extLst>
          </p:cNvPr>
          <p:cNvSpPr txBox="1"/>
          <p:nvPr/>
        </p:nvSpPr>
        <p:spPr>
          <a:xfrm>
            <a:off x="5286584" y="2872207"/>
            <a:ext cx="18351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ESF Self-Assessment 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Left Arrow 52">
            <a:extLst>
              <a:ext uri="{FF2B5EF4-FFF2-40B4-BE49-F238E27FC236}">
                <a16:creationId xmlns:a16="http://schemas.microsoft.com/office/drawing/2014/main" id="{62C0E954-B794-2D4A-9308-E811DD80439D}"/>
              </a:ext>
            </a:extLst>
          </p:cNvPr>
          <p:cNvSpPr/>
          <p:nvPr/>
        </p:nvSpPr>
        <p:spPr>
          <a:xfrm rot="10800000" flipH="1">
            <a:off x="8992105" y="4016707"/>
            <a:ext cx="2192275" cy="547794"/>
          </a:xfrm>
          <a:prstGeom prst="leftArrow">
            <a:avLst/>
          </a:prstGeom>
          <a:solidFill>
            <a:srgbClr val="EC6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8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528332"/>
            <a:ext cx="10972800" cy="1025525"/>
          </a:xfrm>
        </p:spPr>
        <p:txBody>
          <a:bodyPr/>
          <a:lstStyle/>
          <a:p>
            <a:r>
              <a:rPr lang="en-US" b="1" dirty="0">
                <a:solidFill>
                  <a:srgbClr val="00496F"/>
                </a:solidFill>
                <a:latin typeface="+mj-lt"/>
              </a:rPr>
              <a:t>ESF Self-Assessment Process</a:t>
            </a:r>
          </a:p>
        </p:txBody>
      </p:sp>
      <p:sp>
        <p:nvSpPr>
          <p:cNvPr id="12" name="Google Shape;2712;p223"/>
          <p:cNvSpPr/>
          <p:nvPr/>
        </p:nvSpPr>
        <p:spPr>
          <a:xfrm>
            <a:off x="2886617" y="2387888"/>
            <a:ext cx="792300" cy="49200"/>
          </a:xfrm>
          <a:prstGeom prst="roundRect">
            <a:avLst>
              <a:gd name="adj" fmla="val 50000"/>
            </a:avLst>
          </a:prstGeom>
          <a:solidFill>
            <a:srgbClr val="3082C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" name="Google Shape;2713;p223"/>
          <p:cNvGrpSpPr/>
          <p:nvPr/>
        </p:nvGrpSpPr>
        <p:grpSpPr>
          <a:xfrm>
            <a:off x="762028" y="1968340"/>
            <a:ext cx="2339942" cy="2759173"/>
            <a:chOff x="571536" y="1957150"/>
            <a:chExt cx="1755000" cy="2069431"/>
          </a:xfrm>
        </p:grpSpPr>
        <p:sp>
          <p:nvSpPr>
            <p:cNvPr id="14" name="Google Shape;2714;p223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3082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2715;p223"/>
            <p:cNvSpPr txBox="1"/>
            <p:nvPr/>
          </p:nvSpPr>
          <p:spPr>
            <a:xfrm>
              <a:off x="1230636" y="2094676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2400" b="1" dirty="0">
                  <a:solidFill>
                    <a:srgbClr val="EC6133"/>
                  </a:solidFill>
                  <a:ea typeface="Calibri"/>
                  <a:cs typeface="Calibri"/>
                  <a:sym typeface="Calibri"/>
                </a:rPr>
                <a:t>1</a:t>
              </a:r>
              <a:endParaRPr sz="2400" b="1" dirty="0">
                <a:solidFill>
                  <a:srgbClr val="EC6133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716;p223"/>
            <p:cNvSpPr txBox="1"/>
            <p:nvPr/>
          </p:nvSpPr>
          <p:spPr>
            <a:xfrm>
              <a:off x="594488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libri"/>
                  <a:cs typeface="Calibri"/>
                  <a:sym typeface="Calibri"/>
                </a:rPr>
                <a:t>Evidence Collection</a:t>
              </a:r>
              <a:endParaRPr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717;p223"/>
            <p:cNvSpPr txBox="1"/>
            <p:nvPr/>
          </p:nvSpPr>
          <p:spPr>
            <a:xfrm>
              <a:off x="571536" y="3289181"/>
              <a:ext cx="17550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libri"/>
                  <a:cs typeface="Calibri"/>
                  <a:sym typeface="Calibri"/>
                </a:rPr>
                <a:t>Gather evidence of current campus practice in six ESF Essential Actions</a:t>
              </a:r>
              <a:endParaRPr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2718;p223"/>
          <p:cNvGrpSpPr/>
          <p:nvPr/>
        </p:nvGrpSpPr>
        <p:grpSpPr>
          <a:xfrm>
            <a:off x="3599141" y="1968340"/>
            <a:ext cx="2278746" cy="2738848"/>
            <a:chOff x="2699423" y="1957150"/>
            <a:chExt cx="1709102" cy="2054187"/>
          </a:xfrm>
        </p:grpSpPr>
        <p:sp>
          <p:nvSpPr>
            <p:cNvPr id="19" name="Google Shape;2719;p223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3082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720;p223"/>
            <p:cNvSpPr txBox="1"/>
            <p:nvPr/>
          </p:nvSpPr>
          <p:spPr>
            <a:xfrm>
              <a:off x="2699425" y="2871493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libri"/>
                  <a:cs typeface="Calibri"/>
                  <a:sym typeface="Calibri"/>
                </a:rPr>
                <a:t>Analysis of Current Practice</a:t>
              </a:r>
              <a:endParaRPr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721;p223"/>
            <p:cNvSpPr txBox="1"/>
            <p:nvPr/>
          </p:nvSpPr>
          <p:spPr>
            <a:xfrm>
              <a:off x="2699423" y="327393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libri"/>
                  <a:cs typeface="Calibri"/>
                  <a:sym typeface="Calibri"/>
                </a:rPr>
                <a:t>Reflect on evidence of current campus practice in relation to the ESF </a:t>
              </a:r>
              <a:endParaRPr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722;p223"/>
            <p:cNvSpPr txBox="1"/>
            <p:nvPr/>
          </p:nvSpPr>
          <p:spPr>
            <a:xfrm>
              <a:off x="3335573" y="2094676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2400" b="1" dirty="0">
                  <a:solidFill>
                    <a:srgbClr val="EC6133"/>
                  </a:solidFill>
                  <a:ea typeface="Calibri"/>
                  <a:cs typeface="Calibri"/>
                  <a:sym typeface="Calibri"/>
                </a:rPr>
                <a:t>2</a:t>
              </a:r>
              <a:endParaRPr sz="2400" b="1" dirty="0">
                <a:solidFill>
                  <a:srgbClr val="EC6133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723;p223"/>
          <p:cNvGrpSpPr/>
          <p:nvPr/>
        </p:nvGrpSpPr>
        <p:grpSpPr>
          <a:xfrm>
            <a:off x="6375052" y="1968340"/>
            <a:ext cx="2278749" cy="2745295"/>
            <a:chOff x="4781408" y="1957150"/>
            <a:chExt cx="1709105" cy="2059023"/>
          </a:xfrm>
        </p:grpSpPr>
        <p:sp>
          <p:nvSpPr>
            <p:cNvPr id="24" name="Google Shape;2724;p223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3082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725;p223"/>
            <p:cNvSpPr txBox="1"/>
            <p:nvPr/>
          </p:nvSpPr>
          <p:spPr>
            <a:xfrm>
              <a:off x="4781413" y="2846780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libri"/>
                  <a:cs typeface="Calibri"/>
                  <a:sym typeface="Calibri"/>
                </a:rPr>
                <a:t>Focus Areas for Improvement</a:t>
              </a:r>
              <a:endParaRPr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726;p223"/>
            <p:cNvSpPr txBox="1"/>
            <p:nvPr/>
          </p:nvSpPr>
          <p:spPr>
            <a:xfrm>
              <a:off x="4781408" y="3278773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libri"/>
                  <a:cs typeface="Calibri"/>
                  <a:sym typeface="Calibri"/>
                </a:rPr>
                <a:t>Identify 2-3 focus areas for improvement based on analysis of current campus practice</a:t>
              </a:r>
              <a:endParaRPr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27;p223"/>
            <p:cNvSpPr txBox="1"/>
            <p:nvPr/>
          </p:nvSpPr>
          <p:spPr>
            <a:xfrm>
              <a:off x="5417558" y="209467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2400" b="1" dirty="0">
                  <a:solidFill>
                    <a:srgbClr val="EC6133"/>
                  </a:solidFill>
                  <a:ea typeface="Calibri"/>
                  <a:cs typeface="Calibri"/>
                  <a:sym typeface="Calibri"/>
                </a:rPr>
                <a:t>3</a:t>
              </a:r>
              <a:endParaRPr sz="2400" b="1" dirty="0">
                <a:solidFill>
                  <a:srgbClr val="EC6133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728;p223"/>
          <p:cNvGrpSpPr/>
          <p:nvPr/>
        </p:nvGrpSpPr>
        <p:grpSpPr>
          <a:xfrm>
            <a:off x="9150976" y="1968340"/>
            <a:ext cx="2278747" cy="2759173"/>
            <a:chOff x="6863404" y="1957150"/>
            <a:chExt cx="1709103" cy="2069431"/>
          </a:xfrm>
        </p:grpSpPr>
        <p:sp>
          <p:nvSpPr>
            <p:cNvPr id="29" name="Google Shape;2729;p223"/>
            <p:cNvSpPr/>
            <p:nvPr/>
          </p:nvSpPr>
          <p:spPr>
            <a:xfrm>
              <a:off x="7420786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3082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730;p223"/>
            <p:cNvSpPr txBox="1"/>
            <p:nvPr/>
          </p:nvSpPr>
          <p:spPr>
            <a:xfrm>
              <a:off x="6863407" y="2630380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libri"/>
                  <a:cs typeface="Calibri"/>
                  <a:sym typeface="Calibri"/>
                </a:rPr>
                <a:t>Barrier Analysis </a:t>
              </a:r>
              <a:endParaRPr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731;p223"/>
            <p:cNvSpPr txBox="1"/>
            <p:nvPr/>
          </p:nvSpPr>
          <p:spPr>
            <a:xfrm>
              <a:off x="6863404" y="3289181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libri"/>
                  <a:cs typeface="Calibri"/>
                  <a:sym typeface="Calibri"/>
                </a:rPr>
                <a:t>Identify potential barriers that may impede the campus’s ability to address focus areas for improvement</a:t>
              </a:r>
              <a:endParaRPr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732;p223"/>
            <p:cNvSpPr txBox="1"/>
            <p:nvPr/>
          </p:nvSpPr>
          <p:spPr>
            <a:xfrm>
              <a:off x="7499536" y="2086793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2400" b="1" dirty="0">
                  <a:solidFill>
                    <a:srgbClr val="EC6133"/>
                  </a:solidFill>
                  <a:ea typeface="Calibri"/>
                  <a:cs typeface="Calibri"/>
                  <a:sym typeface="Calibri"/>
                </a:rPr>
                <a:t>4</a:t>
              </a:r>
              <a:endParaRPr sz="2400" b="1" dirty="0">
                <a:solidFill>
                  <a:srgbClr val="EC6133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2733;p223"/>
          <p:cNvSpPr/>
          <p:nvPr/>
        </p:nvSpPr>
        <p:spPr>
          <a:xfrm>
            <a:off x="5782900" y="2387888"/>
            <a:ext cx="792300" cy="49200"/>
          </a:xfrm>
          <a:prstGeom prst="roundRect">
            <a:avLst>
              <a:gd name="adj" fmla="val 50000"/>
            </a:avLst>
          </a:prstGeom>
          <a:solidFill>
            <a:srgbClr val="3082C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Google Shape;2734;p223"/>
          <p:cNvSpPr/>
          <p:nvPr/>
        </p:nvSpPr>
        <p:spPr>
          <a:xfrm>
            <a:off x="8558867" y="2387888"/>
            <a:ext cx="792300" cy="49200"/>
          </a:xfrm>
          <a:prstGeom prst="roundRect">
            <a:avLst>
              <a:gd name="adj" fmla="val 50000"/>
            </a:avLst>
          </a:prstGeom>
          <a:solidFill>
            <a:srgbClr val="3082C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5563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4784"/>
            <a:ext cx="10972800" cy="1025419"/>
          </a:xfrm>
        </p:spPr>
        <p:txBody>
          <a:bodyPr/>
          <a:lstStyle/>
          <a:p>
            <a:r>
              <a:rPr lang="en-US" b="1" dirty="0">
                <a:solidFill>
                  <a:srgbClr val="00496F"/>
                </a:solidFill>
                <a:latin typeface="+mj-lt"/>
              </a:rPr>
              <a:t>What does the self-assessment process entail?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7253"/>
            <a:ext cx="10972800" cy="4525963"/>
          </a:xfrm>
        </p:spPr>
        <p:txBody>
          <a:bodyPr/>
          <a:lstStyle/>
          <a:p>
            <a:pPr marL="457200" lvl="0" indent="-4572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400" dirty="0">
                <a:latin typeface="+mn-lt"/>
              </a:rPr>
              <a:t>The ESF Self-Assessment supports campuses in reflecting on current practice in relation to the ESF in order to determine the highest leverage focus areas for improvement. </a:t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sz="2400" dirty="0">
                <a:latin typeface="+mn-lt"/>
              </a:rPr>
              <a:t>Self-assessment activities include:</a:t>
            </a:r>
          </a:p>
          <a:p>
            <a:pPr marL="1143000" lvl="1" indent="-457200">
              <a:lnSpc>
                <a:spcPct val="90000"/>
              </a:lnSpc>
              <a:spcBef>
                <a:spcPts val="500"/>
              </a:spcBef>
              <a:buSzPts val="2400"/>
              <a:buFont typeface="Arial"/>
              <a:buChar char="•"/>
            </a:pPr>
            <a:r>
              <a:rPr lang="en-US" sz="2200" dirty="0">
                <a:latin typeface="+mn-lt"/>
              </a:rPr>
              <a:t>Gathering evidence of current practice aligned to six Essential Actions within the ESF</a:t>
            </a:r>
          </a:p>
          <a:p>
            <a:pPr marL="1143000" lvl="1" indent="-457200">
              <a:lnSpc>
                <a:spcPct val="90000"/>
              </a:lnSpc>
              <a:spcBef>
                <a:spcPts val="500"/>
              </a:spcBef>
              <a:buSzPts val="2400"/>
              <a:buChar char="•"/>
            </a:pPr>
            <a:r>
              <a:rPr lang="en-US" sz="2200" dirty="0">
                <a:latin typeface="+mn-lt"/>
              </a:rPr>
              <a:t>Reflecting on the evidence gathered to determine the current implementation of each Essential Action</a:t>
            </a:r>
          </a:p>
          <a:p>
            <a:pPr marL="1143000" lvl="1" indent="-457200">
              <a:lnSpc>
                <a:spcPct val="90000"/>
              </a:lnSpc>
              <a:spcBef>
                <a:spcPts val="500"/>
              </a:spcBef>
              <a:buSzPts val="2400"/>
              <a:buChar char="•"/>
            </a:pPr>
            <a:r>
              <a:rPr lang="en-US" sz="2200" dirty="0">
                <a:latin typeface="+mn-lt"/>
              </a:rPr>
              <a:t>Using the information gathered to determine which 2-3 Essential Actions are the highest leverage areas for the campus to focus in the development of the Targeted Improvement Plan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53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F">
      <a:dk1>
        <a:srgbClr val="000000"/>
      </a:dk1>
      <a:lt1>
        <a:srgbClr val="FFFFFF"/>
      </a:lt1>
      <a:dk2>
        <a:srgbClr val="00496F"/>
      </a:dk2>
      <a:lt2>
        <a:srgbClr val="E7E6E6"/>
      </a:lt2>
      <a:accent1>
        <a:srgbClr val="EC6033"/>
      </a:accent1>
      <a:accent2>
        <a:srgbClr val="3082C5"/>
      </a:accent2>
      <a:accent3>
        <a:srgbClr val="00496F"/>
      </a:accent3>
      <a:accent4>
        <a:srgbClr val="148683"/>
      </a:accent4>
      <a:accent5>
        <a:srgbClr val="1882A7"/>
      </a:accent5>
      <a:accent6>
        <a:srgbClr val="BCBEC0"/>
      </a:accent6>
      <a:hlink>
        <a:srgbClr val="286D98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620</Words>
  <Application>Microsoft Macintosh PowerPoint</Application>
  <PresentationFormat>Widescreen</PresentationFormat>
  <Paragraphs>109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Noto Sans Symbols</vt:lpstr>
      <vt:lpstr>Office Theme</vt:lpstr>
      <vt:lpstr>PowerPoint Presentation</vt:lpstr>
      <vt:lpstr>Purpose of the Effective Schools Framework </vt:lpstr>
      <vt:lpstr>5 Prioritized Levers with 13 Essential Actions</vt:lpstr>
      <vt:lpstr>The ESF Process</vt:lpstr>
      <vt:lpstr>ESF Self-Assessment: 3 Components </vt:lpstr>
      <vt:lpstr>Campus Data Reflection Tool </vt:lpstr>
      <vt:lpstr>ESF Self-Assessment: 3 Components </vt:lpstr>
      <vt:lpstr>ESF Self-Assessment Process</vt:lpstr>
      <vt:lpstr>What does the self-assessment process entail?</vt:lpstr>
      <vt:lpstr>ESF Self-Assessment: 3 Components </vt:lpstr>
      <vt:lpstr>District Commitments </vt:lpstr>
      <vt:lpstr>ESF Diagnostic</vt:lpstr>
      <vt:lpstr>Goal of the ESF Diagnostic Process</vt:lpstr>
      <vt:lpstr>What does the diagnostic process entail?</vt:lpstr>
      <vt:lpstr>PowerPoint Presentation</vt:lpstr>
      <vt:lpstr>PowerPoint Presentation</vt:lpstr>
      <vt:lpstr>PowerPoint Presentation</vt:lpstr>
    </vt:vector>
  </TitlesOfParts>
  <Company>ESC Region 13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O'Keiff</dc:creator>
  <cp:lastModifiedBy>Microsoft Office User</cp:lastModifiedBy>
  <cp:revision>73</cp:revision>
  <dcterms:created xsi:type="dcterms:W3CDTF">2014-11-19T18:03:52Z</dcterms:created>
  <dcterms:modified xsi:type="dcterms:W3CDTF">2019-10-04T20:36:42Z</dcterms:modified>
</cp:coreProperties>
</file>